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2.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heme/themeOverride1.xml" ContentType="application/vnd.openxmlformats-officedocument.themeOverride+xml"/>
  <Override PartName="/ppt/notesSlides/notesSlide17.xml" ContentType="application/vnd.openxmlformats-officedocument.presentationml.notesSlide+xml"/>
  <Override PartName="/ppt/theme/themeOverride2.xml" ContentType="application/vnd.openxmlformats-officedocument.themeOverr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comments/comment1.xml" ContentType="application/vnd.openxmlformats-officedocument.presentationml.comments+xml"/>
  <Override PartName="/ppt/notesSlides/notesSlide32.xml" ContentType="application/vnd.openxmlformats-officedocument.presentationml.notesSlide+xml"/>
  <Override PartName="/ppt/comments/comment2.xml" ContentType="application/vnd.openxmlformats-officedocument.presentationml.comments+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4"/>
    <p:sldMasterId id="2147484229" r:id="rId5"/>
    <p:sldMasterId id="2147484286" r:id="rId6"/>
  </p:sldMasterIdLst>
  <p:notesMasterIdLst>
    <p:notesMasterId r:id="rId63"/>
  </p:notesMasterIdLst>
  <p:handoutMasterIdLst>
    <p:handoutMasterId r:id="rId64"/>
  </p:handoutMasterIdLst>
  <p:sldIdLst>
    <p:sldId id="285" r:id="rId7"/>
    <p:sldId id="257" r:id="rId8"/>
    <p:sldId id="256" r:id="rId9"/>
    <p:sldId id="655" r:id="rId10"/>
    <p:sldId id="1596" r:id="rId11"/>
    <p:sldId id="1451" r:id="rId12"/>
    <p:sldId id="1453" r:id="rId13"/>
    <p:sldId id="1454" r:id="rId14"/>
    <p:sldId id="270" r:id="rId15"/>
    <p:sldId id="1597" r:id="rId16"/>
    <p:sldId id="1600" r:id="rId17"/>
    <p:sldId id="4278" r:id="rId18"/>
    <p:sldId id="4274" r:id="rId19"/>
    <p:sldId id="4275" r:id="rId20"/>
    <p:sldId id="4267" r:id="rId21"/>
    <p:sldId id="4266" r:id="rId22"/>
    <p:sldId id="629" r:id="rId23"/>
    <p:sldId id="4273" r:id="rId24"/>
    <p:sldId id="4284" r:id="rId25"/>
    <p:sldId id="4285" r:id="rId26"/>
    <p:sldId id="4286" r:id="rId27"/>
    <p:sldId id="4288" r:id="rId28"/>
    <p:sldId id="4302" r:id="rId29"/>
    <p:sldId id="4289" r:id="rId30"/>
    <p:sldId id="4300" r:id="rId31"/>
    <p:sldId id="4304" r:id="rId32"/>
    <p:sldId id="4287" r:id="rId33"/>
    <p:sldId id="4291" r:id="rId34"/>
    <p:sldId id="4292" r:id="rId35"/>
    <p:sldId id="1455" r:id="rId36"/>
    <p:sldId id="1456" r:id="rId37"/>
    <p:sldId id="316" r:id="rId38"/>
    <p:sldId id="4453" r:id="rId39"/>
    <p:sldId id="4392" r:id="rId40"/>
    <p:sldId id="4421" r:id="rId41"/>
    <p:sldId id="318" r:id="rId42"/>
    <p:sldId id="319" r:id="rId43"/>
    <p:sldId id="320" r:id="rId44"/>
    <p:sldId id="321" r:id="rId45"/>
    <p:sldId id="4394" r:id="rId46"/>
    <p:sldId id="300" r:id="rId47"/>
    <p:sldId id="4293" r:id="rId48"/>
    <p:sldId id="4290" r:id="rId49"/>
    <p:sldId id="3761" r:id="rId50"/>
    <p:sldId id="363" r:id="rId51"/>
    <p:sldId id="4457" r:id="rId52"/>
    <p:sldId id="4303" r:id="rId53"/>
    <p:sldId id="4456" r:id="rId54"/>
    <p:sldId id="4455" r:id="rId55"/>
    <p:sldId id="347" r:id="rId56"/>
    <p:sldId id="4294" r:id="rId57"/>
    <p:sldId id="4295" r:id="rId58"/>
    <p:sldId id="361" r:id="rId59"/>
    <p:sldId id="273" r:id="rId60"/>
    <p:sldId id="268" r:id="rId61"/>
    <p:sldId id="1599" r:id="rId62"/>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955447AE-965F-42C4-80D6-E41689A1CF02}">
          <p14:sldIdLst>
            <p14:sldId id="285"/>
            <p14:sldId id="257"/>
            <p14:sldId id="256"/>
            <p14:sldId id="655"/>
          </p14:sldIdLst>
        </p14:section>
        <p14:section name="What is Orchestration?" id="{A11D300F-D3D9-46C2-9BD8-02EC97012182}">
          <p14:sldIdLst>
            <p14:sldId id="1596"/>
            <p14:sldId id="1451"/>
            <p14:sldId id="1453"/>
            <p14:sldId id="1454"/>
            <p14:sldId id="270"/>
            <p14:sldId id="1597"/>
          </p14:sldIdLst>
        </p14:section>
        <p14:section name="Microsoft Offerings" id="{25D21863-0F11-42A6-96F8-2C37861C88BB}">
          <p14:sldIdLst>
            <p14:sldId id="1600"/>
          </p14:sldIdLst>
        </p14:section>
        <p14:section name="App Service" id="{9E8734C5-A1CF-430C-B3E2-24A08F51DDC6}">
          <p14:sldIdLst>
            <p14:sldId id="4278"/>
          </p14:sldIdLst>
        </p14:section>
        <p14:section name="ACI" id="{2127B631-9314-4ED4-9156-7124346A0C3C}">
          <p14:sldIdLst>
            <p14:sldId id="4274"/>
            <p14:sldId id="4275"/>
          </p14:sldIdLst>
        </p14:section>
        <p14:section name="Azure Container Registry" id="{4FF9AC18-864E-4A50-8469-EE420FF04C86}">
          <p14:sldIdLst>
            <p14:sldId id="4267"/>
          </p14:sldIdLst>
        </p14:section>
        <p14:section name="Service Fabric" id="{82F2AEF4-1C4C-478B-A55E-89B1C86A2C83}">
          <p14:sldIdLst>
            <p14:sldId id="4266"/>
            <p14:sldId id="629"/>
            <p14:sldId id="4273"/>
          </p14:sldIdLst>
        </p14:section>
        <p14:section name="Optional: Major Orchestrators" id="{563482E2-7047-4587-9876-0A5E7A5300AA}">
          <p14:sldIdLst>
            <p14:sldId id="4284"/>
            <p14:sldId id="4285"/>
            <p14:sldId id="4286"/>
            <p14:sldId id="4288"/>
            <p14:sldId id="4302"/>
            <p14:sldId id="4289"/>
            <p14:sldId id="4300"/>
          </p14:sldIdLst>
        </p14:section>
        <p14:section name="Kubernetes" id="{E44C3F31-704E-4458-85CC-3428EB287CCE}">
          <p14:sldIdLst>
            <p14:sldId id="4304"/>
            <p14:sldId id="4287"/>
            <p14:sldId id="4291"/>
            <p14:sldId id="4292"/>
            <p14:sldId id="1455"/>
            <p14:sldId id="1456"/>
            <p14:sldId id="316"/>
            <p14:sldId id="4453"/>
            <p14:sldId id="4392"/>
            <p14:sldId id="4421"/>
            <p14:sldId id="318"/>
            <p14:sldId id="319"/>
            <p14:sldId id="320"/>
            <p14:sldId id="321"/>
            <p14:sldId id="4394"/>
            <p14:sldId id="300"/>
          </p14:sldIdLst>
        </p14:section>
        <p14:section name="AKS" id="{E9ACFF6C-BA5B-4CC4-BBBA-A0CDACB85ECB}">
          <p14:sldIdLst>
            <p14:sldId id="4293"/>
            <p14:sldId id="4290"/>
            <p14:sldId id="3761"/>
            <p14:sldId id="363"/>
            <p14:sldId id="4457"/>
            <p14:sldId id="4303"/>
            <p14:sldId id="4456"/>
            <p14:sldId id="4455"/>
            <p14:sldId id="347"/>
          </p14:sldIdLst>
        </p14:section>
        <p14:section name="Minikube" id="{28B9E16C-93A9-49D5-8795-3B355A1830A2}">
          <p14:sldIdLst>
            <p14:sldId id="4294"/>
            <p14:sldId id="4295"/>
            <p14:sldId id="361"/>
          </p14:sldIdLst>
        </p14:section>
        <p14:section name="Conclusion" id="{8AFC0A28-E5A1-40EF-B31F-8E73116E0CF4}">
          <p14:sldIdLst>
            <p14:sldId id="273"/>
            <p14:sldId id="268"/>
          </p14:sldIdLst>
        </p14:section>
        <p14:section name="Archive" id="{46196919-AD0B-4216-A5CA-7010B51F1FF6}">
          <p14:sldIdLst>
            <p14:sldId id="1599"/>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7" name="Colin Weiner" initials="CW" lastIdx="3" clrIdx="7">
    <p:extLst>
      <p:ext uri="{19B8F6BF-5375-455C-9EA6-DF929625EA0E}">
        <p15:presenceInfo xmlns:p15="http://schemas.microsoft.com/office/powerpoint/2012/main" userId="S::coweiner@microsoft.com::297b72b1-2b65-44d7-a0ce-6b510790efba" providerId="AD"/>
      </p:ext>
    </p:extLst>
  </p:cmAuthor>
  <p:cmAuthor id="1" name="Mary Feil-Jacobs" initials="MFJ" lastIdx="43" clrIdx="1"/>
  <p:cmAuthor id="2" name="Monica Lueder" initials="ML" lastIdx="22" clrIdx="2"/>
  <p:cmAuthor id="3" name="Mary Feil-Jacobs" initials="MF" lastIdx="22" clrIdx="3"/>
  <p:cmAuthor id="4" name="Mark Short" initials="MS" lastIdx="3" clrIdx="4"/>
  <p:cmAuthor id="5" name="Mehmet Aras" initials="MA" lastIdx="8" clrIdx="5">
    <p:extLst>
      <p:ext uri="{19B8F6BF-5375-455C-9EA6-DF929625EA0E}">
        <p15:presenceInfo xmlns:p15="http://schemas.microsoft.com/office/powerpoint/2012/main" userId="S::maras@microsoft.com::0327fc86-d1a9-4f07-80fe-ff6d73f49fd1" providerId="AD"/>
      </p:ext>
    </p:extLst>
  </p:cmAuthor>
  <p:cmAuthor id="6" name="Julien Oudot" initials="JO" lastIdx="16" clrIdx="6">
    <p:extLst>
      <p:ext uri="{19B8F6BF-5375-455C-9EA6-DF929625EA0E}">
        <p15:presenceInfo xmlns:p15="http://schemas.microsoft.com/office/powerpoint/2012/main" userId="S::juoudot@microsoft.com::99bde40c-514b-407a-bb5c-94539a1a1a4b"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188F"/>
    <a:srgbClr val="0078D7"/>
    <a:srgbClr val="107C10"/>
    <a:srgbClr val="008272"/>
    <a:srgbClr val="B4009E"/>
    <a:srgbClr val="002050"/>
    <a:srgbClr val="00BCF2"/>
    <a:srgbClr val="525252"/>
    <a:srgbClr val="737373"/>
    <a:srgbClr val="E300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FB05D83-50CD-4C5D-AE48-A9ADD4D5058A}" v="4" dt="2021-11-24T02:47:50.992"/>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153" autoAdjust="0"/>
    <p:restoredTop sz="60098" autoAdjust="0"/>
  </p:normalViewPr>
  <p:slideViewPr>
    <p:cSldViewPr snapToGrid="0">
      <p:cViewPr varScale="1">
        <p:scale>
          <a:sx n="65" d="100"/>
          <a:sy n="65" d="100"/>
        </p:scale>
        <p:origin x="1443" y="21"/>
      </p:cViewPr>
      <p:guideLst/>
    </p:cSldViewPr>
  </p:slideViewPr>
  <p:notesTextViewPr>
    <p:cViewPr>
      <p:scale>
        <a:sx n="115" d="100"/>
        <a:sy n="115" d="100"/>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notesMaster" Target="notesMasters/notesMaster1.xml"/><Relationship Id="rId68" Type="http://schemas.openxmlformats.org/officeDocument/2006/relationships/theme" Target="theme/theme1.xml"/><Relationship Id="rId7" Type="http://schemas.openxmlformats.org/officeDocument/2006/relationships/slide" Target="slides/slide1.xml"/><Relationship Id="rId71"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66" Type="http://schemas.openxmlformats.org/officeDocument/2006/relationships/presProps" Target="presProps.xml"/><Relationship Id="rId5" Type="http://schemas.openxmlformats.org/officeDocument/2006/relationships/slideMaster" Target="slideMasters/slideMaster2.xml"/><Relationship Id="rId61" Type="http://schemas.openxmlformats.org/officeDocument/2006/relationships/slide" Target="slides/slide55.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handoutMaster" Target="handoutMasters/handoutMaster1.xml"/><Relationship Id="rId69" Type="http://schemas.openxmlformats.org/officeDocument/2006/relationships/tableStyles" Target="tableStyles.xml"/><Relationship Id="rId8" Type="http://schemas.openxmlformats.org/officeDocument/2006/relationships/slide" Target="slides/slide2.xml"/><Relationship Id="rId51" Type="http://schemas.openxmlformats.org/officeDocument/2006/relationships/slide" Target="slides/slide45.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viewProps" Target="viewProps.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radeep Nair" userId="de867f30-f0e1-452b-914f-80bb3c85f24b" providerId="ADAL" clId="{3FB05D83-50CD-4C5D-AE48-A9ADD4D5058A}"/>
    <pc:docChg chg="undo custSel delSld modSld delMainMaster modSection">
      <pc:chgData name="Pradeep Nair" userId="de867f30-f0e1-452b-914f-80bb3c85f24b" providerId="ADAL" clId="{3FB05D83-50CD-4C5D-AE48-A9ADD4D5058A}" dt="2021-11-24T02:58:53.118" v="152" actId="729"/>
      <pc:docMkLst>
        <pc:docMk/>
      </pc:docMkLst>
      <pc:sldChg chg="modNotesTx">
        <pc:chgData name="Pradeep Nair" userId="de867f30-f0e1-452b-914f-80bb3c85f24b" providerId="ADAL" clId="{3FB05D83-50CD-4C5D-AE48-A9ADD4D5058A}" dt="2021-11-23T09:30:27.335" v="58" actId="20577"/>
        <pc:sldMkLst>
          <pc:docMk/>
          <pc:sldMk cId="1243711463" sldId="270"/>
        </pc:sldMkLst>
      </pc:sldChg>
      <pc:sldChg chg="addSp modSp mod">
        <pc:chgData name="Pradeep Nair" userId="de867f30-f0e1-452b-914f-80bb3c85f24b" providerId="ADAL" clId="{3FB05D83-50CD-4C5D-AE48-A9ADD4D5058A}" dt="2021-11-23T01:28:39.315" v="43" actId="20577"/>
        <pc:sldMkLst>
          <pc:docMk/>
          <pc:sldMk cId="1459201185" sldId="273"/>
        </pc:sldMkLst>
        <pc:spChg chg="add mod">
          <ac:chgData name="Pradeep Nair" userId="de867f30-f0e1-452b-914f-80bb3c85f24b" providerId="ADAL" clId="{3FB05D83-50CD-4C5D-AE48-A9ADD4D5058A}" dt="2021-11-23T01:28:09.159" v="22" actId="20577"/>
          <ac:spMkLst>
            <pc:docMk/>
            <pc:sldMk cId="1459201185" sldId="273"/>
            <ac:spMk id="2" creationId="{530B6703-7CFE-45FE-AD48-061D597D62CB}"/>
          </ac:spMkLst>
        </pc:spChg>
        <pc:spChg chg="add mod">
          <ac:chgData name="Pradeep Nair" userId="de867f30-f0e1-452b-914f-80bb3c85f24b" providerId="ADAL" clId="{3FB05D83-50CD-4C5D-AE48-A9ADD4D5058A}" dt="2021-11-23T01:28:12.370" v="26" actId="20577"/>
          <ac:spMkLst>
            <pc:docMk/>
            <pc:sldMk cId="1459201185" sldId="273"/>
            <ac:spMk id="3" creationId="{277DB215-4266-4B73-A94A-7EC23BFC8D3A}"/>
          </ac:spMkLst>
        </pc:spChg>
        <pc:spChg chg="mod">
          <ac:chgData name="Pradeep Nair" userId="de867f30-f0e1-452b-914f-80bb3c85f24b" providerId="ADAL" clId="{3FB05D83-50CD-4C5D-AE48-A9ADD4D5058A}" dt="2021-11-23T01:28:39.315" v="43" actId="20577"/>
          <ac:spMkLst>
            <pc:docMk/>
            <pc:sldMk cId="1459201185" sldId="273"/>
            <ac:spMk id="5" creationId="{BEB5BC36-D566-4608-A1A0-2C6D027A16CD}"/>
          </ac:spMkLst>
        </pc:spChg>
        <pc:spChg chg="mod">
          <ac:chgData name="Pradeep Nair" userId="de867f30-f0e1-452b-914f-80bb3c85f24b" providerId="ADAL" clId="{3FB05D83-50CD-4C5D-AE48-A9ADD4D5058A}" dt="2021-11-23T01:28:32.460" v="38" actId="20577"/>
          <ac:spMkLst>
            <pc:docMk/>
            <pc:sldMk cId="1459201185" sldId="273"/>
            <ac:spMk id="6" creationId="{00000000-0000-0000-0000-000000000000}"/>
          </ac:spMkLst>
        </pc:spChg>
      </pc:sldChg>
      <pc:sldChg chg="modNotesTx">
        <pc:chgData name="Pradeep Nair" userId="de867f30-f0e1-452b-914f-80bb3c85f24b" providerId="ADAL" clId="{3FB05D83-50CD-4C5D-AE48-A9ADD4D5058A}" dt="2021-11-24T02:49:23.001" v="138" actId="15"/>
        <pc:sldMkLst>
          <pc:docMk/>
          <pc:sldMk cId="1493823803" sldId="318"/>
        </pc:sldMkLst>
      </pc:sldChg>
      <pc:sldChg chg="modNotesTx">
        <pc:chgData name="Pradeep Nair" userId="de867f30-f0e1-452b-914f-80bb3c85f24b" providerId="ADAL" clId="{3FB05D83-50CD-4C5D-AE48-A9ADD4D5058A}" dt="2021-11-24T02:49:49.220" v="139" actId="20577"/>
        <pc:sldMkLst>
          <pc:docMk/>
          <pc:sldMk cId="3644303714" sldId="319"/>
        </pc:sldMkLst>
      </pc:sldChg>
      <pc:sldChg chg="mod modShow">
        <pc:chgData name="Pradeep Nair" userId="de867f30-f0e1-452b-914f-80bb3c85f24b" providerId="ADAL" clId="{3FB05D83-50CD-4C5D-AE48-A9ADD4D5058A}" dt="2021-11-24T02:09:52.394" v="109" actId="729"/>
        <pc:sldMkLst>
          <pc:docMk/>
          <pc:sldMk cId="2533840544" sldId="320"/>
        </pc:sldMkLst>
      </pc:sldChg>
      <pc:sldChg chg="mod modShow modNotesTx">
        <pc:chgData name="Pradeep Nair" userId="de867f30-f0e1-452b-914f-80bb3c85f24b" providerId="ADAL" clId="{3FB05D83-50CD-4C5D-AE48-A9ADD4D5058A}" dt="2021-11-24T02:50:50.043" v="146" actId="113"/>
        <pc:sldMkLst>
          <pc:docMk/>
          <pc:sldMk cId="2527980660" sldId="321"/>
        </pc:sldMkLst>
      </pc:sldChg>
      <pc:sldChg chg="del">
        <pc:chgData name="Pradeep Nair" userId="de867f30-f0e1-452b-914f-80bb3c85f24b" providerId="ADAL" clId="{3FB05D83-50CD-4C5D-AE48-A9ADD4D5058A}" dt="2021-11-24T02:48:17.419" v="115" actId="47"/>
        <pc:sldMkLst>
          <pc:docMk/>
          <pc:sldMk cId="3867264749" sldId="993"/>
        </pc:sldMkLst>
      </pc:sldChg>
      <pc:sldChg chg="del">
        <pc:chgData name="Pradeep Nair" userId="de867f30-f0e1-452b-914f-80bb3c85f24b" providerId="ADAL" clId="{3FB05D83-50CD-4C5D-AE48-A9ADD4D5058A}" dt="2021-11-24T02:48:17.419" v="115" actId="47"/>
        <pc:sldMkLst>
          <pc:docMk/>
          <pc:sldMk cId="1925052474" sldId="994"/>
        </pc:sldMkLst>
      </pc:sldChg>
      <pc:sldChg chg="del">
        <pc:chgData name="Pradeep Nair" userId="de867f30-f0e1-452b-914f-80bb3c85f24b" providerId="ADAL" clId="{3FB05D83-50CD-4C5D-AE48-A9ADD4D5058A}" dt="2021-11-24T02:48:17.419" v="115" actId="47"/>
        <pc:sldMkLst>
          <pc:docMk/>
          <pc:sldMk cId="180260024" sldId="996"/>
        </pc:sldMkLst>
      </pc:sldChg>
      <pc:sldChg chg="modSp del mod">
        <pc:chgData name="Pradeep Nair" userId="de867f30-f0e1-452b-914f-80bb3c85f24b" providerId="ADAL" clId="{3FB05D83-50CD-4C5D-AE48-A9ADD4D5058A}" dt="2021-11-24T02:48:17.419" v="115" actId="47"/>
        <pc:sldMkLst>
          <pc:docMk/>
          <pc:sldMk cId="1268808959" sldId="998"/>
        </pc:sldMkLst>
        <pc:spChg chg="mod">
          <ac:chgData name="Pradeep Nair" userId="de867f30-f0e1-452b-914f-80bb3c85f24b" providerId="ADAL" clId="{3FB05D83-50CD-4C5D-AE48-A9ADD4D5058A}" dt="2021-11-24T02:47:51.134" v="114" actId="27636"/>
          <ac:spMkLst>
            <pc:docMk/>
            <pc:sldMk cId="1268808959" sldId="998"/>
            <ac:spMk id="50" creationId="{9B34FA18-BECA-4707-891C-9C1672B52BD5}"/>
          </ac:spMkLst>
        </pc:spChg>
      </pc:sldChg>
      <pc:sldChg chg="del">
        <pc:chgData name="Pradeep Nair" userId="de867f30-f0e1-452b-914f-80bb3c85f24b" providerId="ADAL" clId="{3FB05D83-50CD-4C5D-AE48-A9ADD4D5058A}" dt="2021-11-24T02:48:17.419" v="115" actId="47"/>
        <pc:sldMkLst>
          <pc:docMk/>
          <pc:sldMk cId="1803590020" sldId="1000"/>
        </pc:sldMkLst>
      </pc:sldChg>
      <pc:sldChg chg="del">
        <pc:chgData name="Pradeep Nair" userId="de867f30-f0e1-452b-914f-80bb3c85f24b" providerId="ADAL" clId="{3FB05D83-50CD-4C5D-AE48-A9ADD4D5058A}" dt="2021-11-24T02:48:17.419" v="115" actId="47"/>
        <pc:sldMkLst>
          <pc:docMk/>
          <pc:sldMk cId="2564699332" sldId="1001"/>
        </pc:sldMkLst>
      </pc:sldChg>
      <pc:sldChg chg="del">
        <pc:chgData name="Pradeep Nair" userId="de867f30-f0e1-452b-914f-80bb3c85f24b" providerId="ADAL" clId="{3FB05D83-50CD-4C5D-AE48-A9ADD4D5058A}" dt="2021-11-24T02:48:17.419" v="115" actId="47"/>
        <pc:sldMkLst>
          <pc:docMk/>
          <pc:sldMk cId="1682504017" sldId="1055"/>
        </pc:sldMkLst>
      </pc:sldChg>
      <pc:sldChg chg="del">
        <pc:chgData name="Pradeep Nair" userId="de867f30-f0e1-452b-914f-80bb3c85f24b" providerId="ADAL" clId="{3FB05D83-50CD-4C5D-AE48-A9ADD4D5058A}" dt="2021-11-24T02:48:17.419" v="115" actId="47"/>
        <pc:sldMkLst>
          <pc:docMk/>
          <pc:sldMk cId="595084822" sldId="1061"/>
        </pc:sldMkLst>
      </pc:sldChg>
      <pc:sldChg chg="del">
        <pc:chgData name="Pradeep Nair" userId="de867f30-f0e1-452b-914f-80bb3c85f24b" providerId="ADAL" clId="{3FB05D83-50CD-4C5D-AE48-A9ADD4D5058A}" dt="2021-11-24T02:48:17.419" v="115" actId="47"/>
        <pc:sldMkLst>
          <pc:docMk/>
          <pc:sldMk cId="798774234" sldId="1258"/>
        </pc:sldMkLst>
      </pc:sldChg>
      <pc:sldChg chg="modNotesTx">
        <pc:chgData name="Pradeep Nair" userId="de867f30-f0e1-452b-914f-80bb3c85f24b" providerId="ADAL" clId="{3FB05D83-50CD-4C5D-AE48-A9ADD4D5058A}" dt="2021-11-23T09:30:01.699" v="53" actId="113"/>
        <pc:sldMkLst>
          <pc:docMk/>
          <pc:sldMk cId="1152919567" sldId="1454"/>
        </pc:sldMkLst>
      </pc:sldChg>
      <pc:sldChg chg="modNotesTx">
        <pc:chgData name="Pradeep Nair" userId="de867f30-f0e1-452b-914f-80bb3c85f24b" providerId="ADAL" clId="{3FB05D83-50CD-4C5D-AE48-A9ADD4D5058A}" dt="2021-11-23T09:28:09.336" v="51" actId="20577"/>
        <pc:sldMkLst>
          <pc:docMk/>
          <pc:sldMk cId="375706114" sldId="1596"/>
        </pc:sldMkLst>
      </pc:sldChg>
      <pc:sldChg chg="modNotesTx">
        <pc:chgData name="Pradeep Nair" userId="de867f30-f0e1-452b-914f-80bb3c85f24b" providerId="ADAL" clId="{3FB05D83-50CD-4C5D-AE48-A9ADD4D5058A}" dt="2021-11-23T09:31:33.217" v="59" actId="113"/>
        <pc:sldMkLst>
          <pc:docMk/>
          <pc:sldMk cId="1578448784" sldId="1600"/>
        </pc:sldMkLst>
      </pc:sldChg>
      <pc:sldChg chg="modSp mod">
        <pc:chgData name="Pradeep Nair" userId="de867f30-f0e1-452b-914f-80bb3c85f24b" providerId="ADAL" clId="{3FB05D83-50CD-4C5D-AE48-A9ADD4D5058A}" dt="2021-11-23T09:34:33.659" v="96" actId="33524"/>
        <pc:sldMkLst>
          <pc:docMk/>
          <pc:sldMk cId="2773529173" sldId="4266"/>
        </pc:sldMkLst>
        <pc:spChg chg="mod">
          <ac:chgData name="Pradeep Nair" userId="de867f30-f0e1-452b-914f-80bb3c85f24b" providerId="ADAL" clId="{3FB05D83-50CD-4C5D-AE48-A9ADD4D5058A}" dt="2021-11-23T09:34:33.659" v="96" actId="33524"/>
          <ac:spMkLst>
            <pc:docMk/>
            <pc:sldMk cId="2773529173" sldId="4266"/>
            <ac:spMk id="215" creationId="{40EC4DB3-70CC-4163-8738-B44091FED9B1}"/>
          </ac:spMkLst>
        </pc:spChg>
      </pc:sldChg>
      <pc:sldChg chg="modNotesTx">
        <pc:chgData name="Pradeep Nair" userId="de867f30-f0e1-452b-914f-80bb3c85f24b" providerId="ADAL" clId="{3FB05D83-50CD-4C5D-AE48-A9ADD4D5058A}" dt="2021-11-23T09:33:13.473" v="95" actId="20577"/>
        <pc:sldMkLst>
          <pc:docMk/>
          <pc:sldMk cId="171086431" sldId="4278"/>
        </pc:sldMkLst>
      </pc:sldChg>
      <pc:sldChg chg="mod modShow">
        <pc:chgData name="Pradeep Nair" userId="de867f30-f0e1-452b-914f-80bb3c85f24b" providerId="ADAL" clId="{3FB05D83-50CD-4C5D-AE48-A9ADD4D5058A}" dt="2021-11-23T09:35:42.364" v="97" actId="729"/>
        <pc:sldMkLst>
          <pc:docMk/>
          <pc:sldMk cId="1612525116" sldId="4284"/>
        </pc:sldMkLst>
      </pc:sldChg>
      <pc:sldChg chg="mod modShow">
        <pc:chgData name="Pradeep Nair" userId="de867f30-f0e1-452b-914f-80bb3c85f24b" providerId="ADAL" clId="{3FB05D83-50CD-4C5D-AE48-A9ADD4D5058A}" dt="2021-11-23T09:35:44.588" v="98" actId="729"/>
        <pc:sldMkLst>
          <pc:docMk/>
          <pc:sldMk cId="3894669303" sldId="4286"/>
        </pc:sldMkLst>
      </pc:sldChg>
      <pc:sldChg chg="modSp mod">
        <pc:chgData name="Pradeep Nair" userId="de867f30-f0e1-452b-914f-80bb3c85f24b" providerId="ADAL" clId="{3FB05D83-50CD-4C5D-AE48-A9ADD4D5058A}" dt="2021-11-23T15:06:52.276" v="102" actId="113"/>
        <pc:sldMkLst>
          <pc:docMk/>
          <pc:sldMk cId="1636840029" sldId="4287"/>
        </pc:sldMkLst>
        <pc:spChg chg="mod">
          <ac:chgData name="Pradeep Nair" userId="de867f30-f0e1-452b-914f-80bb3c85f24b" providerId="ADAL" clId="{3FB05D83-50CD-4C5D-AE48-A9ADD4D5058A}" dt="2021-11-23T15:06:52.276" v="102" actId="113"/>
          <ac:spMkLst>
            <pc:docMk/>
            <pc:sldMk cId="1636840029" sldId="4287"/>
            <ac:spMk id="11" creationId="{8DCF5E23-503A-4417-88B0-1D2BA0ACD135}"/>
          </ac:spMkLst>
        </pc:spChg>
      </pc:sldChg>
      <pc:sldChg chg="mod modShow">
        <pc:chgData name="Pradeep Nair" userId="de867f30-f0e1-452b-914f-80bb3c85f24b" providerId="ADAL" clId="{3FB05D83-50CD-4C5D-AE48-A9ADD4D5058A}" dt="2021-11-23T09:35:55.550" v="99" actId="729"/>
        <pc:sldMkLst>
          <pc:docMk/>
          <pc:sldMk cId="1553030480" sldId="4288"/>
        </pc:sldMkLst>
      </pc:sldChg>
      <pc:sldChg chg="modNotesTx">
        <pc:chgData name="Pradeep Nair" userId="de867f30-f0e1-452b-914f-80bb3c85f24b" providerId="ADAL" clId="{3FB05D83-50CD-4C5D-AE48-A9ADD4D5058A}" dt="2021-11-23T15:15:37.569" v="105" actId="20577"/>
        <pc:sldMkLst>
          <pc:docMk/>
          <pc:sldMk cId="1772031355" sldId="4291"/>
        </pc:sldMkLst>
      </pc:sldChg>
      <pc:sldChg chg="modNotesTx">
        <pc:chgData name="Pradeep Nair" userId="de867f30-f0e1-452b-914f-80bb3c85f24b" providerId="ADAL" clId="{3FB05D83-50CD-4C5D-AE48-A9ADD4D5058A}" dt="2021-11-23T15:35:13.948" v="106" actId="20577"/>
        <pc:sldMkLst>
          <pc:docMk/>
          <pc:sldMk cId="729156257" sldId="4292"/>
        </pc:sldMkLst>
      </pc:sldChg>
      <pc:sldChg chg="modNotesTx">
        <pc:chgData name="Pradeep Nair" userId="de867f30-f0e1-452b-914f-80bb3c85f24b" providerId="ADAL" clId="{3FB05D83-50CD-4C5D-AE48-A9ADD4D5058A}" dt="2021-11-24T02:58:30.039" v="151" actId="20577"/>
        <pc:sldMkLst>
          <pc:docMk/>
          <pc:sldMk cId="498874840" sldId="4294"/>
        </pc:sldMkLst>
      </pc:sldChg>
      <pc:sldChg chg="mod modShow">
        <pc:chgData name="Pradeep Nair" userId="de867f30-f0e1-452b-914f-80bb3c85f24b" providerId="ADAL" clId="{3FB05D83-50CD-4C5D-AE48-A9ADD4D5058A}" dt="2021-11-24T02:58:53.118" v="152" actId="729"/>
        <pc:sldMkLst>
          <pc:docMk/>
          <pc:sldMk cId="802826835" sldId="4295"/>
        </pc:sldMkLst>
      </pc:sldChg>
      <pc:sldChg chg="mod modShow">
        <pc:chgData name="Pradeep Nair" userId="de867f30-f0e1-452b-914f-80bb3c85f24b" providerId="ADAL" clId="{3FB05D83-50CD-4C5D-AE48-A9ADD4D5058A}" dt="2021-11-23T09:36:06.756" v="101" actId="729"/>
        <pc:sldMkLst>
          <pc:docMk/>
          <pc:sldMk cId="2763468288" sldId="4300"/>
        </pc:sldMkLst>
      </pc:sldChg>
      <pc:sldChg chg="mod modShow">
        <pc:chgData name="Pradeep Nair" userId="de867f30-f0e1-452b-914f-80bb3c85f24b" providerId="ADAL" clId="{3FB05D83-50CD-4C5D-AE48-A9ADD4D5058A}" dt="2021-11-23T09:35:59.468" v="100" actId="729"/>
        <pc:sldMkLst>
          <pc:docMk/>
          <pc:sldMk cId="2052702161" sldId="4302"/>
        </pc:sldMkLst>
      </pc:sldChg>
      <pc:sldChg chg="modNotesTx">
        <pc:chgData name="Pradeep Nair" userId="de867f30-f0e1-452b-914f-80bb3c85f24b" providerId="ADAL" clId="{3FB05D83-50CD-4C5D-AE48-A9ADD4D5058A}" dt="2021-11-24T02:51:43.019" v="149" actId="20577"/>
        <pc:sldMkLst>
          <pc:docMk/>
          <pc:sldMk cId="2417335038" sldId="4394"/>
        </pc:sldMkLst>
      </pc:sldChg>
      <pc:sldMasterChg chg="del delSldLayout">
        <pc:chgData name="Pradeep Nair" userId="de867f30-f0e1-452b-914f-80bb3c85f24b" providerId="ADAL" clId="{3FB05D83-50CD-4C5D-AE48-A9ADD4D5058A}" dt="2021-11-24T02:48:17.419" v="115" actId="47"/>
        <pc:sldMasterMkLst>
          <pc:docMk/>
          <pc:sldMasterMk cId="1450124340" sldId="2147484317"/>
        </pc:sldMasterMkLst>
        <pc:sldLayoutChg chg="del">
          <pc:chgData name="Pradeep Nair" userId="de867f30-f0e1-452b-914f-80bb3c85f24b" providerId="ADAL" clId="{3FB05D83-50CD-4C5D-AE48-A9ADD4D5058A}" dt="2021-11-24T02:48:17.419" v="115" actId="47"/>
          <pc:sldLayoutMkLst>
            <pc:docMk/>
            <pc:sldMasterMk cId="1450124340" sldId="2147484317"/>
            <pc:sldLayoutMk cId="3073655509" sldId="2147484318"/>
          </pc:sldLayoutMkLst>
        </pc:sldLayoutChg>
        <pc:sldLayoutChg chg="del">
          <pc:chgData name="Pradeep Nair" userId="de867f30-f0e1-452b-914f-80bb3c85f24b" providerId="ADAL" clId="{3FB05D83-50CD-4C5D-AE48-A9ADD4D5058A}" dt="2021-11-24T02:48:17.419" v="115" actId="47"/>
          <pc:sldLayoutMkLst>
            <pc:docMk/>
            <pc:sldMasterMk cId="1450124340" sldId="2147484317"/>
            <pc:sldLayoutMk cId="3443362530" sldId="2147484319"/>
          </pc:sldLayoutMkLst>
        </pc:sldLayoutChg>
        <pc:sldLayoutChg chg="del">
          <pc:chgData name="Pradeep Nair" userId="de867f30-f0e1-452b-914f-80bb3c85f24b" providerId="ADAL" clId="{3FB05D83-50CD-4C5D-AE48-A9ADD4D5058A}" dt="2021-11-24T02:48:17.419" v="115" actId="47"/>
          <pc:sldLayoutMkLst>
            <pc:docMk/>
            <pc:sldMasterMk cId="1450124340" sldId="2147484317"/>
            <pc:sldLayoutMk cId="2570740620" sldId="2147484320"/>
          </pc:sldLayoutMkLst>
        </pc:sldLayoutChg>
        <pc:sldLayoutChg chg="del">
          <pc:chgData name="Pradeep Nair" userId="de867f30-f0e1-452b-914f-80bb3c85f24b" providerId="ADAL" clId="{3FB05D83-50CD-4C5D-AE48-A9ADD4D5058A}" dt="2021-11-24T02:48:17.419" v="115" actId="47"/>
          <pc:sldLayoutMkLst>
            <pc:docMk/>
            <pc:sldMasterMk cId="1450124340" sldId="2147484317"/>
            <pc:sldLayoutMk cId="1547237421" sldId="2147484321"/>
          </pc:sldLayoutMkLst>
        </pc:sldLayoutChg>
        <pc:sldLayoutChg chg="del">
          <pc:chgData name="Pradeep Nair" userId="de867f30-f0e1-452b-914f-80bb3c85f24b" providerId="ADAL" clId="{3FB05D83-50CD-4C5D-AE48-A9ADD4D5058A}" dt="2021-11-24T02:48:17.419" v="115" actId="47"/>
          <pc:sldLayoutMkLst>
            <pc:docMk/>
            <pc:sldMasterMk cId="1450124340" sldId="2147484317"/>
            <pc:sldLayoutMk cId="319109139" sldId="2147484322"/>
          </pc:sldLayoutMkLst>
        </pc:sldLayoutChg>
        <pc:sldLayoutChg chg="del">
          <pc:chgData name="Pradeep Nair" userId="de867f30-f0e1-452b-914f-80bb3c85f24b" providerId="ADAL" clId="{3FB05D83-50CD-4C5D-AE48-A9ADD4D5058A}" dt="2021-11-24T02:48:17.419" v="115" actId="47"/>
          <pc:sldLayoutMkLst>
            <pc:docMk/>
            <pc:sldMasterMk cId="1450124340" sldId="2147484317"/>
            <pc:sldLayoutMk cId="4075369272" sldId="2147484323"/>
          </pc:sldLayoutMkLst>
        </pc:sldLayoutChg>
        <pc:sldLayoutChg chg="del">
          <pc:chgData name="Pradeep Nair" userId="de867f30-f0e1-452b-914f-80bb3c85f24b" providerId="ADAL" clId="{3FB05D83-50CD-4C5D-AE48-A9ADD4D5058A}" dt="2021-11-24T02:48:17.419" v="115" actId="47"/>
          <pc:sldLayoutMkLst>
            <pc:docMk/>
            <pc:sldMasterMk cId="1450124340" sldId="2147484317"/>
            <pc:sldLayoutMk cId="3654820895" sldId="2147484324"/>
          </pc:sldLayoutMkLst>
        </pc:sldLayoutChg>
        <pc:sldLayoutChg chg="del">
          <pc:chgData name="Pradeep Nair" userId="de867f30-f0e1-452b-914f-80bb3c85f24b" providerId="ADAL" clId="{3FB05D83-50CD-4C5D-AE48-A9ADD4D5058A}" dt="2021-11-24T02:48:17.419" v="115" actId="47"/>
          <pc:sldLayoutMkLst>
            <pc:docMk/>
            <pc:sldMasterMk cId="1450124340" sldId="2147484317"/>
            <pc:sldLayoutMk cId="995194664" sldId="2147484325"/>
          </pc:sldLayoutMkLst>
        </pc:sldLayoutChg>
        <pc:sldLayoutChg chg="del">
          <pc:chgData name="Pradeep Nair" userId="de867f30-f0e1-452b-914f-80bb3c85f24b" providerId="ADAL" clId="{3FB05D83-50CD-4C5D-AE48-A9ADD4D5058A}" dt="2021-11-24T02:48:17.419" v="115" actId="47"/>
          <pc:sldLayoutMkLst>
            <pc:docMk/>
            <pc:sldMasterMk cId="1450124340" sldId="2147484317"/>
            <pc:sldLayoutMk cId="1508282994" sldId="2147484326"/>
          </pc:sldLayoutMkLst>
        </pc:sldLayoutChg>
        <pc:sldLayoutChg chg="del">
          <pc:chgData name="Pradeep Nair" userId="de867f30-f0e1-452b-914f-80bb3c85f24b" providerId="ADAL" clId="{3FB05D83-50CD-4C5D-AE48-A9ADD4D5058A}" dt="2021-11-24T02:48:17.419" v="115" actId="47"/>
          <pc:sldLayoutMkLst>
            <pc:docMk/>
            <pc:sldMasterMk cId="1450124340" sldId="2147484317"/>
            <pc:sldLayoutMk cId="1817718208" sldId="2147484327"/>
          </pc:sldLayoutMkLst>
        </pc:sldLayoutChg>
        <pc:sldLayoutChg chg="del">
          <pc:chgData name="Pradeep Nair" userId="de867f30-f0e1-452b-914f-80bb3c85f24b" providerId="ADAL" clId="{3FB05D83-50CD-4C5D-AE48-A9ADD4D5058A}" dt="2021-11-24T02:48:17.419" v="115" actId="47"/>
          <pc:sldLayoutMkLst>
            <pc:docMk/>
            <pc:sldMasterMk cId="1450124340" sldId="2147484317"/>
            <pc:sldLayoutMk cId="3933976820" sldId="2147484328"/>
          </pc:sldLayoutMkLst>
        </pc:sldLayoutChg>
        <pc:sldLayoutChg chg="del">
          <pc:chgData name="Pradeep Nair" userId="de867f30-f0e1-452b-914f-80bb3c85f24b" providerId="ADAL" clId="{3FB05D83-50CD-4C5D-AE48-A9ADD4D5058A}" dt="2021-11-24T02:48:17.419" v="115" actId="47"/>
          <pc:sldLayoutMkLst>
            <pc:docMk/>
            <pc:sldMasterMk cId="1450124340" sldId="2147484317"/>
            <pc:sldLayoutMk cId="3506788444" sldId="2147484329"/>
          </pc:sldLayoutMkLst>
        </pc:sldLayoutChg>
      </pc:sldMasterChg>
    </pc:docChg>
  </pc:docChgLst>
</pc:chgInfo>
</file>

<file path=ppt/comments/comment1.xml><?xml version="1.0" encoding="utf-8"?>
<p:cmLst xmlns:a="http://schemas.openxmlformats.org/drawingml/2006/main" xmlns:r="http://schemas.openxmlformats.org/officeDocument/2006/relationships" xmlns:p="http://schemas.openxmlformats.org/presentationml/2006/main">
  <p:cm authorId="7" dt="2019-09-27T18:13:40.931" idx="3">
    <p:pos x="10" y="10"/>
    <p:text>Review types of controllers and update</p:text>
    <p:extLst>
      <p:ext uri="{C676402C-5697-4E1C-873F-D02D1690AC5C}">
        <p15:threadingInfo xmlns:p15="http://schemas.microsoft.com/office/powerpoint/2012/main" timeZoneBias="42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7" dt="2019-09-24T16:52:13.966" idx="1">
    <p:pos x="10" y="10"/>
    <p:text/>
    <p:extLst>
      <p:ext uri="{C676402C-5697-4E1C-873F-D02D1690AC5C}">
        <p15:threadingInfo xmlns:p15="http://schemas.microsoft.com/office/powerpoint/2012/main" timeZoneBias="420"/>
      </p:ext>
    </p:extLst>
  </p:cm>
  <p:cm authorId="7" dt="2019-09-24T16:52:15.126" idx="2">
    <p:pos x="106" y="106"/>
    <p:text/>
    <p:extLst>
      <p:ext uri="{C676402C-5697-4E1C-873F-D02D1690AC5C}">
        <p15:threadingInfo xmlns:p15="http://schemas.microsoft.com/office/powerpoint/2012/main" timeZoneBias="42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D169F5B-6A27-450C-917B-FEA5A9D90751}" type="datetime8">
              <a:rPr lang="en-US" smtClean="0">
                <a:latin typeface="Segoe UI" pitchFamily="34" charset="0"/>
              </a:rPr>
              <a:t>11/23/2021 5:27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101605F0-F4FA-453C-99F4-6D9D6C769866}" type="datetime8">
              <a:rPr lang="en-US" smtClean="0"/>
              <a:t>11/23/2021 5:26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docs.microsoft.com/en-us/azure/app-service/containers/quickstart-multi-container" TargetMode="External"/><Relationship Id="rId2" Type="http://schemas.openxmlformats.org/officeDocument/2006/relationships/slide" Target="../slides/slide12.xml"/><Relationship Id="rId1" Type="http://schemas.openxmlformats.org/officeDocument/2006/relationships/notesMaster" Target="../notesMasters/notesMaster1.xml"/><Relationship Id="rId4" Type="http://schemas.openxmlformats.org/officeDocument/2006/relationships/hyperlink" Target="https://docs.microsoft.com/en-us/azure/app-service/containers/tutorial-multi-container-app" TargetMode="Externa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www.nomadproject.io/intro/index.html"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www.openshift.com/products/azure-openshift"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docs.docker.com/swarm/overview/"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ai.google/research/pubs/pub43438"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kubernetes.io/docs/concepts" TargetMode="External"/><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kubernetes.io/docs/concepts"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3" Type="http://schemas.openxmlformats.org/officeDocument/2006/relationships/hyperlink" Target="https://azure.microsoft.com/en-us/updates/public-preview-of-azure-monitor-for-containers-support-for-aks-engine/" TargetMode="External"/><Relationship Id="rId2" Type="http://schemas.openxmlformats.org/officeDocument/2006/relationships/slide" Target="../slides/slide42.xml"/><Relationship Id="rId1" Type="http://schemas.openxmlformats.org/officeDocument/2006/relationships/notesMaster" Target="../notesMasters/notesMaster1.xml"/><Relationship Id="rId5" Type="http://schemas.openxmlformats.org/officeDocument/2006/relationships/hyperlink" Target="https://github.com/Azure/aks-engine" TargetMode="External"/><Relationship Id="rId4" Type="http://schemas.openxmlformats.org/officeDocument/2006/relationships/hyperlink" Target="https://kubernetes.io/docs/setup/turnkey/azure/" TargetMode="Externa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3" Type="http://schemas.openxmlformats.org/officeDocument/2006/relationships/hyperlink" Target="https://docs.microsoft.com/en-us/azure/aks/windows-faq#what-network-plug-ins-are-supported" TargetMode="External"/><Relationship Id="rId2" Type="http://schemas.openxmlformats.org/officeDocument/2006/relationships/slide" Target="../slides/slide47.xml"/><Relationship Id="rId1" Type="http://schemas.openxmlformats.org/officeDocument/2006/relationships/notesMaster" Target="../notesMasters/notesMaster1.xml"/><Relationship Id="rId4" Type="http://schemas.openxmlformats.org/officeDocument/2006/relationships/hyperlink" Target="https://docs.microsoft.com/en-us/azure/aks/faq#can-i-run-windows-server-containers-on-aks" TargetMode="Externa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3" Type="http://schemas.openxmlformats.org/officeDocument/2006/relationships/hyperlink" Target="https://github.com/kubernetes/community/blob/master/contributors/devel/container-runtime-interface.md" TargetMode="External"/><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3" Type="http://schemas.openxmlformats.org/officeDocument/2006/relationships/hyperlink" Target="https://stackoverflow.com/questions/51209870/minikube-vs-kubernetes-in-docker-for-windows" TargetMode="External"/><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9BE9619-BA64-40C0-8165-016A18E6744E}" type="datetime8">
              <a:rPr lang="en-US" smtClean="0"/>
              <a:t>11/23/2021 5:26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33510829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It is interesting to </a:t>
            </a:r>
            <a:r>
              <a:rPr lang="en-US" u="sng"/>
              <a:t>differentiate clustering and Orchestration</a:t>
            </a:r>
            <a:r>
              <a:rPr lang="en-US"/>
              <a:t>.</a:t>
            </a:r>
          </a:p>
          <a:p>
            <a:endParaRPr lang="en-US"/>
          </a:p>
          <a:p>
            <a:r>
              <a:rPr lang="en-US" b="1"/>
              <a:t>Clustering:</a:t>
            </a:r>
            <a:r>
              <a:rPr lang="en-US"/>
              <a:t> is how to </a:t>
            </a:r>
            <a:r>
              <a:rPr lang="en-US" b="1"/>
              <a:t>group HW resources </a:t>
            </a:r>
            <a:r>
              <a:rPr lang="en-US"/>
              <a:t>together as a </a:t>
            </a:r>
            <a:r>
              <a:rPr lang="en-US" b="1"/>
              <a:t>single component </a:t>
            </a:r>
            <a:r>
              <a:rPr lang="en-US"/>
              <a:t>to manage =&gt; the cluster. And </a:t>
            </a:r>
            <a:r>
              <a:rPr lang="en-US" b="1"/>
              <a:t>connect them</a:t>
            </a:r>
          </a:p>
          <a:p>
            <a:endParaRPr lang="en-US" b="1"/>
          </a:p>
          <a:p>
            <a:r>
              <a:rPr lang="en-US" b="1"/>
              <a:t>Orchestration: </a:t>
            </a:r>
            <a:r>
              <a:rPr lang="en-US" b="0"/>
              <a:t>To </a:t>
            </a:r>
            <a:r>
              <a:rPr lang="en-US" b="1"/>
              <a:t>manage/monitor workloads </a:t>
            </a:r>
            <a:r>
              <a:rPr lang="en-US" b="0"/>
              <a:t>running in your cluster. </a:t>
            </a:r>
          </a:p>
          <a:p>
            <a:r>
              <a:rPr lang="en-US" b="0"/>
              <a:t>Management operations like </a:t>
            </a:r>
            <a:r>
              <a:rPr lang="en-US" b="1"/>
              <a:t>automatic failover</a:t>
            </a:r>
            <a:r>
              <a:rPr lang="en-US" b="0"/>
              <a:t>, </a:t>
            </a:r>
            <a:r>
              <a:rPr lang="en-US" b="1"/>
              <a:t>scale out, resource balancing, resource/placement constraint, rolling upgrade</a:t>
            </a:r>
          </a:p>
          <a:p>
            <a:endParaRPr lang="en-US"/>
          </a:p>
        </p:txBody>
      </p:sp>
      <p:sp>
        <p:nvSpPr>
          <p:cNvPr id="4" name="Slide Number Placeholder 3"/>
          <p:cNvSpPr>
            <a:spLocks noGrp="1"/>
          </p:cNvSpPr>
          <p:nvPr>
            <p:ph type="sldNum" sz="quarter" idx="10"/>
          </p:nvPr>
        </p:nvSpPr>
        <p:spPr/>
        <p:txBody>
          <a:bodyPr/>
          <a:lstStyle/>
          <a:p>
            <a:fld id="{FD4AC1CE-0539-8C44-8AA1-A9DF08E7E078}" type="slidenum">
              <a:rPr lang="en-US" smtClean="0"/>
              <a:t>10</a:t>
            </a:fld>
            <a:endParaRPr lang="en-US"/>
          </a:p>
        </p:txBody>
      </p:sp>
    </p:spTree>
    <p:extLst>
      <p:ext uri="{BB962C8B-B14F-4D97-AF65-F5344CB8AC3E}">
        <p14:creationId xmlns:p14="http://schemas.microsoft.com/office/powerpoint/2010/main" val="10017954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pager </a:t>
            </a:r>
            <a:r>
              <a:rPr lang="en-US" b="1" dirty="0"/>
              <a:t>summarizing Azure offering in term of container and orchestration</a:t>
            </a:r>
            <a:r>
              <a:rPr lang="en-US" dirty="0"/>
              <a:t>:</a:t>
            </a:r>
          </a:p>
          <a:p>
            <a:endParaRPr lang="en-US" dirty="0"/>
          </a:p>
          <a:p>
            <a:pPr marL="181240" indent="-181240">
              <a:buFontTx/>
              <a:buChar char="-"/>
            </a:pPr>
            <a:r>
              <a:rPr lang="en-US" b="1" dirty="0"/>
              <a:t>AKS</a:t>
            </a:r>
            <a:r>
              <a:rPr lang="en-US" dirty="0"/>
              <a:t>: Like ACS but the Control Plane (master node) is provided in a PaaS =&gt; </a:t>
            </a:r>
            <a:r>
              <a:rPr lang="en-US" b="1" dirty="0"/>
              <a:t>no master node to manage</a:t>
            </a:r>
            <a:r>
              <a:rPr lang="en-US" dirty="0"/>
              <a:t>/update =&gt; No Windows container support yet</a:t>
            </a:r>
          </a:p>
          <a:p>
            <a:pPr marL="181240" indent="-181240">
              <a:buFontTx/>
              <a:buChar char="-"/>
            </a:pPr>
            <a:r>
              <a:rPr lang="en-US" dirty="0"/>
              <a:t>Container </a:t>
            </a:r>
            <a:r>
              <a:rPr lang="en-US" b="1" dirty="0"/>
              <a:t>Instances</a:t>
            </a:r>
            <a:r>
              <a:rPr lang="en-US" dirty="0"/>
              <a:t> : </a:t>
            </a:r>
            <a:r>
              <a:rPr lang="en-US" b="1" dirty="0"/>
              <a:t>single command line to run containers </a:t>
            </a:r>
            <a:r>
              <a:rPr lang="en-US" dirty="0"/>
              <a:t>– just for </a:t>
            </a:r>
            <a:r>
              <a:rPr lang="en-US" b="1" dirty="0"/>
              <a:t>experimentation</a:t>
            </a:r>
            <a:r>
              <a:rPr lang="en-US" dirty="0"/>
              <a:t> purpose or </a:t>
            </a:r>
            <a:r>
              <a:rPr lang="en-US" b="1" dirty="0"/>
              <a:t>burstable</a:t>
            </a:r>
            <a:r>
              <a:rPr lang="en-US" dirty="0"/>
              <a:t> workload (scale our AKS with virtual </a:t>
            </a:r>
            <a:r>
              <a:rPr lang="en-US" dirty="0" err="1"/>
              <a:t>Kubelet</a:t>
            </a:r>
            <a:r>
              <a:rPr lang="en-US" dirty="0"/>
              <a:t>). </a:t>
            </a:r>
            <a:r>
              <a:rPr lang="en-US" b="1" dirty="0"/>
              <a:t>No access to VM/network</a:t>
            </a:r>
          </a:p>
          <a:p>
            <a:pPr marL="181240" indent="-181240">
              <a:buFontTx/>
              <a:buChar char="-"/>
            </a:pPr>
            <a:r>
              <a:rPr lang="en-US" dirty="0"/>
              <a:t>Container </a:t>
            </a:r>
            <a:r>
              <a:rPr lang="en-US" b="1" dirty="0"/>
              <a:t>Registry</a:t>
            </a:r>
            <a:r>
              <a:rPr lang="en-US" dirty="0"/>
              <a:t> to store container images</a:t>
            </a:r>
          </a:p>
          <a:p>
            <a:pPr marL="181240" indent="-181240">
              <a:buFontTx/>
              <a:buChar char="-"/>
            </a:pPr>
            <a:r>
              <a:rPr lang="en-US" b="1" dirty="0"/>
              <a:t>Service Fabric</a:t>
            </a:r>
            <a:r>
              <a:rPr lang="en-US" dirty="0"/>
              <a:t>: </a:t>
            </a:r>
            <a:r>
              <a:rPr lang="en-US" b="1" dirty="0"/>
              <a:t>clustering</a:t>
            </a:r>
            <a:r>
              <a:rPr lang="en-US" dirty="0"/>
              <a:t> platform, </a:t>
            </a:r>
            <a:r>
              <a:rPr lang="en-US" b="1" dirty="0"/>
              <a:t>orchestrator</a:t>
            </a:r>
            <a:r>
              <a:rPr lang="en-US" dirty="0"/>
              <a:t>, </a:t>
            </a:r>
            <a:r>
              <a:rPr lang="en-US" b="1" dirty="0"/>
              <a:t>programming model </a:t>
            </a:r>
            <a:r>
              <a:rPr lang="en-US" dirty="0"/>
              <a:t>(stateless, stateful, actor pattern)</a:t>
            </a:r>
          </a:p>
          <a:p>
            <a:pPr marL="181240" indent="-181240">
              <a:buFontTx/>
              <a:buChar char="-"/>
            </a:pPr>
            <a:r>
              <a:rPr lang="en-US" b="1" dirty="0"/>
              <a:t>App Service </a:t>
            </a:r>
            <a:r>
              <a:rPr lang="en-US" dirty="0"/>
              <a:t>– Run a </a:t>
            </a:r>
            <a:r>
              <a:rPr lang="en-US" b="1" dirty="0"/>
              <a:t>single container application </a:t>
            </a:r>
            <a:r>
              <a:rPr lang="en-US" dirty="0"/>
              <a:t>in Azure App Service (Linux only)</a:t>
            </a:r>
          </a:p>
          <a:p>
            <a:pPr marL="181240" indent="-181240">
              <a:buFontTx/>
              <a:buChar char="-"/>
            </a:pPr>
            <a:r>
              <a:rPr lang="en-US" b="1" dirty="0"/>
              <a:t>Azure Batch </a:t>
            </a:r>
            <a:r>
              <a:rPr lang="en-US" dirty="0"/>
              <a:t>for </a:t>
            </a:r>
            <a:r>
              <a:rPr lang="en-US" b="1" dirty="0"/>
              <a:t>repetitive compute jobs </a:t>
            </a:r>
            <a:r>
              <a:rPr lang="en-US" dirty="0"/>
              <a:t>that can be </a:t>
            </a:r>
            <a:r>
              <a:rPr lang="en-US" b="1" dirty="0"/>
              <a:t>parallelized</a:t>
            </a:r>
            <a:r>
              <a:rPr lang="en-US" dirty="0"/>
              <a:t>.</a:t>
            </a:r>
          </a:p>
          <a:p>
            <a:endParaRPr lang="en-US" dirty="0"/>
          </a:p>
          <a:p>
            <a:r>
              <a:rPr lang="en-US" dirty="0"/>
              <a:t>Touch on the fact AKS can now support Windows Containers</a:t>
            </a:r>
          </a:p>
          <a:p>
            <a:pPr marL="181240" indent="-181240">
              <a:buFontTx/>
              <a:buChar char="-"/>
            </a:pPr>
            <a:r>
              <a:rPr lang="en-US" dirty="0" err="1"/>
              <a:t>ner</a:t>
            </a:r>
            <a:r>
              <a:rPr lang="en-US" dirty="0"/>
              <a:t> support yet</a:t>
            </a:r>
          </a:p>
          <a:p>
            <a:pPr marL="181240" indent="-181240">
              <a:buFontTx/>
              <a:buChar char="-"/>
            </a:pPr>
            <a:r>
              <a:rPr lang="en-US" dirty="0"/>
              <a:t>Container </a:t>
            </a:r>
            <a:r>
              <a:rPr lang="en-US" b="1" dirty="0"/>
              <a:t>Instances</a:t>
            </a:r>
            <a:r>
              <a:rPr lang="en-US" dirty="0"/>
              <a:t> : </a:t>
            </a:r>
            <a:r>
              <a:rPr lang="en-US" b="1" dirty="0"/>
              <a:t>single command line to run containers </a:t>
            </a:r>
            <a:r>
              <a:rPr lang="en-US" dirty="0"/>
              <a:t>– just for </a:t>
            </a:r>
            <a:r>
              <a:rPr lang="en-US" b="1" dirty="0"/>
              <a:t>experimentation</a:t>
            </a:r>
            <a:r>
              <a:rPr lang="en-US" dirty="0"/>
              <a:t> purpose or </a:t>
            </a:r>
            <a:r>
              <a:rPr lang="en-US" b="1" dirty="0"/>
              <a:t>burstable</a:t>
            </a:r>
            <a:r>
              <a:rPr lang="en-US" dirty="0"/>
              <a:t> workload (scale our AKS with virtual </a:t>
            </a:r>
            <a:r>
              <a:rPr lang="en-US" dirty="0" err="1"/>
              <a:t>Kubelet</a:t>
            </a:r>
            <a:r>
              <a:rPr lang="en-US" dirty="0"/>
              <a:t>). </a:t>
            </a:r>
            <a:r>
              <a:rPr lang="en-US" b="1" dirty="0"/>
              <a:t>No access to VM/network</a:t>
            </a:r>
          </a:p>
          <a:p>
            <a:pPr marL="181240" indent="-181240">
              <a:buFontTx/>
              <a:buChar char="-"/>
            </a:pPr>
            <a:r>
              <a:rPr lang="en-US" dirty="0"/>
              <a:t>Container </a:t>
            </a:r>
            <a:r>
              <a:rPr lang="en-US" b="1" dirty="0"/>
              <a:t>Registry</a:t>
            </a:r>
            <a:r>
              <a:rPr lang="en-US" dirty="0"/>
              <a:t> to store container images</a:t>
            </a:r>
          </a:p>
          <a:p>
            <a:pPr marL="181240" indent="-181240">
              <a:buFontTx/>
              <a:buChar char="-"/>
            </a:pPr>
            <a:r>
              <a:rPr lang="en-US" b="1" dirty="0"/>
              <a:t>Service Fabric</a:t>
            </a:r>
            <a:r>
              <a:rPr lang="en-US" dirty="0"/>
              <a:t>: </a:t>
            </a:r>
            <a:r>
              <a:rPr lang="en-US" b="1" dirty="0"/>
              <a:t>clustering</a:t>
            </a:r>
            <a:r>
              <a:rPr lang="en-US" dirty="0"/>
              <a:t> platform, </a:t>
            </a:r>
            <a:r>
              <a:rPr lang="en-US" b="1" dirty="0"/>
              <a:t>orchestrator</a:t>
            </a:r>
            <a:r>
              <a:rPr lang="en-US" dirty="0"/>
              <a:t>, </a:t>
            </a:r>
            <a:r>
              <a:rPr lang="en-US" b="1" dirty="0"/>
              <a:t>programming model </a:t>
            </a:r>
            <a:r>
              <a:rPr lang="en-US" dirty="0"/>
              <a:t>(stateless, stateful, actor pattern)</a:t>
            </a:r>
          </a:p>
          <a:p>
            <a:pPr marL="181240" indent="-181240">
              <a:buFontTx/>
              <a:buChar char="-"/>
            </a:pPr>
            <a:r>
              <a:rPr lang="en-US" b="1" dirty="0"/>
              <a:t>App Service </a:t>
            </a:r>
            <a:r>
              <a:rPr lang="en-US" dirty="0"/>
              <a:t>– Run a </a:t>
            </a:r>
            <a:r>
              <a:rPr lang="en-US" b="1" dirty="0"/>
              <a:t>single container application </a:t>
            </a:r>
            <a:r>
              <a:rPr lang="en-US" dirty="0"/>
              <a:t>in Azure App Service (Linux only)</a:t>
            </a:r>
          </a:p>
          <a:p>
            <a:pPr marL="181240" indent="-181240">
              <a:buFontTx/>
              <a:buChar char="-"/>
            </a:pPr>
            <a:r>
              <a:rPr lang="en-US" b="1" dirty="0"/>
              <a:t>Azure Batch </a:t>
            </a:r>
            <a:r>
              <a:rPr lang="en-US" dirty="0"/>
              <a:t>for </a:t>
            </a:r>
            <a:r>
              <a:rPr lang="en-US" b="1" dirty="0"/>
              <a:t>repetitive compute jobs </a:t>
            </a:r>
            <a:r>
              <a:rPr lang="en-US" dirty="0"/>
              <a:t>that can be </a:t>
            </a:r>
            <a:r>
              <a:rPr lang="en-US" b="1" dirty="0"/>
              <a:t>parallelized</a:t>
            </a:r>
            <a:r>
              <a:rPr lang="en-US" dirty="0"/>
              <a:t>.</a:t>
            </a:r>
          </a:p>
          <a:p>
            <a:endParaRPr lang="en-US" dirty="0"/>
          </a:p>
        </p:txBody>
      </p:sp>
      <p:sp>
        <p:nvSpPr>
          <p:cNvPr id="4" name="Slide Number Placeholder 3"/>
          <p:cNvSpPr>
            <a:spLocks noGrp="1"/>
          </p:cNvSpPr>
          <p:nvPr>
            <p:ph type="sldNum" sz="quarter" idx="10"/>
          </p:nvPr>
        </p:nvSpPr>
        <p:spPr/>
        <p:txBody>
          <a:bodyPr/>
          <a:lstStyle/>
          <a:p>
            <a:fld id="{FD4AC1CE-0539-8C44-8AA1-A9DF08E7E078}" type="slidenum">
              <a:rPr lang="en-US" smtClean="0"/>
              <a:t>11</a:t>
            </a:fld>
            <a:endParaRPr lang="en-US"/>
          </a:p>
        </p:txBody>
      </p:sp>
    </p:spTree>
    <p:extLst>
      <p:ext uri="{BB962C8B-B14F-4D97-AF65-F5344CB8AC3E}">
        <p14:creationId xmlns:p14="http://schemas.microsoft.com/office/powerpoint/2010/main" val="35368462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900" b="0" i="0" kern="1200" dirty="0">
                <a:solidFill>
                  <a:schemeClr val="tx1"/>
                </a:solidFill>
                <a:effectLst/>
                <a:latin typeface="Segoe UI Light" pitchFamily="34" charset="0"/>
                <a:ea typeface="+mn-ea"/>
                <a:cs typeface="+mn-cs"/>
              </a:rPr>
              <a:t>It has never been easier to deploy container-based web apps. Just pull container images from Docker Hub or a private Azure Container Registry, and Web App for Containers will deploy the containerized app with your preferred dependencies to production in seconds. The platform automatically takes care of OS patching, capacity provisioning, and load balancing.</a:t>
            </a:r>
          </a:p>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900" b="0" i="0" kern="1200" dirty="0">
              <a:solidFill>
                <a:schemeClr val="tx1"/>
              </a:solidFill>
              <a:effectLst/>
              <a:latin typeface="Segoe UI Light" pitchFamily="34" charset="0"/>
              <a:ea typeface="+mn-ea"/>
              <a:cs typeface="+mn-cs"/>
            </a:endParaRPr>
          </a:p>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900" b="0" i="0" kern="1200" dirty="0">
                <a:solidFill>
                  <a:schemeClr val="tx1"/>
                </a:solidFill>
                <a:effectLst/>
                <a:latin typeface="Segoe UI Light" pitchFamily="34" charset="0"/>
                <a:ea typeface="+mn-ea"/>
                <a:cs typeface="+mn-cs"/>
              </a:rPr>
              <a:t>Automate and simplify your container image deployments through continuous integration/continuous deployment (CI/CD) capabilities with Docker Hub, Azure Container Registry, and Azure DevOps/GitHub Action. App Service creates an association with the selected repository, so your apps are updated each time your source code changes. Schedule performance and quality tests in staging environment, and use deployment slots to swap staging to production in seconds, or roll back to previous versions without downtime.</a:t>
            </a:r>
          </a:p>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900" b="0" i="0" kern="1200" dirty="0">
              <a:solidFill>
                <a:schemeClr val="tx1"/>
              </a:solidFill>
              <a:effectLst/>
              <a:latin typeface="Segoe UI Light" pitchFamily="34" charset="0"/>
              <a:ea typeface="+mn-ea"/>
              <a:cs typeface="+mn-cs"/>
            </a:endParaRPr>
          </a:p>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900" b="0" i="0" kern="1200" dirty="0">
                <a:solidFill>
                  <a:schemeClr val="tx1"/>
                </a:solidFill>
                <a:effectLst/>
                <a:latin typeface="Segoe UI Light" pitchFamily="34" charset="0"/>
                <a:ea typeface="+mn-ea"/>
                <a:cs typeface="+mn-cs"/>
              </a:rPr>
              <a:t>Automatically scale vertically and horizontally based on application needs. Granular scaling rules are available to handle peaks in workload automatically while minimizing costs during off-peak times. Deploy data and host services across multiple locations with just few mouse clicks.</a:t>
            </a:r>
          </a:p>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Azure App Service enables you to build and host web apps, mobile back ends, and RESTful APIs in the programming language of your choice without managing infrastructure. It offers auto-scaling and high availability, supports both Windows and Linux, and enables automated deployments from GitHub, Azure DevOps, or any Git repo. Learn how to use Azure App Service with our </a:t>
            </a:r>
            <a:r>
              <a:rPr lang="en-US" sz="900" b="0" i="0" kern="1200" dirty="0" err="1">
                <a:solidFill>
                  <a:schemeClr val="tx1"/>
                </a:solidFill>
                <a:effectLst/>
                <a:latin typeface="Segoe UI Light" pitchFamily="34" charset="0"/>
                <a:ea typeface="+mn-ea"/>
                <a:cs typeface="+mn-cs"/>
              </a:rPr>
              <a:t>quickstarts</a:t>
            </a:r>
            <a:r>
              <a:rPr lang="en-US" sz="900" b="0" i="0" kern="1200" dirty="0">
                <a:solidFill>
                  <a:schemeClr val="tx1"/>
                </a:solidFill>
                <a:effectLst/>
                <a:latin typeface="Segoe UI Light" pitchFamily="34" charset="0"/>
                <a:ea typeface="+mn-ea"/>
                <a:cs typeface="+mn-cs"/>
              </a:rPr>
              <a:t>, tutorials, and samples.</a:t>
            </a:r>
          </a:p>
          <a:p>
            <a:pPr marL="0" marR="0" lvl="0" indent="0" algn="l" defTabSz="932742" rtl="0" eaLnBrk="1" fontAlgn="auto" latinLnBrk="0" hangingPunct="1">
              <a:lnSpc>
                <a:spcPct val="90000"/>
              </a:lnSpc>
              <a:spcBef>
                <a:spcPts val="0"/>
              </a:spcBef>
              <a:spcAft>
                <a:spcPts val="340"/>
              </a:spcAft>
              <a:buClrTx/>
              <a:buSzTx/>
              <a:buFontTx/>
              <a:buNone/>
              <a:tabLst/>
              <a:defRPr/>
            </a:pPr>
            <a:br>
              <a:rPr lang="en-US" sz="900" b="0" i="0" kern="1200" dirty="0">
                <a:solidFill>
                  <a:schemeClr val="tx1"/>
                </a:solidFill>
                <a:effectLst/>
                <a:latin typeface="Segoe UI Light" pitchFamily="34" charset="0"/>
                <a:ea typeface="+mn-ea"/>
                <a:cs typeface="+mn-cs"/>
              </a:rPr>
            </a:br>
            <a:r>
              <a:rPr lang="en-US" sz="900" b="1" i="0" kern="1200" dirty="0">
                <a:solidFill>
                  <a:schemeClr val="tx1"/>
                </a:solidFill>
                <a:effectLst/>
                <a:latin typeface="Segoe UI Light" pitchFamily="34" charset="0"/>
                <a:ea typeface="+mn-ea"/>
                <a:cs typeface="+mn-cs"/>
              </a:rPr>
              <a:t>Create a multi-container (preview) app using a Docker Compose configuration</a:t>
            </a:r>
          </a:p>
          <a:p>
            <a:r>
              <a:rPr lang="en-US" sz="1100" b="0" i="0" kern="1200" dirty="0">
                <a:solidFill>
                  <a:schemeClr val="tx1"/>
                </a:solidFill>
                <a:effectLst/>
                <a:latin typeface="Segoe UI Light" pitchFamily="34" charset="0"/>
                <a:ea typeface="+mn-ea"/>
                <a:cs typeface="+mn-cs"/>
              </a:rPr>
              <a:t>Windows containers in preview</a:t>
            </a:r>
          </a:p>
          <a:p>
            <a:r>
              <a:rPr lang="en-US" sz="1100" dirty="0">
                <a:hlinkClick r:id="rId3"/>
              </a:rPr>
              <a:t>https://docs.microsoft.com/en-us/azure/app-service/containers/quickstart-multi-container</a:t>
            </a:r>
            <a:endParaRPr lang="en-US" sz="1100" dirty="0"/>
          </a:p>
          <a:p>
            <a:r>
              <a:rPr lang="en-US" sz="1100" dirty="0">
                <a:hlinkClick r:id="rId4"/>
              </a:rPr>
              <a:t>https://docs.microsoft.com/en-us/azure/app-service/containers/tutorial-multi-container-app</a:t>
            </a: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11/23/2021 5:26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46864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11/23/2021 5:26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83453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defTabSz="986002">
              <a:spcAft>
                <a:spcPts val="359"/>
              </a:spcAft>
              <a:defRPr/>
            </a:pPr>
            <a:r>
              <a:rPr lang="en-US"/>
              <a:t>Container </a:t>
            </a:r>
            <a:r>
              <a:rPr lang="en-US" b="1"/>
              <a:t>Instances</a:t>
            </a:r>
            <a:r>
              <a:rPr lang="en-US"/>
              <a:t> : </a:t>
            </a:r>
          </a:p>
          <a:p>
            <a:pPr defTabSz="986002">
              <a:spcAft>
                <a:spcPts val="359"/>
              </a:spcAft>
              <a:defRPr/>
            </a:pPr>
            <a:r>
              <a:rPr lang="en-US" b="1"/>
              <a:t>single command line to run containers </a:t>
            </a:r>
            <a:r>
              <a:rPr lang="en-US"/>
              <a:t>–</a:t>
            </a:r>
          </a:p>
          <a:p>
            <a:pPr defTabSz="986002">
              <a:spcAft>
                <a:spcPts val="359"/>
              </a:spcAft>
              <a:defRPr/>
            </a:pPr>
            <a:r>
              <a:rPr lang="en-US"/>
              <a:t>just for </a:t>
            </a:r>
            <a:r>
              <a:rPr lang="en-US" b="1"/>
              <a:t>experimentation</a:t>
            </a:r>
            <a:r>
              <a:rPr lang="en-US"/>
              <a:t> purpose (lift and shift testing) or</a:t>
            </a:r>
          </a:p>
          <a:p>
            <a:pPr defTabSz="986002">
              <a:spcAft>
                <a:spcPts val="359"/>
              </a:spcAft>
              <a:defRPr/>
            </a:pPr>
            <a:r>
              <a:rPr lang="en-US" b="1"/>
              <a:t>burstable</a:t>
            </a:r>
            <a:r>
              <a:rPr lang="en-US"/>
              <a:t> workload =&gt; Virtual Kubelet =&gt; https://channel9.msdn.com/Shows/Azure-Friday/Virtual-Kubelet-Introduction </a:t>
            </a:r>
          </a:p>
          <a:p>
            <a:pPr defTabSz="986002">
              <a:spcAft>
                <a:spcPts val="359"/>
              </a:spcAft>
              <a:defRPr/>
            </a:pPr>
            <a:r>
              <a:rPr lang="en-US" b="1"/>
              <a:t>No access to VM/network</a:t>
            </a:r>
          </a:p>
          <a:p>
            <a:endParaRPr lang="en-US"/>
          </a:p>
          <a:p>
            <a:r>
              <a:rPr lang="en-US" b="1"/>
              <a:t>Limited</a:t>
            </a:r>
            <a:r>
              <a:rPr lang="en-US"/>
              <a:t> in term of </a:t>
            </a:r>
          </a:p>
          <a:p>
            <a:r>
              <a:rPr lang="en-US" b="1"/>
              <a:t>- Scaling</a:t>
            </a:r>
            <a:r>
              <a:rPr lang="en-US"/>
              <a:t>, </a:t>
            </a:r>
          </a:p>
          <a:p>
            <a:r>
              <a:rPr lang="en-US"/>
              <a:t>- Coordinated </a:t>
            </a:r>
            <a:r>
              <a:rPr lang="en-US" b="1"/>
              <a:t>application upgrade</a:t>
            </a:r>
            <a:r>
              <a:rPr lang="en-US"/>
              <a:t>, </a:t>
            </a:r>
          </a:p>
          <a:p>
            <a:r>
              <a:rPr lang="en-US" b="1"/>
              <a:t>- Multi container </a:t>
            </a:r>
            <a:r>
              <a:rPr lang="en-US"/>
              <a:t>scenarios</a:t>
            </a:r>
          </a:p>
          <a:p>
            <a:endParaRPr lang="en-US"/>
          </a:p>
          <a:p>
            <a:r>
              <a:rPr lang="en-US"/>
              <a:t>https://docs.microsoft.com/en-us/azure/container-instances/container-instances-overview</a:t>
            </a:r>
          </a:p>
          <a:p>
            <a:endParaRPr lang="en-US" sz="1000"/>
          </a:p>
          <a:p>
            <a:r>
              <a:rPr lang="en-US" sz="1000" b="1" u="sng"/>
              <a:t>Additional details</a:t>
            </a:r>
            <a:r>
              <a:rPr lang="en-US" sz="1000"/>
              <a:t>:</a:t>
            </a:r>
          </a:p>
          <a:p>
            <a:r>
              <a:rPr lang="en-US" sz="1000"/>
              <a:t>You get a single public IP, you can run multiple containers and you need to play with port. </a:t>
            </a:r>
            <a:endParaRPr lang="en-US"/>
          </a:p>
          <a:p>
            <a:r>
              <a:rPr lang="en-US" sz="1000"/>
              <a:t>can use it for testing or for simple application. Lift and shift scenario are also a good fit. </a:t>
            </a:r>
            <a:endParaRPr lang="en-US"/>
          </a:p>
        </p:txBody>
      </p:sp>
      <p:sp>
        <p:nvSpPr>
          <p:cNvPr id="4" name="Date Placeholder 3"/>
          <p:cNvSpPr>
            <a:spLocks noGrp="1"/>
          </p:cNvSpPr>
          <p:nvPr>
            <p:ph type="dt" idx="10"/>
          </p:nvPr>
        </p:nvSpPr>
        <p:spPr>
          <a:xfrm>
            <a:off x="3884613" y="0"/>
            <a:ext cx="2971800" cy="457200"/>
          </a:xfrm>
          <a:prstGeom prst="rect">
            <a:avLst/>
          </a:prstGeom>
        </p:spPr>
        <p:txBody>
          <a:bodyPr/>
          <a:lstStyle/>
          <a:p>
            <a:fld id="{8B9CCBEB-0220-40F7-B628-428B12AFD516}" type="datetime8">
              <a:rPr lang="en-US" smtClean="0"/>
              <a:t>11/23/2021 5:26 PM</a:t>
            </a:fld>
            <a:endParaRPr lang="en-US"/>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14</a:t>
            </a:fld>
            <a:endParaRPr lang="en-US"/>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a:p>
        </p:txBody>
      </p:sp>
    </p:spTree>
    <p:extLst>
      <p:ext uri="{BB962C8B-B14F-4D97-AF65-F5344CB8AC3E}">
        <p14:creationId xmlns:p14="http://schemas.microsoft.com/office/powerpoint/2010/main" val="31370505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11/23/2021 5:26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471966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11/23/2021 5:26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522204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In production for +7 years internally </a:t>
            </a:r>
            <a:r>
              <a:rPr lang="en-US"/>
              <a:t>before it was externally released</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aseline="0">
                <a:gradFill>
                  <a:gsLst>
                    <a:gs pos="0">
                      <a:srgbClr val="FFFFFF"/>
                    </a:gs>
                    <a:gs pos="100000">
                      <a:srgbClr val="FFFFFF"/>
                    </a:gs>
                  </a:gsLst>
                  <a:lin ang="5400000" scaled="0"/>
                </a:gradFill>
                <a:ea typeface="Segoe UI" pitchFamily="34" charset="0"/>
                <a:cs typeface="Segoe UI" pitchFamily="34" charset="0"/>
              </a:rPr>
              <a:t>Low-latency high throughput consumer facing service like </a:t>
            </a:r>
            <a:r>
              <a:rPr lang="en-US" sz="1200" b="1" baseline="0">
                <a:gradFill>
                  <a:gsLst>
                    <a:gs pos="0">
                      <a:srgbClr val="FFFFFF"/>
                    </a:gs>
                    <a:gs pos="100000">
                      <a:srgbClr val="FFFFFF"/>
                    </a:gs>
                  </a:gsLst>
                  <a:lin ang="5400000" scaled="0"/>
                </a:gradFill>
                <a:ea typeface="Segoe UI" pitchFamily="34" charset="0"/>
                <a:cs typeface="Segoe UI" pitchFamily="34" charset="0"/>
              </a:rPr>
              <a:t>Bing Cortana </a:t>
            </a:r>
            <a:r>
              <a:rPr lang="en-US" sz="1200" baseline="0">
                <a:gradFill>
                  <a:gsLst>
                    <a:gs pos="0">
                      <a:srgbClr val="FFFFFF"/>
                    </a:gs>
                    <a:gs pos="100000">
                      <a:srgbClr val="FFFFFF"/>
                    </a:gs>
                  </a:gsLst>
                  <a:lin ang="5400000" scaled="0"/>
                </a:gradFill>
                <a:ea typeface="Segoe UI" pitchFamily="34" charset="0"/>
                <a:cs typeface="Segoe UI" pitchFamily="34" charset="0"/>
              </a:rPr>
              <a:t>was built across 3 data centers using this technology. </a:t>
            </a:r>
            <a:r>
              <a:rPr lang="en-US" sz="1200" b="1" baseline="0">
                <a:gradFill>
                  <a:gsLst>
                    <a:gs pos="0">
                      <a:srgbClr val="FFFFFF"/>
                    </a:gs>
                    <a:gs pos="100000">
                      <a:srgbClr val="FFFFFF"/>
                    </a:gs>
                  </a:gsLst>
                  <a:lin ang="5400000" scaled="0"/>
                </a:gradFill>
                <a:ea typeface="Segoe UI" pitchFamily="34" charset="0"/>
                <a:cs typeface="Segoe UI" pitchFamily="34" charset="0"/>
              </a:rPr>
              <a:t>They recently lost an entire datacenter and the service didn’t blink</a:t>
            </a:r>
            <a:endParaRPr lang="en-US" b="1"/>
          </a:p>
          <a:p>
            <a:endParaRPr lang="en-US"/>
          </a:p>
          <a:p>
            <a:endParaRPr lang="en-US"/>
          </a:p>
          <a:p>
            <a:r>
              <a:rPr lang="en-US"/>
              <a:t>This are some examples of some of the</a:t>
            </a:r>
            <a:r>
              <a:rPr lang="en-US" baseline="0"/>
              <a:t> services that we already have out in Azure that have been used for a while now</a:t>
            </a:r>
          </a:p>
          <a:p>
            <a:endParaRPr lang="en-US" baseline="0"/>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1200">
                <a:gradFill>
                  <a:gsLst>
                    <a:gs pos="0">
                      <a:srgbClr val="FFFFFF"/>
                    </a:gs>
                    <a:gs pos="100000">
                      <a:srgbClr val="FFFFFF"/>
                    </a:gs>
                  </a:gsLst>
                  <a:lin ang="5400000" scaled="0"/>
                </a:gradFill>
                <a:ea typeface="Segoe UI" pitchFamily="34" charset="0"/>
                <a:cs typeface="Segoe UI" pitchFamily="34" charset="0"/>
              </a:rPr>
              <a:t>This platform has been battle hardened</a:t>
            </a:r>
            <a:r>
              <a:rPr lang="en-US" sz="1200" baseline="0">
                <a:gradFill>
                  <a:gsLst>
                    <a:gs pos="0">
                      <a:srgbClr val="FFFFFF"/>
                    </a:gs>
                    <a:gs pos="100000">
                      <a:srgbClr val="FFFFFF"/>
                    </a:gs>
                  </a:gsLst>
                  <a:lin ang="5400000" scaled="0"/>
                </a:gradFill>
                <a:ea typeface="Segoe UI" pitchFamily="34" charset="0"/>
                <a:cs typeface="Segoe UI" pitchFamily="34" charset="0"/>
              </a:rPr>
              <a:t> in our first party services</a:t>
            </a:r>
            <a:r>
              <a:rPr lang="en-US" sz="1200">
                <a:gradFill>
                  <a:gsLst>
                    <a:gs pos="0">
                      <a:srgbClr val="FFFFFF"/>
                    </a:gs>
                    <a:gs pos="100000">
                      <a:srgbClr val="FFFFFF"/>
                    </a:gs>
                  </a:gsLst>
                  <a:lin ang="5400000" scaled="0"/>
                </a:gradFill>
                <a:ea typeface="Segoe UI" pitchFamily="34" charset="0"/>
                <a:cs typeface="Segoe UI" pitchFamily="34" charset="0"/>
              </a:rPr>
              <a:t> for over 5 years</a:t>
            </a: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1200">
                <a:gradFill>
                  <a:gsLst>
                    <a:gs pos="0">
                      <a:srgbClr val="FFFFFF"/>
                    </a:gs>
                    <a:gs pos="100000">
                      <a:srgbClr val="FFFFFF"/>
                    </a:gs>
                  </a:gsLst>
                  <a:lin ang="5400000" scaled="0"/>
                </a:gradFill>
                <a:ea typeface="Segoe UI" pitchFamily="34" charset="0"/>
                <a:cs typeface="Segoe UI" pitchFamily="34" charset="0"/>
              </a:rPr>
              <a:t>More importantly we are giving</a:t>
            </a:r>
            <a:r>
              <a:rPr lang="en-US" sz="1200" baseline="0">
                <a:gradFill>
                  <a:gsLst>
                    <a:gs pos="0">
                      <a:srgbClr val="FFFFFF"/>
                    </a:gs>
                    <a:gs pos="100000">
                      <a:srgbClr val="FFFFFF"/>
                    </a:gs>
                  </a:gsLst>
                  <a:lin ang="5400000" scaled="0"/>
                </a:gradFill>
                <a:ea typeface="Segoe UI" pitchFamily="34" charset="0"/>
                <a:cs typeface="Segoe UI" pitchFamily="34" charset="0"/>
              </a:rPr>
              <a:t> you not a version of the bits we use but the exact same bits that we run. </a:t>
            </a: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1200" baseline="0">
                <a:gradFill>
                  <a:gsLst>
                    <a:gs pos="0">
                      <a:srgbClr val="FFFFFF"/>
                    </a:gs>
                    <a:gs pos="100000">
                      <a:srgbClr val="FFFFFF"/>
                    </a:gs>
                  </a:gsLst>
                  <a:lin ang="5400000" scaled="0"/>
                </a:gradFill>
                <a:ea typeface="Segoe UI" pitchFamily="34" charset="0"/>
                <a:cs typeface="Segoe UI" pitchFamily="34" charset="0"/>
              </a:rPr>
              <a:t>However, these 1</a:t>
            </a:r>
            <a:r>
              <a:rPr lang="en-US" sz="1200" baseline="30000">
                <a:gradFill>
                  <a:gsLst>
                    <a:gs pos="0">
                      <a:srgbClr val="FFFFFF"/>
                    </a:gs>
                    <a:gs pos="100000">
                      <a:srgbClr val="FFFFFF"/>
                    </a:gs>
                  </a:gsLst>
                  <a:lin ang="5400000" scaled="0"/>
                </a:gradFill>
                <a:ea typeface="Segoe UI" pitchFamily="34" charset="0"/>
                <a:cs typeface="Segoe UI" pitchFamily="34" charset="0"/>
              </a:rPr>
              <a:t>st</a:t>
            </a:r>
            <a:r>
              <a:rPr lang="en-US" sz="1200" baseline="0">
                <a:gradFill>
                  <a:gsLst>
                    <a:gs pos="0">
                      <a:srgbClr val="FFFFFF"/>
                    </a:gs>
                    <a:gs pos="100000">
                      <a:srgbClr val="FFFFFF"/>
                    </a:gs>
                  </a:gsLst>
                  <a:lin ang="5400000" scaled="0"/>
                </a:gradFill>
                <a:ea typeface="Segoe UI" pitchFamily="34" charset="0"/>
                <a:cs typeface="Segoe UI" pitchFamily="34" charset="0"/>
              </a:rPr>
              <a:t> party service very low level Service Fabric APIs that may not be suitable for all developers</a:t>
            </a: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1200" baseline="0">
                <a:gradFill>
                  <a:gsLst>
                    <a:gs pos="0">
                      <a:srgbClr val="FFFFFF"/>
                    </a:gs>
                    <a:gs pos="100000">
                      <a:srgbClr val="FFFFFF"/>
                    </a:gs>
                  </a:gsLst>
                  <a:lin ang="5400000" scaled="0"/>
                </a:gradFill>
                <a:ea typeface="Segoe UI" pitchFamily="34" charset="0"/>
                <a:cs typeface="Segoe UI" pitchFamily="34" charset="0"/>
              </a:rPr>
              <a:t>Over the last year, we have been working on developing higher level programming models and visual studio integration. You may see some rough edges in this area.</a:t>
            </a: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1200" baseline="0">
                <a:gradFill>
                  <a:gsLst>
                    <a:gs pos="0">
                      <a:srgbClr val="FFFFFF"/>
                    </a:gs>
                    <a:gs pos="100000">
                      <a:srgbClr val="FFFFFF"/>
                    </a:gs>
                  </a:gsLst>
                  <a:lin ang="5400000" scaled="0"/>
                </a:gradFill>
                <a:ea typeface="Segoe UI" pitchFamily="34" charset="0"/>
                <a:cs typeface="Segoe UI" pitchFamily="34" charset="0"/>
              </a:rPr>
              <a:t>Azure core infrastructure itself runs on top of this platform</a:t>
            </a: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1200" baseline="0">
                <a:gradFill>
                  <a:gsLst>
                    <a:gs pos="0">
                      <a:srgbClr val="FFFFFF"/>
                    </a:gs>
                    <a:gs pos="100000">
                      <a:srgbClr val="FFFFFF"/>
                    </a:gs>
                  </a:gsLst>
                  <a:lin ang="5400000" scaled="0"/>
                </a:gradFill>
                <a:ea typeface="Segoe UI" pitchFamily="34" charset="0"/>
                <a:cs typeface="Segoe UI" pitchFamily="34" charset="0"/>
              </a:rPr>
              <a:t>A </a:t>
            </a:r>
            <a:r>
              <a:rPr lang="en-US" sz="1200" baseline="0" err="1">
                <a:gradFill>
                  <a:gsLst>
                    <a:gs pos="0">
                      <a:srgbClr val="FFFFFF"/>
                    </a:gs>
                    <a:gs pos="100000">
                      <a:srgbClr val="FFFFFF"/>
                    </a:gs>
                  </a:gsLst>
                  <a:lin ang="5400000" scaled="0"/>
                </a:gradFill>
                <a:ea typeface="Segoe UI" pitchFamily="34" charset="0"/>
                <a:cs typeface="Segoe UI" pitchFamily="34" charset="0"/>
              </a:rPr>
              <a:t>transactionally</a:t>
            </a:r>
            <a:r>
              <a:rPr lang="en-US" sz="1200" baseline="0">
                <a:gradFill>
                  <a:gsLst>
                    <a:gs pos="0">
                      <a:srgbClr val="FFFFFF"/>
                    </a:gs>
                    <a:gs pos="100000">
                      <a:srgbClr val="FFFFFF"/>
                    </a:gs>
                  </a:gsLst>
                  <a:lin ang="5400000" scaled="0"/>
                </a:gradFill>
                <a:ea typeface="Segoe UI" pitchFamily="34" charset="0"/>
                <a:cs typeface="Segoe UI" pitchFamily="34" charset="0"/>
              </a:rPr>
              <a:t> consistent database service was built using this platform</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66626D-F663-4714-B3FD-659B2059D4E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157099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Key capabilities</a:t>
            </a:r>
          </a:p>
          <a:p>
            <a:pPr marL="628650" lvl="1" indent="-171450">
              <a:spcBef>
                <a:spcPts val="600"/>
              </a:spcBef>
              <a:buFont typeface="Arial" panose="020B0604020202020204" pitchFamily="34" charset="0"/>
              <a:buChar char="•"/>
            </a:pPr>
            <a:r>
              <a:rPr lang="en-US" dirty="0"/>
              <a:t>Develop massively scalable applications, that are self-healing.</a:t>
            </a:r>
          </a:p>
          <a:p>
            <a:pPr marL="628650" lvl="1" indent="-171450">
              <a:spcBef>
                <a:spcPts val="600"/>
              </a:spcBef>
              <a:buFont typeface="Arial" panose="020B0604020202020204" pitchFamily="34" charset="0"/>
              <a:buChar char="•"/>
            </a:pPr>
            <a:r>
              <a:rPr lang="en-US" dirty="0"/>
              <a:t>Develop with a "data center on your machine" approach. The local development environment is the same code that runs in the Azure data centers.</a:t>
            </a:r>
          </a:p>
          <a:p>
            <a:pPr marL="628650" lvl="1" indent="-171450">
              <a:spcBef>
                <a:spcPts val="600"/>
              </a:spcBef>
              <a:buFont typeface="Arial" panose="020B0604020202020204" pitchFamily="34" charset="0"/>
              <a:buChar char="•"/>
            </a:pPr>
            <a:r>
              <a:rPr lang="en-US" dirty="0"/>
              <a:t>Develop applications composed of microservices, executables and other application frameworks of your choice such as ASP.NET, </a:t>
            </a:r>
            <a:r>
              <a:rPr lang="en-US" dirty="0" err="1"/>
              <a:t>nodejs</a:t>
            </a:r>
            <a:r>
              <a:rPr lang="en-US" dirty="0"/>
              <a:t>, etc.</a:t>
            </a:r>
          </a:p>
          <a:p>
            <a:pPr marL="628650" lvl="1" indent="-171450">
              <a:spcBef>
                <a:spcPts val="600"/>
              </a:spcBef>
              <a:buFont typeface="Arial" panose="020B0604020202020204" pitchFamily="34" charset="0"/>
              <a:buChar char="•"/>
            </a:pPr>
            <a:r>
              <a:rPr lang="en-US" dirty="0"/>
              <a:t>Develop stateless and stateful (micro)services and make these highly reliable.</a:t>
            </a:r>
          </a:p>
          <a:p>
            <a:pPr marL="628650" lvl="1" indent="-171450">
              <a:spcBef>
                <a:spcPts val="600"/>
              </a:spcBef>
              <a:buFont typeface="Arial" panose="020B0604020202020204" pitchFamily="34" charset="0"/>
              <a:buChar char="•"/>
            </a:pPr>
            <a:r>
              <a:rPr lang="en-US" dirty="0"/>
              <a:t>Simplify the design of your application, by using stateful (micro)services in place of caches and queues.</a:t>
            </a:r>
          </a:p>
          <a:p>
            <a:pPr marL="628650" lvl="1" indent="-171450">
              <a:spcBef>
                <a:spcPts val="600"/>
              </a:spcBef>
              <a:buFont typeface="Arial" panose="020B0604020202020204" pitchFamily="34" charset="0"/>
              <a:buChar char="•"/>
            </a:pPr>
            <a:r>
              <a:rPr lang="en-US" dirty="0"/>
              <a:t>Deploy applications in seconds.</a:t>
            </a:r>
          </a:p>
          <a:p>
            <a:pPr marL="628650" lvl="1" indent="-171450">
              <a:spcBef>
                <a:spcPts val="600"/>
              </a:spcBef>
              <a:buFont typeface="Arial" panose="020B0604020202020204" pitchFamily="34" charset="0"/>
              <a:buChar char="•"/>
            </a:pPr>
            <a:r>
              <a:rPr lang="en-US" dirty="0"/>
              <a:t>Deploy to Azure or to on-premise clouds running Windows Server with zero code changes. Write once and then deploy to any Service Fabric cluster.</a:t>
            </a:r>
          </a:p>
          <a:p>
            <a:pPr marL="628650" lvl="1" indent="-171450">
              <a:spcBef>
                <a:spcPts val="600"/>
              </a:spcBef>
              <a:buFont typeface="Arial" panose="020B0604020202020204" pitchFamily="34" charset="0"/>
              <a:buChar char="•"/>
            </a:pPr>
            <a:r>
              <a:rPr lang="en-US" dirty="0"/>
              <a:t>Deploy applications at higher density than virtual machines, deploying hundreds or thousand of applications per machine. </a:t>
            </a:r>
          </a:p>
          <a:p>
            <a:pPr marL="628650" lvl="1" indent="-171450">
              <a:spcBef>
                <a:spcPts val="600"/>
              </a:spcBef>
              <a:buFont typeface="Arial" panose="020B0604020202020204" pitchFamily="34" charset="0"/>
              <a:buChar char="•"/>
            </a:pPr>
            <a:r>
              <a:rPr lang="en-US" dirty="0"/>
              <a:t>Deploy different versions of the same application side-by-side, each independently upgradable.</a:t>
            </a:r>
          </a:p>
          <a:p>
            <a:pPr marL="628650" lvl="1" indent="-171450">
              <a:spcBef>
                <a:spcPts val="600"/>
              </a:spcBef>
              <a:buFont typeface="Arial" panose="020B0604020202020204" pitchFamily="34" charset="0"/>
              <a:buChar char="•"/>
            </a:pPr>
            <a:r>
              <a:rPr lang="en-US" dirty="0"/>
              <a:t>Manage the lifecycle of your stateful applications without any downtime, including breaking and non-breaking upgrades.</a:t>
            </a:r>
          </a:p>
          <a:p>
            <a:pPr marL="628650" lvl="1" indent="-171450">
              <a:spcBef>
                <a:spcPts val="600"/>
              </a:spcBef>
              <a:buFont typeface="Arial" panose="020B0604020202020204" pitchFamily="34" charset="0"/>
              <a:buChar char="•"/>
            </a:pPr>
            <a:r>
              <a:rPr lang="en-US" dirty="0"/>
              <a:t>Manage applications using .NET APIs, </a:t>
            </a:r>
            <a:r>
              <a:rPr lang="en-US" dirty="0" err="1"/>
              <a:t>Powershell</a:t>
            </a:r>
            <a:r>
              <a:rPr lang="en-US" dirty="0"/>
              <a:t> or REST interfaces.</a:t>
            </a:r>
          </a:p>
          <a:p>
            <a:pPr marL="628650" lvl="1" indent="-171450">
              <a:spcBef>
                <a:spcPts val="600"/>
              </a:spcBef>
              <a:buFont typeface="Arial" panose="020B0604020202020204" pitchFamily="34" charset="0"/>
              <a:buChar char="•"/>
            </a:pPr>
            <a:r>
              <a:rPr lang="en-US" dirty="0"/>
              <a:t>Upgrade and patch microservices within applications independently.</a:t>
            </a:r>
          </a:p>
          <a:p>
            <a:pPr marL="628650" lvl="1" indent="-171450">
              <a:spcBef>
                <a:spcPts val="600"/>
              </a:spcBef>
              <a:buFont typeface="Arial" panose="020B0604020202020204" pitchFamily="34" charset="0"/>
              <a:buChar char="•"/>
            </a:pPr>
            <a:r>
              <a:rPr lang="en-US" dirty="0"/>
              <a:t>Monitor and diagnose the health of your applications and set policies to perform automatic repairs.</a:t>
            </a:r>
          </a:p>
          <a:p>
            <a:pPr marL="628650" lvl="1" indent="-171450">
              <a:spcBef>
                <a:spcPts val="600"/>
              </a:spcBef>
              <a:buFont typeface="Arial" panose="020B0604020202020204" pitchFamily="34" charset="0"/>
              <a:buChar char="•"/>
            </a:pPr>
            <a:r>
              <a:rPr lang="en-US" dirty="0"/>
              <a:t>Scale-up or scale-down your Service Fabric cluster easily, knowing that the applications scale according to the available resources.</a:t>
            </a:r>
          </a:p>
          <a:p>
            <a:pPr marL="628650" lvl="1" indent="-171450">
              <a:spcBef>
                <a:spcPts val="600"/>
              </a:spcBef>
              <a:buFont typeface="Arial" panose="020B0604020202020204" pitchFamily="34" charset="0"/>
              <a:buChar char="•"/>
            </a:pPr>
            <a:r>
              <a:rPr lang="en-US" dirty="0"/>
              <a:t>Watch the self healing resource balancer orchestrate the redistribution of applications across the Service Fabric cluster to recover from failures and to optimize the distribution of load based on available resources.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66626D-F663-4714-B3FD-659B2059D4E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098248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900" b="1" i="0" u="sng" strike="noStrike" kern="1200">
                <a:solidFill>
                  <a:schemeClr val="tx1"/>
                </a:solidFill>
                <a:effectLst/>
                <a:latin typeface="Segoe UI Light" pitchFamily="34" charset="0"/>
                <a:ea typeface="+mn-ea"/>
                <a:cs typeface="+mn-cs"/>
              </a:rPr>
              <a:t>Nomad</a:t>
            </a:r>
            <a:r>
              <a:rPr lang="en-US" sz="900" b="0" i="0" u="none" strike="noStrike" kern="1200">
                <a:solidFill>
                  <a:schemeClr val="tx1"/>
                </a:solidFill>
                <a:effectLst/>
                <a:latin typeface="Segoe UI Light" pitchFamily="34" charset="0"/>
                <a:ea typeface="+mn-ea"/>
                <a:cs typeface="+mn-cs"/>
              </a:rPr>
              <a:t> from </a:t>
            </a:r>
            <a:r>
              <a:rPr lang="en-US" sz="900" b="0" i="0" u="none" strike="noStrike" kern="1200" err="1">
                <a:solidFill>
                  <a:schemeClr val="tx1"/>
                </a:solidFill>
                <a:effectLst/>
                <a:latin typeface="Segoe UI Light" pitchFamily="34" charset="0"/>
                <a:ea typeface="+mn-ea"/>
                <a:cs typeface="+mn-cs"/>
              </a:rPr>
              <a:t>HashiCorp</a:t>
            </a:r>
            <a:r>
              <a:rPr lang="en-US" sz="900" b="0" i="0" u="none" strike="noStrike" kern="1200">
                <a:solidFill>
                  <a:schemeClr val="tx1"/>
                </a:solidFill>
                <a:effectLst/>
                <a:latin typeface="Segoe UI Light" pitchFamily="34" charset="0"/>
                <a:ea typeface="+mn-ea"/>
                <a:cs typeface="+mn-cs"/>
              </a:rPr>
              <a:t>, the makers of </a:t>
            </a:r>
            <a:r>
              <a:rPr lang="en-US" sz="900" b="1" i="0" u="none" strike="noStrike" kern="1200">
                <a:solidFill>
                  <a:schemeClr val="tx1"/>
                </a:solidFill>
                <a:effectLst/>
                <a:latin typeface="Segoe UI Light" pitchFamily="34" charset="0"/>
                <a:ea typeface="+mn-ea"/>
                <a:cs typeface="+mn-cs"/>
              </a:rPr>
              <a:t>Vagrant </a:t>
            </a:r>
            <a:r>
              <a:rPr lang="en-US" sz="900" b="0" i="0" u="none" strike="noStrike" kern="1200">
                <a:solidFill>
                  <a:schemeClr val="tx1"/>
                </a:solidFill>
                <a:effectLst/>
                <a:latin typeface="Segoe UI Light" pitchFamily="34" charset="0"/>
                <a:ea typeface="+mn-ea"/>
                <a:cs typeface="+mn-cs"/>
              </a:rPr>
              <a:t>and </a:t>
            </a:r>
            <a:r>
              <a:rPr lang="en-US" sz="900" b="1" i="0" u="none" strike="noStrike" kern="1200">
                <a:solidFill>
                  <a:schemeClr val="tx1"/>
                </a:solidFill>
                <a:effectLst/>
                <a:latin typeface="Segoe UI Light" pitchFamily="34" charset="0"/>
                <a:ea typeface="+mn-ea"/>
                <a:cs typeface="+mn-cs"/>
              </a:rPr>
              <a:t>Consul</a:t>
            </a:r>
            <a:r>
              <a:rPr lang="en-US" sz="900" b="0" i="0" u="none" strike="noStrike" kern="1200">
                <a:solidFill>
                  <a:schemeClr val="tx1"/>
                </a:solidFill>
                <a:effectLst/>
                <a:latin typeface="Segoe UI Light" pitchFamily="34" charset="0"/>
                <a:ea typeface="+mn-ea"/>
                <a:cs typeface="+mn-cs"/>
              </a:rPr>
              <a:t>, is another solution for managing containerized applications. </a:t>
            </a:r>
            <a:r>
              <a:rPr lang="en-US" sz="900" b="1" i="0" u="none" strike="noStrike" kern="1200">
                <a:solidFill>
                  <a:schemeClr val="tx1"/>
                </a:solidFill>
                <a:effectLst/>
                <a:latin typeface="Segoe UI Light" pitchFamily="34" charset="0"/>
                <a:ea typeface="+mn-ea"/>
                <a:cs typeface="+mn-cs"/>
              </a:rPr>
              <a:t>Nomad</a:t>
            </a:r>
            <a:r>
              <a:rPr lang="en-US" sz="900" b="0" i="0" u="none" strike="noStrike" kern="1200">
                <a:solidFill>
                  <a:schemeClr val="tx1"/>
                </a:solidFill>
                <a:effectLst/>
                <a:latin typeface="Segoe UI Light" pitchFamily="34" charset="0"/>
                <a:ea typeface="+mn-ea"/>
                <a:cs typeface="+mn-cs"/>
              </a:rPr>
              <a:t> schedules tasks defined in </a:t>
            </a:r>
            <a:r>
              <a:rPr lang="en-US" sz="900" b="0" i="1" u="none" strike="noStrike" kern="1200">
                <a:solidFill>
                  <a:schemeClr val="tx1"/>
                </a:solidFill>
                <a:effectLst/>
                <a:latin typeface="Segoe UI Light" pitchFamily="34" charset="0"/>
                <a:ea typeface="+mn-ea"/>
                <a:cs typeface="+mn-cs"/>
              </a:rPr>
              <a:t>Jobs</a:t>
            </a:r>
            <a:r>
              <a:rPr lang="en-US" sz="900" b="0" i="0" u="none" strike="noStrike" kern="1200">
                <a:solidFill>
                  <a:schemeClr val="tx1"/>
                </a:solidFill>
                <a:effectLst/>
                <a:latin typeface="Segoe UI Light" pitchFamily="34" charset="0"/>
                <a:ea typeface="+mn-ea"/>
                <a:cs typeface="+mn-cs"/>
              </a:rPr>
              <a:t>. It has a </a:t>
            </a:r>
            <a:r>
              <a:rPr lang="en-US" sz="900" b="1" i="0" u="none" strike="noStrike" kern="1200">
                <a:solidFill>
                  <a:schemeClr val="tx1"/>
                </a:solidFill>
                <a:effectLst/>
                <a:latin typeface="Segoe UI Light" pitchFamily="34" charset="0"/>
                <a:ea typeface="+mn-ea"/>
                <a:cs typeface="+mn-cs"/>
              </a:rPr>
              <a:t>Docker</a:t>
            </a:r>
            <a:r>
              <a:rPr lang="en-US" sz="900" b="0" i="0" u="none" strike="noStrike" kern="1200">
                <a:solidFill>
                  <a:schemeClr val="tx1"/>
                </a:solidFill>
                <a:effectLst/>
                <a:latin typeface="Segoe UI Light" pitchFamily="34" charset="0"/>
                <a:ea typeface="+mn-ea"/>
                <a:cs typeface="+mn-cs"/>
              </a:rPr>
              <a:t> driver which lets you define a running container as a task.</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b="0" i="0" u="none" strike="noStrike" kern="1200">
              <a:solidFill>
                <a:schemeClr val="tx1"/>
              </a:solidFill>
              <a:effectLst/>
              <a:latin typeface="Segoe UI Light" pitchFamily="34" charset="0"/>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a:t>At its core, Nomad is a tool for managing a cluster of machines and running applications on them</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b="0" i="0" u="none" strike="noStrike" kern="1200">
              <a:solidFill>
                <a:schemeClr val="tx1"/>
              </a:solidFill>
              <a:effectLst/>
              <a:latin typeface="Segoe UI Light" pitchFamily="34" charset="0"/>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b="0" i="0" u="none" strike="noStrike" kern="1200">
                <a:solidFill>
                  <a:schemeClr val="tx1"/>
                </a:solidFill>
                <a:effectLst/>
                <a:latin typeface="Segoe UI Light" pitchFamily="34" charset="0"/>
                <a:ea typeface="+mn-ea"/>
                <a:cs typeface="+mn-cs"/>
              </a:rPr>
              <a:t>Less complex than k8s architecturally </a:t>
            </a:r>
          </a:p>
          <a:p>
            <a:endParaRPr lang="en-US"/>
          </a:p>
          <a:p>
            <a:r>
              <a:rPr lang="en-US">
                <a:hlinkClick r:id="rId3"/>
              </a:rPr>
              <a:t>https://www.nomadproject.io/intro/index.html</a:t>
            </a:r>
            <a:endParaRPr lang="en-US"/>
          </a:p>
          <a:p>
            <a:endParaRPr lang="en-US"/>
          </a:p>
          <a:p>
            <a:r>
              <a:rPr lang="en-US" sz="900" b="0" i="0" kern="1200">
                <a:solidFill>
                  <a:schemeClr val="tx1"/>
                </a:solidFill>
                <a:effectLst/>
                <a:latin typeface="Segoe UI Light" pitchFamily="34" charset="0"/>
                <a:ea typeface="+mn-ea"/>
                <a:cs typeface="+mn-cs"/>
              </a:rPr>
              <a:t>Nomad models infrastructure as groups of datacenters which form a larger region. Scheduling operates at the region level allowing for cross-datacenter scheduling. Multiple regions federate together allowing jobs to be registered globally.</a:t>
            </a:r>
          </a:p>
          <a:p>
            <a:endParaRPr lang="en-US" sz="900" b="0" i="0" kern="1200">
              <a:solidFill>
                <a:schemeClr val="tx1"/>
              </a:solidFill>
              <a:effectLst/>
              <a:latin typeface="Segoe UI Light" pitchFamily="34" charset="0"/>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a:t>Users can easily start Docker containers, VMs, or application runtimes like Java. Nomad supports Linux, Windows, BSD and OSX, providing the flexibility to run any workload.</a:t>
            </a:r>
          </a:p>
          <a:p>
            <a:endParaRPr lang="en-US"/>
          </a:p>
          <a:p>
            <a:r>
              <a:rPr lang="en-US"/>
              <a:t>Nomad is optimistically concurrent, enabling all servers to participate in scheduling decisions which increases the total throughput and reduces latency to support demanding workloads. Nomad has been proven to scale to cluster sizes that exceed 10k nodes in real-world production environments.</a:t>
            </a:r>
          </a:p>
          <a:p>
            <a:endParaRPr lang="en-US"/>
          </a:p>
          <a:p>
            <a:endParaRPr lang="en-US"/>
          </a:p>
          <a:p>
            <a:r>
              <a:rPr lang="en-US" sz="900" b="0" i="0" kern="1200">
                <a:solidFill>
                  <a:schemeClr val="tx1"/>
                </a:solidFill>
                <a:effectLst/>
                <a:latin typeface="Segoe UI Light" pitchFamily="34" charset="0"/>
                <a:ea typeface="+mn-ea"/>
                <a:cs typeface="+mn-cs"/>
              </a:rPr>
              <a:t>Nomad's synergy and integration points with </a:t>
            </a:r>
            <a:r>
              <a:rPr lang="en-US" sz="900" b="0" i="0" kern="1200" err="1">
                <a:solidFill>
                  <a:schemeClr val="tx1"/>
                </a:solidFill>
                <a:effectLst/>
                <a:latin typeface="Segoe UI Light" pitchFamily="34" charset="0"/>
                <a:ea typeface="+mn-ea"/>
                <a:cs typeface="+mn-cs"/>
              </a:rPr>
              <a:t>HashiCorp</a:t>
            </a:r>
            <a:r>
              <a:rPr lang="en-US" sz="900" b="0" i="0" kern="1200">
                <a:solidFill>
                  <a:schemeClr val="tx1"/>
                </a:solidFill>
                <a:effectLst/>
                <a:latin typeface="Segoe UI Light" pitchFamily="34" charset="0"/>
                <a:ea typeface="+mn-ea"/>
                <a:cs typeface="+mn-cs"/>
              </a:rPr>
              <a:t> Terraform, Consul, and Vault make it uniquely suited for easy integration into an organization's existing workflows, minimizing the time-to-market for critical initiatives</a:t>
            </a:r>
          </a:p>
          <a:p>
            <a:pPr marL="171450" indent="-171450">
              <a:buFontTx/>
              <a:buChar char="-"/>
            </a:pPr>
            <a:r>
              <a:rPr lang="en-US" sz="900" b="0" i="0" kern="1200" err="1">
                <a:solidFill>
                  <a:schemeClr val="tx1"/>
                </a:solidFill>
                <a:effectLst/>
                <a:latin typeface="Segoe UI Light" pitchFamily="34" charset="0"/>
                <a:ea typeface="+mn-ea"/>
                <a:cs typeface="+mn-cs"/>
              </a:rPr>
              <a:t>Consiul</a:t>
            </a:r>
            <a:r>
              <a:rPr lang="en-US" sz="900" b="0" i="0" kern="1200">
                <a:solidFill>
                  <a:schemeClr val="tx1"/>
                </a:solidFill>
                <a:effectLst/>
                <a:latin typeface="Segoe UI Light" pitchFamily="34" charset="0"/>
                <a:ea typeface="+mn-ea"/>
                <a:cs typeface="+mn-cs"/>
              </a:rPr>
              <a:t> is a service mesh </a:t>
            </a:r>
          </a:p>
          <a:p>
            <a:pPr marL="171450" indent="-171450">
              <a:buFontTx/>
              <a:buChar char="-"/>
            </a:pP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101605F0-F4FA-453C-99F4-6D9D6C769866}" type="datetime8">
              <a:rPr lang="en-US" smtClean="0"/>
              <a:t>11/23/2021 5:26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19</a:t>
            </a:fld>
            <a:endParaRPr lang="en-US"/>
          </a:p>
        </p:txBody>
      </p:sp>
    </p:spTree>
    <p:extLst>
      <p:ext uri="{BB962C8B-B14F-4D97-AF65-F5344CB8AC3E}">
        <p14:creationId xmlns:p14="http://schemas.microsoft.com/office/powerpoint/2010/main" val="10350019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68566998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DC/OS by the company Mesosphere</a:t>
            </a:r>
          </a:p>
          <a:p>
            <a:pPr marL="181240" indent="-181240" defTabSz="986002">
              <a:spcAft>
                <a:spcPts val="359"/>
              </a:spcAft>
              <a:buFont typeface="Symbol" panose="05050102010706020507" pitchFamily="18" charset="2"/>
              <a:buChar char="Þ"/>
              <a:defRPr/>
            </a:pPr>
            <a:r>
              <a:rPr lang="en-US"/>
              <a:t>Has been around for </a:t>
            </a:r>
            <a:r>
              <a:rPr lang="en-US" b="1"/>
              <a:t>almost 10 years</a:t>
            </a:r>
            <a:endParaRPr lang="en-US"/>
          </a:p>
          <a:p>
            <a:pPr marL="181240" indent="-181240">
              <a:buFont typeface="Symbol" panose="05050102010706020507" pitchFamily="18" charset="2"/>
              <a:buChar char="Þ"/>
            </a:pPr>
            <a:r>
              <a:rPr lang="en-US"/>
              <a:t>Same as Kubernetes -&gt; </a:t>
            </a:r>
            <a:r>
              <a:rPr lang="en-US" b="1"/>
              <a:t>more than </a:t>
            </a:r>
            <a:r>
              <a:rPr lang="en-US" b="0"/>
              <a:t>just</a:t>
            </a:r>
            <a:r>
              <a:rPr lang="en-US" b="1"/>
              <a:t> container orchestration </a:t>
            </a:r>
          </a:p>
          <a:p>
            <a:pPr marL="181240" indent="-181240">
              <a:buFont typeface="Symbol" panose="05050102010706020507" pitchFamily="18" charset="2"/>
              <a:buChar char="Þ"/>
            </a:pPr>
            <a:r>
              <a:rPr lang="en-US" b="0"/>
              <a:t>Really</a:t>
            </a:r>
            <a:r>
              <a:rPr lang="en-US" b="1"/>
              <a:t> good UI </a:t>
            </a:r>
            <a:r>
              <a:rPr lang="en-US" b="0"/>
              <a:t>for managing workloads</a:t>
            </a:r>
          </a:p>
          <a:p>
            <a:pPr marL="181240" indent="-181240">
              <a:buFont typeface="Symbol" panose="05050102010706020507" pitchFamily="18" charset="2"/>
              <a:buChar char="Þ"/>
            </a:pPr>
            <a:r>
              <a:rPr lang="en-US" b="1"/>
              <a:t>REST API </a:t>
            </a:r>
            <a:r>
              <a:rPr lang="en-US"/>
              <a:t>for </a:t>
            </a:r>
            <a:r>
              <a:rPr lang="en-US" b="1" i="0"/>
              <a:t>automation</a:t>
            </a:r>
          </a:p>
          <a:p>
            <a:pPr marL="181240" indent="-181240">
              <a:buFont typeface="Symbol" panose="05050102010706020507" pitchFamily="18" charset="2"/>
              <a:buChar char="Þ"/>
            </a:pPr>
            <a:r>
              <a:rPr lang="en-US" b="0" i="0"/>
              <a:t>Advanced</a:t>
            </a:r>
            <a:r>
              <a:rPr lang="en-US" b="1" i="0"/>
              <a:t> Enterprise support.</a:t>
            </a:r>
          </a:p>
          <a:p>
            <a:pPr marL="181240" indent="-181240">
              <a:buFont typeface="Symbol" panose="05050102010706020507" pitchFamily="18" charset="2"/>
              <a:buChar char="Þ"/>
            </a:pPr>
            <a:endParaRPr lang="en-US" b="1" i="0"/>
          </a:p>
          <a:p>
            <a:r>
              <a:rPr lang="en-US" b="1" i="0"/>
              <a:t>Mesosphere: </a:t>
            </a:r>
            <a:r>
              <a:rPr lang="en-US" b="0" i="0"/>
              <a:t>name of the </a:t>
            </a:r>
            <a:r>
              <a:rPr lang="en-US" b="1" i="0"/>
              <a:t>company</a:t>
            </a:r>
            <a:r>
              <a:rPr lang="en-US" b="0" i="0"/>
              <a:t> – </a:t>
            </a:r>
          </a:p>
          <a:p>
            <a:r>
              <a:rPr lang="en-US" b="1" i="0"/>
              <a:t>DC/OS is </a:t>
            </a:r>
            <a:r>
              <a:rPr lang="en-US" b="0" i="0"/>
              <a:t>the name of the </a:t>
            </a:r>
            <a:r>
              <a:rPr lang="en-US" b="1" i="0"/>
              <a:t>distributed OS</a:t>
            </a:r>
            <a:r>
              <a:rPr lang="en-US" b="0" i="0"/>
              <a:t>.  </a:t>
            </a:r>
          </a:p>
          <a:p>
            <a:r>
              <a:rPr lang="en-US" b="1" i="0"/>
              <a:t>Marathon</a:t>
            </a:r>
            <a:r>
              <a:rPr lang="en-US" b="0" i="0"/>
              <a:t> is the </a:t>
            </a:r>
            <a:r>
              <a:rPr lang="en-US" b="1" i="0"/>
              <a:t>Orchestration layer (can be replaced by Kubernetes)</a:t>
            </a:r>
            <a:r>
              <a:rPr lang="en-US" b="0" i="0"/>
              <a:t>.</a:t>
            </a:r>
            <a:endParaRPr lang="en-US"/>
          </a:p>
          <a:p>
            <a:endParaRPr lang="en-US" sz="900" b="0" i="0" kern="1200">
              <a:solidFill>
                <a:schemeClr val="tx1"/>
              </a:solidFill>
              <a:effectLst/>
              <a:latin typeface="Segoe UI Light" pitchFamily="34" charset="0"/>
              <a:ea typeface="+mn-ea"/>
              <a:cs typeface="+mn-cs"/>
            </a:endParaRPr>
          </a:p>
          <a:p>
            <a:r>
              <a:rPr lang="en-US" sz="900" b="0" i="0" kern="1200">
                <a:solidFill>
                  <a:schemeClr val="tx1"/>
                </a:solidFill>
                <a:effectLst/>
                <a:latin typeface="Segoe UI Light" pitchFamily="34" charset="0"/>
                <a:ea typeface="+mn-ea"/>
                <a:cs typeface="+mn-cs"/>
              </a:rPr>
              <a:t>Apache Mesos is a distributed systems kernel that manages cluster resources and tasks</a:t>
            </a:r>
          </a:p>
          <a:p>
            <a:r>
              <a:rPr lang="en-US"/>
              <a:t>Can run Kubernetes on DC/OS</a:t>
            </a:r>
          </a:p>
          <a:p>
            <a:endParaRPr lang="en-US"/>
          </a:p>
          <a:p>
            <a:pPr marL="0" marR="0" lvl="0" indent="0" algn="l" defTabSz="932742" rtl="0" eaLnBrk="1" fontAlgn="auto" latinLnBrk="0" hangingPunct="1">
              <a:lnSpc>
                <a:spcPct val="90000"/>
              </a:lnSpc>
              <a:spcBef>
                <a:spcPts val="0"/>
              </a:spcBef>
              <a:spcAft>
                <a:spcPts val="340"/>
              </a:spcAft>
              <a:buClrTx/>
              <a:buSzTx/>
              <a:buFontTx/>
              <a:buNone/>
              <a:tabLst/>
              <a:defRPr/>
            </a:pPr>
            <a:r>
              <a:rPr lang="en-US" b="0" i="0"/>
              <a:t>https://github.com/mesosphere/dcos-kubernetes-quickstart</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b="0" i="0"/>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b="0" i="0" kern="1200">
                <a:solidFill>
                  <a:schemeClr val="tx1"/>
                </a:solidFill>
                <a:effectLst/>
                <a:latin typeface="Segoe UI Light" pitchFamily="34" charset="0"/>
                <a:ea typeface="+mn-ea"/>
                <a:cs typeface="+mn-cs"/>
              </a:rPr>
              <a:t>Mesos does not support federation or multiple failure isolation regions. </a:t>
            </a:r>
            <a:endParaRPr lang="en-US" b="0" i="0"/>
          </a:p>
          <a:p>
            <a:endParaRPr lang="en-US"/>
          </a:p>
          <a:p>
            <a:r>
              <a:rPr lang="en-US"/>
              <a:t>With </a:t>
            </a:r>
            <a:r>
              <a:rPr lang="en-US" err="1"/>
              <a:t>mesos</a:t>
            </a:r>
            <a:r>
              <a:rPr lang="en-US"/>
              <a:t> you can run your datacenter and cloud as a single resource</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101605F0-F4FA-453C-99F4-6D9D6C769866}" type="datetime8">
              <a:rPr lang="en-US" smtClean="0"/>
              <a:t>11/23/2021 5:26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20</a:t>
            </a:fld>
            <a:endParaRPr lang="en-US"/>
          </a:p>
        </p:txBody>
      </p:sp>
    </p:spTree>
    <p:extLst>
      <p:ext uri="{BB962C8B-B14F-4D97-AF65-F5344CB8AC3E}">
        <p14:creationId xmlns:p14="http://schemas.microsoft.com/office/powerpoint/2010/main" val="21114353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i="0" u="sng" strike="noStrike" kern="1200">
                <a:solidFill>
                  <a:schemeClr val="tx1"/>
                </a:solidFill>
                <a:effectLst/>
                <a:latin typeface="Segoe UI Light" pitchFamily="34" charset="0"/>
                <a:ea typeface="+mn-ea"/>
                <a:cs typeface="+mn-cs"/>
              </a:rPr>
              <a:t>Rancher</a:t>
            </a:r>
            <a:r>
              <a:rPr lang="en-US" sz="900" b="0" i="0" u="none" strike="noStrike" kern="1200">
                <a:solidFill>
                  <a:schemeClr val="tx1"/>
                </a:solidFill>
                <a:effectLst/>
                <a:latin typeface="Segoe UI Light" pitchFamily="34" charset="0"/>
                <a:ea typeface="+mn-ea"/>
                <a:cs typeface="+mn-cs"/>
              </a:rPr>
              <a:t> is a container orchestrator agnostic system, which provides a single pane of glass interface to managing applications. It supports </a:t>
            </a:r>
            <a:r>
              <a:rPr lang="en-US" sz="900" b="1" i="0" u="none" strike="noStrike" kern="1200">
                <a:solidFill>
                  <a:schemeClr val="tx1"/>
                </a:solidFill>
                <a:effectLst/>
                <a:latin typeface="Segoe UI Light" pitchFamily="34" charset="0"/>
                <a:ea typeface="+mn-ea"/>
                <a:cs typeface="+mn-cs"/>
              </a:rPr>
              <a:t>Mesos</a:t>
            </a:r>
            <a:r>
              <a:rPr lang="en-US" sz="900" b="0" i="0" u="none" strike="noStrike" kern="1200">
                <a:solidFill>
                  <a:schemeClr val="tx1"/>
                </a:solidFill>
                <a:effectLst/>
                <a:latin typeface="Segoe UI Light" pitchFamily="34" charset="0"/>
                <a:ea typeface="+mn-ea"/>
                <a:cs typeface="+mn-cs"/>
              </a:rPr>
              <a:t>, </a:t>
            </a:r>
            <a:r>
              <a:rPr lang="en-US" sz="900" b="1" i="0" u="none" strike="noStrike" kern="1200">
                <a:solidFill>
                  <a:schemeClr val="tx1"/>
                </a:solidFill>
                <a:effectLst/>
                <a:latin typeface="Segoe UI Light" pitchFamily="34" charset="0"/>
                <a:ea typeface="+mn-ea"/>
                <a:cs typeface="+mn-cs"/>
              </a:rPr>
              <a:t>Swarm</a:t>
            </a:r>
            <a:r>
              <a:rPr lang="en-US" sz="900" b="0" i="0" u="none" strike="noStrike" kern="1200">
                <a:solidFill>
                  <a:schemeClr val="tx1"/>
                </a:solidFill>
                <a:effectLst/>
                <a:latin typeface="Segoe UI Light" pitchFamily="34" charset="0"/>
                <a:ea typeface="+mn-ea"/>
                <a:cs typeface="+mn-cs"/>
              </a:rPr>
              <a:t>, </a:t>
            </a:r>
            <a:r>
              <a:rPr lang="en-US" sz="900" b="1" i="0" u="none" strike="noStrike" kern="1200">
                <a:solidFill>
                  <a:schemeClr val="tx1"/>
                </a:solidFill>
                <a:effectLst/>
                <a:latin typeface="Segoe UI Light" pitchFamily="34" charset="0"/>
                <a:ea typeface="+mn-ea"/>
                <a:cs typeface="+mn-cs"/>
              </a:rPr>
              <a:t>Kubernetes</a:t>
            </a:r>
            <a:r>
              <a:rPr lang="en-US" sz="900" b="0" i="0" u="none" strike="noStrike" kern="1200">
                <a:solidFill>
                  <a:schemeClr val="tx1"/>
                </a:solidFill>
                <a:effectLst/>
                <a:latin typeface="Segoe UI Light" pitchFamily="34" charset="0"/>
                <a:ea typeface="+mn-ea"/>
                <a:cs typeface="+mn-cs"/>
              </a:rPr>
              <a:t>, as well as its native system, </a:t>
            </a:r>
            <a:r>
              <a:rPr lang="en-US" sz="900" b="1" i="0" u="none" strike="noStrike" kern="1200">
                <a:solidFill>
                  <a:schemeClr val="tx1"/>
                </a:solidFill>
                <a:effectLst/>
                <a:latin typeface="Segoe UI Light" pitchFamily="34" charset="0"/>
                <a:ea typeface="+mn-ea"/>
                <a:cs typeface="+mn-cs"/>
              </a:rPr>
              <a:t>Cattle</a:t>
            </a:r>
            <a:r>
              <a:rPr lang="en-US" sz="900" b="0" i="0" u="none" strike="noStrike" kern="1200">
                <a:solidFill>
                  <a:schemeClr val="tx1"/>
                </a:solidFill>
                <a:effectLst/>
                <a:latin typeface="Segoe UI Light" pitchFamily="34" charset="0"/>
                <a:ea typeface="+mn-ea"/>
                <a:cs typeface="+mn-cs"/>
              </a:rPr>
              <a:t>.</a:t>
            </a:r>
            <a:endParaRPr lang="en-US"/>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101605F0-F4FA-453C-99F4-6D9D6C769866}" type="datetime8">
              <a:rPr lang="en-US" smtClean="0"/>
              <a:t>11/23/2021 5:26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21</a:t>
            </a:fld>
            <a:endParaRPr lang="en-US"/>
          </a:p>
        </p:txBody>
      </p:sp>
    </p:spTree>
    <p:extLst>
      <p:ext uri="{BB962C8B-B14F-4D97-AF65-F5344CB8AC3E}">
        <p14:creationId xmlns:p14="http://schemas.microsoft.com/office/powerpoint/2010/main" val="420481294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a:solidFill>
                  <a:schemeClr val="tx1"/>
                </a:solidFill>
                <a:effectLst/>
                <a:latin typeface="Segoe UI Light" pitchFamily="34" charset="0"/>
                <a:ea typeface="+mn-ea"/>
                <a:cs typeface="+mn-cs"/>
              </a:rPr>
              <a:t>Red Hat OpenShift ships with Red </a:t>
            </a:r>
            <a:r>
              <a:rPr lang="en-US" sz="900" b="0" i="0" kern="1200" err="1">
                <a:solidFill>
                  <a:schemeClr val="tx1"/>
                </a:solidFill>
                <a:effectLst/>
                <a:latin typeface="Segoe UI Light" pitchFamily="34" charset="0"/>
                <a:ea typeface="+mn-ea"/>
                <a:cs typeface="+mn-cs"/>
              </a:rPr>
              <a:t>Hat</a:t>
            </a:r>
            <a:r>
              <a:rPr lang="en-US" sz="900" b="0" i="0" kern="1200" baseline="30000" err="1">
                <a:solidFill>
                  <a:schemeClr val="tx1"/>
                </a:solidFill>
                <a:effectLst/>
                <a:latin typeface="Segoe UI Light" pitchFamily="34" charset="0"/>
                <a:ea typeface="+mn-ea"/>
                <a:cs typeface="+mn-cs"/>
              </a:rPr>
              <a:t>®</a:t>
            </a:r>
            <a:r>
              <a:rPr lang="en-US" sz="900" b="0" i="0" kern="1200" err="1">
                <a:solidFill>
                  <a:schemeClr val="tx1"/>
                </a:solidFill>
                <a:effectLst/>
                <a:latin typeface="Segoe UI Light" pitchFamily="34" charset="0"/>
                <a:ea typeface="+mn-ea"/>
                <a:cs typeface="+mn-cs"/>
              </a:rPr>
              <a:t>Enterprise</a:t>
            </a:r>
            <a:r>
              <a:rPr lang="en-US" sz="900" b="0" i="0" kern="1200">
                <a:solidFill>
                  <a:schemeClr val="tx1"/>
                </a:solidFill>
                <a:effectLst/>
                <a:latin typeface="Segoe UI Light" pitchFamily="34" charset="0"/>
                <a:ea typeface="+mn-ea"/>
                <a:cs typeface="+mn-cs"/>
              </a:rPr>
              <a:t> Linux</a:t>
            </a:r>
            <a:r>
              <a:rPr lang="en-US" sz="900" b="0" i="0" kern="1200" baseline="30000">
                <a:solidFill>
                  <a:schemeClr val="tx1"/>
                </a:solidFill>
                <a:effectLst/>
                <a:latin typeface="Segoe UI Light" pitchFamily="34" charset="0"/>
                <a:ea typeface="+mn-ea"/>
                <a:cs typeface="+mn-cs"/>
              </a:rPr>
              <a:t>®</a:t>
            </a:r>
            <a:r>
              <a:rPr lang="en-US" sz="900" b="0" i="0" kern="1200">
                <a:solidFill>
                  <a:schemeClr val="tx1"/>
                </a:solidFill>
                <a:effectLst/>
                <a:latin typeface="Segoe UI Light" pitchFamily="34" charset="0"/>
                <a:ea typeface="+mn-ea"/>
                <a:cs typeface="+mn-cs"/>
              </a:rPr>
              <a:t> CoreOS for the Kubernetes master, and supports Red Hat Enterprise Linux for worker nodes. Red Hat OpenShift supports standard Docker and CRI-O runtimes.</a:t>
            </a:r>
          </a:p>
          <a:p>
            <a:endParaRPr lang="en-US" sz="900" b="0" i="0" kern="1200">
              <a:solidFill>
                <a:schemeClr val="tx1"/>
              </a:solidFill>
              <a:effectLst/>
              <a:latin typeface="Segoe UI Light" pitchFamily="34" charset="0"/>
              <a:ea typeface="+mn-ea"/>
              <a:cs typeface="+mn-cs"/>
            </a:endParaRPr>
          </a:p>
          <a:p>
            <a:r>
              <a:rPr lang="en-US" sz="900" b="0" i="0" kern="1200">
                <a:solidFill>
                  <a:schemeClr val="tx1"/>
                </a:solidFill>
                <a:effectLst/>
                <a:latin typeface="Segoe UI Light" pitchFamily="34" charset="0"/>
                <a:ea typeface="+mn-ea"/>
                <a:cs typeface="+mn-cs"/>
              </a:rPr>
              <a:t>Red Hat OpenShift includes hundreds of fixes to defect, security, and performance issues for upstream Kubernetes in every release</a:t>
            </a:r>
          </a:p>
          <a:p>
            <a:endParaRPr lang="en-US" sz="900" b="0" i="0" kern="1200">
              <a:solidFill>
                <a:schemeClr val="tx1"/>
              </a:solidFill>
              <a:effectLst/>
              <a:latin typeface="Segoe UI Light" pitchFamily="34" charset="0"/>
              <a:ea typeface="+mn-ea"/>
              <a:cs typeface="+mn-cs"/>
            </a:endParaRPr>
          </a:p>
          <a:p>
            <a:r>
              <a:rPr lang="en-US" sz="900" b="0" i="0" kern="1200">
                <a:solidFill>
                  <a:schemeClr val="tx1"/>
                </a:solidFill>
                <a:effectLst/>
                <a:latin typeface="Segoe UI Light" pitchFamily="34" charset="0"/>
                <a:ea typeface="+mn-ea"/>
                <a:cs typeface="+mn-cs"/>
              </a:rPr>
              <a:t>Red Hat OpenShift ships with an integrated, private container registry </a:t>
            </a:r>
          </a:p>
          <a:p>
            <a:endParaRPr lang="en-US" sz="900" b="0" i="0" kern="1200">
              <a:solidFill>
                <a:schemeClr val="tx1"/>
              </a:solidFill>
              <a:effectLst/>
              <a:latin typeface="Segoe UI Light" pitchFamily="34" charset="0"/>
              <a:ea typeface="+mn-ea"/>
              <a:cs typeface="+mn-cs"/>
            </a:endParaRPr>
          </a:p>
          <a:p>
            <a:r>
              <a:rPr lang="en-US" sz="900" b="0" i="0" kern="1200">
                <a:solidFill>
                  <a:schemeClr val="tx1"/>
                </a:solidFill>
                <a:effectLst/>
                <a:latin typeface="Segoe UI Light" pitchFamily="34" charset="0"/>
                <a:ea typeface="+mn-ea"/>
                <a:cs typeface="+mn-cs"/>
              </a:rPr>
              <a:t>Red Hat OpenShift includes streamlined workflows to help teams get to production faster, including built-in Jenkins pipelines and our source-to-image technology to go straight from application code to container.</a:t>
            </a:r>
          </a:p>
          <a:p>
            <a:endParaRPr lang="en-US" sz="900" b="0" i="0" kern="1200">
              <a:solidFill>
                <a:schemeClr val="tx1"/>
              </a:solidFill>
              <a:effectLst/>
              <a:latin typeface="Segoe UI Light" pitchFamily="34" charset="0"/>
              <a:ea typeface="+mn-ea"/>
              <a:cs typeface="+mn-cs"/>
            </a:endParaRP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101605F0-F4FA-453C-99F4-6D9D6C769866}" type="datetime8">
              <a:rPr lang="en-US" smtClean="0"/>
              <a:t>11/23/2021 5:26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22</a:t>
            </a:fld>
            <a:endParaRPr lang="en-US"/>
          </a:p>
        </p:txBody>
      </p:sp>
    </p:spTree>
    <p:extLst>
      <p:ext uri="{BB962C8B-B14F-4D97-AF65-F5344CB8AC3E}">
        <p14:creationId xmlns:p14="http://schemas.microsoft.com/office/powerpoint/2010/main" val="241221385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900" b="0" i="0" kern="1200">
                <a:solidFill>
                  <a:schemeClr val="tx1"/>
                </a:solidFill>
                <a:effectLst/>
                <a:latin typeface="Segoe UI Light" pitchFamily="34" charset="0"/>
                <a:ea typeface="+mn-ea"/>
                <a:cs typeface="+mn-cs"/>
              </a:rPr>
              <a:t>Azure Active Directory integration</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b="0" i="0" kern="1200">
                <a:solidFill>
                  <a:schemeClr val="tx1"/>
                </a:solidFill>
                <a:effectLst/>
                <a:latin typeface="Segoe UI Light" pitchFamily="34" charset="0"/>
                <a:ea typeface="+mn-ea"/>
                <a:cs typeface="+mn-cs"/>
              </a:rPr>
              <a:t>integrated support experience and 99.9% uptime SLA</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b="0" i="0" kern="1200">
                <a:solidFill>
                  <a:schemeClr val="tx1"/>
                </a:solidFill>
                <a:effectLst/>
                <a:latin typeface="Segoe UI Light" pitchFamily="34" charset="0"/>
                <a:ea typeface="+mn-ea"/>
                <a:cs typeface="+mn-cs"/>
              </a:rPr>
              <a:t>Host in all the regions supported by Microsoft Azure</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b="0" i="0" kern="1200">
                <a:solidFill>
                  <a:schemeClr val="tx1"/>
                </a:solidFill>
                <a:effectLst/>
                <a:latin typeface="Segoe UI Light" pitchFamily="34" charset="0"/>
                <a:ea typeface="+mn-ea"/>
                <a:cs typeface="+mn-cs"/>
              </a:rPr>
              <a:t>Cost: Starts at $16,000/</a:t>
            </a:r>
            <a:r>
              <a:rPr lang="en-US" sz="900" b="0" i="0" kern="1200" err="1">
                <a:solidFill>
                  <a:schemeClr val="tx1"/>
                </a:solidFill>
                <a:effectLst/>
                <a:latin typeface="Segoe UI Light" pitchFamily="34" charset="0"/>
                <a:ea typeface="+mn-ea"/>
                <a:cs typeface="+mn-cs"/>
              </a:rPr>
              <a:t>yr</a:t>
            </a:r>
            <a:endParaRPr lang="en-US" sz="900" b="0" i="0" kern="1200">
              <a:solidFill>
                <a:schemeClr val="tx1"/>
              </a:solidFill>
              <a:effectLst/>
              <a:latin typeface="Segoe UI Light" pitchFamily="34" charset="0"/>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a:hlinkClick r:id="rId3"/>
              </a:rPr>
              <a:t>https://www.openshift.com/products/azure-openshift</a:t>
            </a: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101605F0-F4FA-453C-99F4-6D9D6C769866}" type="datetime8">
              <a:rPr lang="en-US" smtClean="0"/>
              <a:t>11/23/2021 5:26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23</a:t>
            </a:fld>
            <a:endParaRPr lang="en-US"/>
          </a:p>
        </p:txBody>
      </p:sp>
    </p:spTree>
    <p:extLst>
      <p:ext uri="{BB962C8B-B14F-4D97-AF65-F5344CB8AC3E}">
        <p14:creationId xmlns:p14="http://schemas.microsoft.com/office/powerpoint/2010/main" val="1830534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i="0" u="sng" strike="noStrike" kern="1200">
                <a:solidFill>
                  <a:schemeClr val="tx1"/>
                </a:solidFill>
                <a:effectLst/>
                <a:latin typeface="Segoe UI Light" pitchFamily="34" charset="0"/>
                <a:ea typeface="+mn-ea"/>
                <a:cs typeface="+mn-cs"/>
              </a:rPr>
              <a:t>Docker Swarm</a:t>
            </a:r>
            <a:r>
              <a:rPr lang="en-US" sz="900" b="0" i="0" u="none" strike="noStrike" kern="1200">
                <a:solidFill>
                  <a:schemeClr val="tx1"/>
                </a:solidFill>
                <a:effectLst/>
                <a:latin typeface="Segoe UI Light" pitchFamily="34" charset="0"/>
                <a:ea typeface="+mn-ea"/>
                <a:cs typeface="+mn-cs"/>
              </a:rPr>
              <a:t> is the Docker Inc. solution. It has been re-architected recently and is based on </a:t>
            </a:r>
            <a:r>
              <a:rPr lang="en-US" sz="900" b="0" i="0" u="sng" strike="noStrike" kern="1200" err="1">
                <a:solidFill>
                  <a:schemeClr val="tx1"/>
                </a:solidFill>
                <a:effectLst/>
                <a:latin typeface="Segoe UI Light" pitchFamily="34" charset="0"/>
                <a:ea typeface="+mn-ea"/>
                <a:cs typeface="+mn-cs"/>
              </a:rPr>
              <a:t>SwarmKit</a:t>
            </a:r>
            <a:r>
              <a:rPr lang="en-US" sz="900" b="0" i="0" u="none" strike="noStrike" kern="1200">
                <a:solidFill>
                  <a:schemeClr val="tx1"/>
                </a:solidFill>
                <a:effectLst/>
                <a:latin typeface="Segoe UI Light" pitchFamily="34" charset="0"/>
                <a:ea typeface="+mn-ea"/>
                <a:cs typeface="+mn-cs"/>
              </a:rPr>
              <a:t>. It is embedded with the </a:t>
            </a:r>
            <a:r>
              <a:rPr lang="en-US" sz="900" b="1" i="0" u="none" strike="noStrike" kern="1200">
                <a:solidFill>
                  <a:schemeClr val="tx1"/>
                </a:solidFill>
                <a:effectLst/>
                <a:latin typeface="Segoe UI Light" pitchFamily="34" charset="0"/>
                <a:ea typeface="+mn-ea"/>
                <a:cs typeface="+mn-cs"/>
              </a:rPr>
              <a:t>Docker Engine</a:t>
            </a:r>
            <a:r>
              <a:rPr lang="en-US" sz="900" b="0" i="0" u="none" strike="noStrike" kern="1200">
                <a:solidFill>
                  <a:schemeClr val="tx1"/>
                </a:solidFill>
                <a:effectLst/>
                <a:latin typeface="Segoe UI Light" pitchFamily="34" charset="0"/>
                <a:ea typeface="+mn-ea"/>
                <a:cs typeface="+mn-cs"/>
              </a:rPr>
              <a:t>.</a:t>
            </a:r>
          </a:p>
          <a:p>
            <a:pPr fontAlgn="base"/>
            <a:endParaRPr lang="en-US" sz="900" b="0" i="0" u="sng" kern="1200">
              <a:solidFill>
                <a:schemeClr val="tx1"/>
              </a:solidFill>
              <a:effectLst/>
              <a:latin typeface="Segoe UI Light" pitchFamily="34" charset="0"/>
              <a:ea typeface="+mn-ea"/>
              <a:cs typeface="+mn-cs"/>
              <a:hlinkClick r:id="rId3"/>
            </a:endParaRPr>
          </a:p>
          <a:p>
            <a:pPr fontAlgn="base"/>
            <a:endParaRPr lang="en-US" sz="900" b="0" i="0" u="sng" kern="1200">
              <a:solidFill>
                <a:schemeClr val="tx1"/>
              </a:solidFill>
              <a:effectLst/>
              <a:latin typeface="Segoe UI Light" pitchFamily="34" charset="0"/>
              <a:ea typeface="+mn-ea"/>
              <a:cs typeface="+mn-cs"/>
              <a:hlinkClick r:id="rId3"/>
            </a:endParaRPr>
          </a:p>
          <a:p>
            <a:pPr fontAlgn="base"/>
            <a:r>
              <a:rPr lang="en-US" sz="900" b="0" i="0" u="sng" kern="1200">
                <a:solidFill>
                  <a:schemeClr val="tx1"/>
                </a:solidFill>
                <a:effectLst/>
                <a:latin typeface="Segoe UI Light" pitchFamily="34" charset="0"/>
                <a:ea typeface="+mn-ea"/>
                <a:cs typeface="+mn-cs"/>
                <a:hlinkClick r:id="rId3"/>
              </a:rPr>
              <a:t>Docker Swarm</a:t>
            </a:r>
            <a:r>
              <a:rPr lang="en-US" sz="900" b="0" i="0" kern="1200">
                <a:solidFill>
                  <a:schemeClr val="tx1"/>
                </a:solidFill>
                <a:effectLst/>
                <a:latin typeface="Segoe UI Light" pitchFamily="34" charset="0"/>
                <a:ea typeface="+mn-ea"/>
                <a:cs typeface="+mn-cs"/>
              </a:rPr>
              <a:t> is a separate product which you can use to cluster multiple Docker hosts. </a:t>
            </a:r>
          </a:p>
          <a:p>
            <a:pPr fontAlgn="base"/>
            <a:endParaRPr lang="en-US" sz="900" b="0" i="0" kern="1200">
              <a:solidFill>
                <a:schemeClr val="tx1"/>
              </a:solidFill>
              <a:effectLst/>
              <a:latin typeface="Segoe UI Light" pitchFamily="34" charset="0"/>
              <a:ea typeface="+mn-ea"/>
              <a:cs typeface="+mn-cs"/>
            </a:endParaRPr>
          </a:p>
          <a:p>
            <a:pPr fontAlgn="base"/>
            <a:r>
              <a:rPr lang="en-US" sz="900" b="0" i="0" kern="1200">
                <a:solidFill>
                  <a:schemeClr val="tx1"/>
                </a:solidFill>
                <a:effectLst/>
                <a:latin typeface="Segoe UI Light" pitchFamily="34" charset="0"/>
                <a:ea typeface="+mn-ea"/>
                <a:cs typeface="+mn-cs"/>
              </a:rPr>
              <a:t>Prior to Docker version 1.12 it was the only native Docker option for clustering hosts, and it needed a lot of additional setup for distributed state, service discovery and security.</a:t>
            </a:r>
          </a:p>
          <a:p>
            <a:pPr fontAlgn="base"/>
            <a:endParaRPr lang="en-US" sz="900" b="0" i="0" kern="1200">
              <a:solidFill>
                <a:schemeClr val="tx1"/>
              </a:solidFill>
              <a:effectLst/>
              <a:latin typeface="Segoe UI Light" pitchFamily="34" charset="0"/>
              <a:ea typeface="+mn-ea"/>
              <a:cs typeface="+mn-cs"/>
            </a:endParaRPr>
          </a:p>
          <a:p>
            <a:pPr fontAlgn="base"/>
            <a:r>
              <a:rPr lang="en-US" sz="900" b="0" i="0" kern="1200">
                <a:solidFill>
                  <a:schemeClr val="tx1"/>
                </a:solidFill>
                <a:effectLst/>
                <a:latin typeface="Segoe UI Light" pitchFamily="34" charset="0"/>
                <a:ea typeface="+mn-ea"/>
                <a:cs typeface="+mn-cs"/>
              </a:rPr>
              <a:t>You don’t need to install anything extra to run in swarm mode </a:t>
            </a:r>
          </a:p>
          <a:p>
            <a:pPr fontAlgn="base"/>
            <a:r>
              <a:rPr lang="en-US" sz="900" b="0" i="0" kern="1200">
                <a:solidFill>
                  <a:schemeClr val="tx1"/>
                </a:solidFill>
                <a:effectLst/>
                <a:latin typeface="Segoe UI Light" pitchFamily="34" charset="0"/>
                <a:ea typeface="+mn-ea"/>
                <a:cs typeface="+mn-cs"/>
              </a:rPr>
              <a:t>On the first, you run docker swarm </a:t>
            </a:r>
            <a:r>
              <a:rPr lang="en-US" sz="900" b="0" i="0" kern="1200" err="1">
                <a:solidFill>
                  <a:schemeClr val="tx1"/>
                </a:solidFill>
                <a:effectLst/>
                <a:latin typeface="Segoe UI Light" pitchFamily="34" charset="0"/>
                <a:ea typeface="+mn-ea"/>
                <a:cs typeface="+mn-cs"/>
              </a:rPr>
              <a:t>init</a:t>
            </a:r>
            <a:r>
              <a:rPr lang="en-US" sz="900" b="0" i="0" kern="1200">
                <a:solidFill>
                  <a:schemeClr val="tx1"/>
                </a:solidFill>
                <a:effectLst/>
                <a:latin typeface="Segoe UI Light" pitchFamily="34" charset="0"/>
                <a:ea typeface="+mn-ea"/>
                <a:cs typeface="+mn-cs"/>
              </a:rPr>
              <a:t> to initialize the swarm, and on the others you run docker swarm join to join the swarm </a:t>
            </a:r>
          </a:p>
          <a:p>
            <a:pPr fontAlgn="base"/>
            <a:endParaRPr lang="en-US" sz="900" b="0" i="0" kern="1200">
              <a:solidFill>
                <a:schemeClr val="tx1"/>
              </a:solidFill>
              <a:effectLst/>
              <a:latin typeface="Segoe UI Light" pitchFamily="34" charset="0"/>
              <a:ea typeface="+mn-ea"/>
              <a:cs typeface="+mn-cs"/>
            </a:endParaRPr>
          </a:p>
          <a:p>
            <a:pPr fontAlgn="base"/>
            <a:r>
              <a:rPr lang="en-US" sz="900" b="0" i="0" kern="1200">
                <a:solidFill>
                  <a:schemeClr val="tx1"/>
                </a:solidFill>
                <a:effectLst/>
                <a:latin typeface="Segoe UI Light" pitchFamily="34" charset="0"/>
                <a:ea typeface="+mn-ea"/>
                <a:cs typeface="+mn-cs"/>
              </a:rPr>
              <a:t>Docker has HA, security, scale and resilience built in. Your docker journey can lead you to production if you so choose </a:t>
            </a:r>
          </a:p>
          <a:p>
            <a:pPr fontAlgn="base"/>
            <a:endParaRPr lang="en-US" sz="900" b="0" i="0" kern="1200">
              <a:solidFill>
                <a:schemeClr val="tx1"/>
              </a:solidFill>
              <a:effectLst/>
              <a:latin typeface="Segoe UI Light" pitchFamily="34" charset="0"/>
              <a:ea typeface="+mn-ea"/>
              <a:cs typeface="+mn-cs"/>
            </a:endParaRPr>
          </a:p>
          <a:p>
            <a:pPr fontAlgn="base"/>
            <a:r>
              <a:rPr lang="en-US"/>
              <a:t>The initial setup is straightforward. Given its simplicity, Docker Swarm works great in small environments but has also been successfully scaled for large environments with up to 30,000 containers. With Docker Enterprise Edition, you can deploy apps using both Docker Swarm and Kubernetes within the same platform.</a:t>
            </a:r>
            <a:endParaRPr lang="en-US" sz="900" b="0" i="0" kern="1200">
              <a:solidFill>
                <a:schemeClr val="tx1"/>
              </a:solidFill>
              <a:effectLst/>
              <a:latin typeface="Segoe UI Light" pitchFamily="34" charset="0"/>
              <a:ea typeface="+mn-ea"/>
              <a:cs typeface="+mn-cs"/>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101605F0-F4FA-453C-99F4-6D9D6C769866}" type="datetime8">
              <a:rPr lang="en-US" smtClean="0"/>
              <a:t>11/23/2021 5:26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24</a:t>
            </a:fld>
            <a:endParaRPr lang="en-US"/>
          </a:p>
        </p:txBody>
      </p:sp>
    </p:spTree>
    <p:extLst>
      <p:ext uri="{BB962C8B-B14F-4D97-AF65-F5344CB8AC3E}">
        <p14:creationId xmlns:p14="http://schemas.microsoft.com/office/powerpoint/2010/main" val="29822174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900" b="0" i="0" kern="1200">
                <a:solidFill>
                  <a:schemeClr val="tx1"/>
                </a:solidFill>
                <a:effectLst/>
                <a:latin typeface="Segoe UI Light" pitchFamily="34" charset="0"/>
                <a:ea typeface="+mn-ea"/>
                <a:cs typeface="+mn-cs"/>
              </a:rPr>
              <a:t>Docker has HA, security, scale and resilience built in. Your docker journey can lead you to production if you so choose </a:t>
            </a:r>
          </a:p>
          <a:p>
            <a:pPr marL="0" marR="0" lvl="0" indent="0" algn="l" defTabSz="932742" rtl="0" eaLnBrk="1" fontAlgn="base" latinLnBrk="0" hangingPunct="1">
              <a:lnSpc>
                <a:spcPct val="90000"/>
              </a:lnSpc>
              <a:spcBef>
                <a:spcPts val="0"/>
              </a:spcBef>
              <a:spcAft>
                <a:spcPts val="340"/>
              </a:spcAft>
              <a:buClrTx/>
              <a:buSzTx/>
              <a:buFontTx/>
              <a:buNone/>
              <a:tabLst/>
              <a:defRPr/>
            </a:pPr>
            <a:r>
              <a:rPr lang="en-US" sz="900">
                <a:gradFill>
                  <a:gsLst>
                    <a:gs pos="1250">
                      <a:srgbClr val="505050"/>
                    </a:gs>
                    <a:gs pos="100000">
                      <a:srgbClr val="505050"/>
                    </a:gs>
                  </a:gsLst>
                  <a:lin ang="5400000" scaled="0"/>
                </a:gradFill>
                <a:latin typeface="Segoe UI Light"/>
              </a:rPr>
              <a:t>Docker daemon can use Swarm to transparently scale to multiple hosts</a:t>
            </a:r>
            <a:endParaRPr lang="en-US" sz="800" kern="1200">
              <a:solidFill>
                <a:prstClr val="white"/>
              </a:solidFill>
              <a:latin typeface="Segoe UI Light" pitchFamily="34" charset="0"/>
              <a:ea typeface="+mn-ea"/>
              <a:cs typeface="+mn-cs"/>
            </a:endParaRPr>
          </a:p>
          <a:p>
            <a:pPr fontAlgn="base"/>
            <a:endParaRPr lang="en-US" sz="900" b="0" i="0" kern="1200">
              <a:solidFill>
                <a:schemeClr val="tx1"/>
              </a:solidFill>
              <a:effectLst/>
              <a:latin typeface="Segoe UI Light" pitchFamily="34" charset="0"/>
              <a:ea typeface="+mn-ea"/>
              <a:cs typeface="+mn-cs"/>
            </a:endParaRPr>
          </a:p>
          <a:p>
            <a:pPr fontAlgn="base"/>
            <a:endParaRPr lang="en-US" sz="900" b="0" i="0" kern="1200">
              <a:solidFill>
                <a:schemeClr val="tx1"/>
              </a:solidFill>
              <a:effectLst/>
              <a:latin typeface="Segoe UI Light" pitchFamily="34" charset="0"/>
              <a:ea typeface="+mn-ea"/>
              <a:cs typeface="+mn-cs"/>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101605F0-F4FA-453C-99F4-6D9D6C769866}" type="datetime8">
              <a:rPr lang="en-US" smtClean="0"/>
              <a:t>11/23/2021 5:26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25</a:t>
            </a:fld>
            <a:endParaRPr lang="en-US"/>
          </a:p>
        </p:txBody>
      </p:sp>
    </p:spTree>
    <p:extLst>
      <p:ext uri="{BB962C8B-B14F-4D97-AF65-F5344CB8AC3E}">
        <p14:creationId xmlns:p14="http://schemas.microsoft.com/office/powerpoint/2010/main" val="73240776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D0596E5-6523-4DD8-A9ED-0418BD42519C}"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11/23/2021 5:26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2553210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spcAft>
                <a:spcPts val="600"/>
              </a:spcAft>
              <a:defRPr/>
            </a:pPr>
            <a:r>
              <a:rPr lang="en-US" sz="900" dirty="0"/>
              <a:t>Originally designed by Google and is now maintained by the Cloud Native Computing Foundation (CNCF).</a:t>
            </a:r>
          </a:p>
          <a:p>
            <a:pPr lvl="0">
              <a:spcAft>
                <a:spcPts val="600"/>
              </a:spcAft>
              <a:defRPr/>
            </a:pPr>
            <a:r>
              <a:rPr lang="en-US" sz="900" dirty="0"/>
              <a:t>Google still actively involved</a:t>
            </a:r>
          </a:p>
          <a:p>
            <a:pPr lvl="0">
              <a:spcAft>
                <a:spcPts val="600"/>
              </a:spcAft>
              <a:defRPr/>
            </a:pPr>
            <a:r>
              <a:rPr lang="en-US" sz="900" dirty="0"/>
              <a:t>Kubernetes v1.0 was released on July, 2015 by Joe Beda, Brendan Burns and Craig </a:t>
            </a:r>
            <a:r>
              <a:rPr lang="en-US" sz="900" dirty="0" err="1"/>
              <a:t>McLuckie</a:t>
            </a:r>
            <a:endParaRPr lang="en-US" sz="900" dirty="0"/>
          </a:p>
          <a:p>
            <a:pPr lvl="0">
              <a:spcAft>
                <a:spcPts val="600"/>
              </a:spcAft>
              <a:defRPr/>
            </a:pPr>
            <a:r>
              <a:rPr lang="en-US" sz="900" dirty="0">
                <a:solidFill>
                  <a:srgbClr val="505050"/>
                </a:solidFill>
              </a:rPr>
              <a:t>Most discussed repo in GitHub last year. </a:t>
            </a:r>
          </a:p>
          <a:p>
            <a:pPr lvl="0">
              <a:spcAft>
                <a:spcPts val="600"/>
              </a:spcAft>
              <a:defRPr/>
            </a:pPr>
            <a:r>
              <a:rPr lang="en-US" sz="900" dirty="0">
                <a:solidFill>
                  <a:srgbClr val="505050"/>
                </a:solidFill>
              </a:rPr>
              <a:t>Over 1,700 authors and releases every three month</a:t>
            </a:r>
          </a:p>
          <a:p>
            <a:pPr lvl="0">
              <a:spcAft>
                <a:spcPts val="600"/>
              </a:spcAft>
              <a:defRPr/>
            </a:pPr>
            <a:endParaRPr lang="en-US" sz="900" dirty="0">
              <a:solidFill>
                <a:srgbClr val="505050"/>
              </a:solidFill>
            </a:endParaRPr>
          </a:p>
          <a:p>
            <a:pPr lvl="0">
              <a:spcAft>
                <a:spcPts val="600"/>
              </a:spcAft>
              <a:defRPr/>
            </a:pPr>
            <a:r>
              <a:rPr lang="en-US" sz="900" dirty="0">
                <a:solidFill>
                  <a:srgbClr val="505050"/>
                </a:solidFill>
                <a:hlinkClick r:id="rId3"/>
              </a:rPr>
              <a:t>Large-scale cluster management at Google with Borg</a:t>
            </a:r>
            <a:r>
              <a:rPr lang="en-US" sz="900" dirty="0">
                <a:solidFill>
                  <a:srgbClr val="505050"/>
                </a:solidFill>
              </a:rPr>
              <a:t> </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101605F0-F4FA-453C-99F4-6D9D6C769866}" type="datetime8">
              <a:rPr lang="en-US" smtClean="0"/>
              <a:t>11/23/2021 5:26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27</a:t>
            </a:fld>
            <a:endParaRPr lang="en-US"/>
          </a:p>
        </p:txBody>
      </p:sp>
    </p:spTree>
    <p:extLst>
      <p:ext uri="{BB962C8B-B14F-4D97-AF65-F5344CB8AC3E}">
        <p14:creationId xmlns:p14="http://schemas.microsoft.com/office/powerpoint/2010/main" val="85410085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lang="en-US" sz="1050" noProof="0" dirty="0"/>
              <a:t>Kubernetes is an open-source platform designed to automate deploying, scaling, and operating application containers.</a:t>
            </a:r>
          </a:p>
          <a:p>
            <a:pPr marL="0" marR="0" lvl="1" indent="0" algn="l" defTabSz="932742" rtl="0" eaLnBrk="1" fontAlgn="auto" latinLnBrk="0" hangingPunct="1">
              <a:lnSpc>
                <a:spcPct val="90000"/>
              </a:lnSpc>
              <a:spcBef>
                <a:spcPct val="20000"/>
              </a:spcBef>
              <a:spcAft>
                <a:spcPts val="0"/>
              </a:spcAft>
              <a:buClrTx/>
              <a:buSzPct val="90000"/>
              <a:buFont typeface="Arial" pitchFamily="34" charset="0"/>
              <a:buNone/>
              <a:tabLst/>
              <a:defRPr/>
            </a:pPr>
            <a:endParaRPr lang="en-US" sz="1050" noProof="0" dirty="0"/>
          </a:p>
          <a:p>
            <a:r>
              <a:rPr lang="en-US" sz="1100" dirty="0"/>
              <a:t>The approach is like a </a:t>
            </a:r>
            <a:r>
              <a:rPr lang="en-US" sz="1100" b="1" dirty="0"/>
              <a:t>Desired State</a:t>
            </a:r>
            <a:r>
              <a:rPr lang="en-US" sz="1100" dirty="0"/>
              <a:t>: you tell what you want (</a:t>
            </a:r>
            <a:r>
              <a:rPr lang="en-US" sz="1100" b="1" dirty="0"/>
              <a:t>declarative </a:t>
            </a:r>
            <a:r>
              <a:rPr lang="en-US" sz="1100" b="1" dirty="0" err="1"/>
              <a:t>Yaml</a:t>
            </a:r>
            <a:r>
              <a:rPr lang="en-US" sz="1100" b="1" dirty="0"/>
              <a:t> files</a:t>
            </a:r>
            <a:r>
              <a:rPr lang="en-US" sz="1100" dirty="0"/>
              <a:t>) – K8s makes it happen</a:t>
            </a:r>
          </a:p>
          <a:p>
            <a:endParaRPr lang="en-US" sz="1100" dirty="0"/>
          </a:p>
          <a:p>
            <a:r>
              <a:rPr lang="en-US" sz="1100" kern="1200" dirty="0">
                <a:solidFill>
                  <a:schemeClr val="tx1"/>
                </a:solidFill>
                <a:latin typeface="Segoe UI Light" pitchFamily="34" charset="0"/>
                <a:ea typeface="+mn-ea"/>
                <a:cs typeface="+mn-cs"/>
                <a:hlinkClick r:id="rId3"/>
              </a:rPr>
              <a:t>https://kubernetes.io/docs/concepts</a:t>
            </a:r>
            <a:endParaRPr lang="en-US" sz="1100" kern="1200" dirty="0">
              <a:solidFill>
                <a:schemeClr val="tx1"/>
              </a:solidFill>
              <a:latin typeface="Segoe UI Light" pitchFamily="34" charset="0"/>
              <a:ea typeface="+mn-ea"/>
              <a:cs typeface="+mn-cs"/>
            </a:endParaRPr>
          </a:p>
          <a:p>
            <a:endParaRPr lang="en-US" sz="1100" dirty="0"/>
          </a:p>
          <a:p>
            <a:r>
              <a:rPr lang="en-US" sz="1100" dirty="0"/>
              <a:t>https://docs.microsoft.com/en-us/azure/container-service/kubernetes/container-service-intro-kubernetes or </a:t>
            </a:r>
          </a:p>
          <a:p>
            <a:r>
              <a:rPr lang="en-US" sz="1100" dirty="0"/>
              <a:t>https://docs.microsoft.com/en-us/azure/aks/intro-kubernetes</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101605F0-F4FA-453C-99F4-6D9D6C769866}" type="datetime8">
              <a:rPr lang="en-US" smtClean="0"/>
              <a:t>11/23/2021 5:26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28</a:t>
            </a:fld>
            <a:endParaRPr lang="en-US"/>
          </a:p>
        </p:txBody>
      </p:sp>
    </p:spTree>
    <p:extLst>
      <p:ext uri="{BB962C8B-B14F-4D97-AF65-F5344CB8AC3E}">
        <p14:creationId xmlns:p14="http://schemas.microsoft.com/office/powerpoint/2010/main" val="62835665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lang="en-US" sz="1050" noProof="0" dirty="0"/>
              <a:t>Kubernetes is an open-source platform designed to automate deploying, scaling, and operating application containers.</a:t>
            </a:r>
          </a:p>
          <a:p>
            <a:endParaRPr lang="en-US" sz="1100" dirty="0"/>
          </a:p>
          <a:p>
            <a:r>
              <a:rPr lang="en-US" sz="1100" dirty="0"/>
              <a:t>The approach is like a </a:t>
            </a:r>
            <a:r>
              <a:rPr lang="en-US" sz="1100" b="1" dirty="0"/>
              <a:t>Desired State</a:t>
            </a:r>
            <a:r>
              <a:rPr lang="en-US" sz="1100" dirty="0"/>
              <a:t>: you tell what you want (</a:t>
            </a:r>
            <a:r>
              <a:rPr lang="en-US" sz="1100" b="1" dirty="0"/>
              <a:t>declarative </a:t>
            </a:r>
            <a:r>
              <a:rPr lang="en-US" sz="1100" b="1" dirty="0" err="1"/>
              <a:t>Yaml</a:t>
            </a:r>
            <a:r>
              <a:rPr lang="en-US" sz="1100" b="1" dirty="0"/>
              <a:t> files</a:t>
            </a:r>
            <a:r>
              <a:rPr lang="en-US" sz="1100" dirty="0"/>
              <a:t>) – K8s makes it happen</a:t>
            </a:r>
          </a:p>
          <a:p>
            <a:endParaRPr lang="en-US" sz="1100" dirty="0"/>
          </a:p>
          <a:p>
            <a:r>
              <a:rPr lang="en-US" sz="1100" kern="1200" dirty="0">
                <a:solidFill>
                  <a:schemeClr val="tx1"/>
                </a:solidFill>
                <a:latin typeface="Segoe UI Light" pitchFamily="34" charset="0"/>
                <a:ea typeface="+mn-ea"/>
                <a:cs typeface="+mn-cs"/>
                <a:hlinkClick r:id="rId3"/>
              </a:rPr>
              <a:t>https://kubernetes.io/docs/concepts</a:t>
            </a:r>
            <a:endParaRPr lang="en-US" sz="1100" dirty="0"/>
          </a:p>
          <a:p>
            <a:r>
              <a:rPr lang="en-US" sz="1100" dirty="0"/>
              <a:t>https://docs.microsoft.com/en-us/azure/container-service/kubernetes/container-service-intro-kubernetes or https://docs.microsoft.com/en-us/azure/aks/intro-kubernetes</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101605F0-F4FA-453C-99F4-6D9D6C769866}" type="datetime8">
              <a:rPr lang="en-US" smtClean="0"/>
              <a:t>11/23/2021 5:26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29</a:t>
            </a:fld>
            <a:endParaRPr lang="en-US"/>
          </a:p>
        </p:txBody>
      </p:sp>
    </p:spTree>
    <p:extLst>
      <p:ext uri="{BB962C8B-B14F-4D97-AF65-F5344CB8AC3E}">
        <p14:creationId xmlns:p14="http://schemas.microsoft.com/office/powerpoint/2010/main" val="27737858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246A9EF-3626-460F-A60F-CFEBBFCF0906}" type="datetime8">
              <a:rPr lang="en-US" smtClean="0"/>
              <a:t>11/23/2021 5:26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252553210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101605F0-F4FA-453C-99F4-6D9D6C769866}" type="datetime8">
              <a:rPr lang="en-US" smtClean="0"/>
              <a:t>11/23/2021 5:26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30</a:t>
            </a:fld>
            <a:endParaRPr lang="en-US"/>
          </a:p>
        </p:txBody>
      </p:sp>
    </p:spTree>
    <p:extLst>
      <p:ext uri="{BB962C8B-B14F-4D97-AF65-F5344CB8AC3E}">
        <p14:creationId xmlns:p14="http://schemas.microsoft.com/office/powerpoint/2010/main" val="191931182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sz="900" b="0" i="0" u="none" strike="noStrike" kern="1200" dirty="0">
              <a:solidFill>
                <a:schemeClr val="tx1"/>
              </a:solidFill>
              <a:effectLst/>
              <a:latin typeface="Segoe UI Light" pitchFamily="34" charset="0"/>
              <a:ea typeface="+mn-ea"/>
              <a:cs typeface="+mn-cs"/>
            </a:endParaRPr>
          </a:p>
          <a:p>
            <a:r>
              <a:rPr lang="en-US" sz="900" b="0" i="0" u="none" strike="noStrike" kern="1200" dirty="0">
                <a:solidFill>
                  <a:schemeClr val="tx1"/>
                </a:solidFill>
                <a:effectLst/>
                <a:latin typeface="Segoe UI Light" pitchFamily="34" charset="0"/>
                <a:ea typeface="+mn-ea"/>
                <a:cs typeface="+mn-cs"/>
              </a:rPr>
              <a:t>In its simplest form, </a:t>
            </a:r>
            <a:r>
              <a:rPr lang="en-US" sz="900" b="1" i="0" u="none" strike="noStrike" kern="1200" dirty="0">
                <a:solidFill>
                  <a:schemeClr val="tx1"/>
                </a:solidFill>
                <a:effectLst/>
                <a:latin typeface="Segoe UI Light" pitchFamily="34" charset="0"/>
                <a:ea typeface="+mn-ea"/>
                <a:cs typeface="+mn-cs"/>
              </a:rPr>
              <a:t>Kubernetes</a:t>
            </a:r>
            <a:r>
              <a:rPr lang="en-US" sz="900" b="0" i="0" u="none" strike="noStrike" kern="1200" dirty="0">
                <a:solidFill>
                  <a:schemeClr val="tx1"/>
                </a:solidFill>
                <a:effectLst/>
                <a:latin typeface="Segoe UI Light" pitchFamily="34" charset="0"/>
                <a:ea typeface="+mn-ea"/>
                <a:cs typeface="+mn-cs"/>
              </a:rPr>
              <a:t> is made of a central manager (aka master) and some worker. </a:t>
            </a:r>
          </a:p>
          <a:p>
            <a:r>
              <a:rPr lang="en-US" sz="900" b="0" i="0" u="none" strike="noStrike" kern="1200" dirty="0">
                <a:solidFill>
                  <a:schemeClr val="tx1"/>
                </a:solidFill>
                <a:effectLst/>
                <a:latin typeface="Segoe UI Light" pitchFamily="34" charset="0"/>
                <a:ea typeface="+mn-ea"/>
                <a:cs typeface="+mn-cs"/>
              </a:rPr>
              <a:t>The manager runs an API server, a scheduler, various controllers and a storage system to keep the state of the cluster, container settings, and the networking configuration.</a:t>
            </a:r>
            <a:endParaRPr lang="en-US" sz="1400" dirty="0"/>
          </a:p>
          <a:p>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r>
              <a:rPr kumimoji="0" lang="en-US" b="1"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t>Master Components:</a:t>
            </a:r>
            <a:endParaRPr lang="en-US" dirty="0"/>
          </a:p>
          <a:p>
            <a:endParaRPr lang="tr-TR" dirty="0"/>
          </a:p>
          <a:p>
            <a:pPr marL="0" marR="0" lvl="0" indent="0" algn="l" defTabSz="914400" rtl="0" eaLnBrk="1" fontAlgn="auto" latinLnBrk="0" hangingPunct="1">
              <a:lnSpc>
                <a:spcPct val="90000"/>
              </a:lnSpc>
              <a:spcBef>
                <a:spcPts val="24"/>
              </a:spcBef>
              <a:spcAft>
                <a:spcPts val="600"/>
              </a:spcAft>
              <a:buClrTx/>
              <a:buSzTx/>
              <a:buFont typeface="Arial" panose="020B0604020202020204" pitchFamily="34" charset="0"/>
              <a:buNone/>
              <a:tabLst/>
              <a:defRPr/>
            </a:pPr>
            <a:r>
              <a:rPr kumimoji="0" lang="en-US" b="1" i="0" u="none" strike="noStrike" kern="1200" cap="none" spc="0" normalizeH="0" baseline="0" noProof="0" dirty="0" err="1">
                <a:ln>
                  <a:noFill/>
                </a:ln>
                <a:solidFill>
                  <a:srgbClr val="505050"/>
                </a:solidFill>
                <a:effectLst/>
                <a:uLnTx/>
                <a:uFillTx/>
                <a:latin typeface="Segoe UI"/>
                <a:ea typeface="+mn-ea"/>
                <a:cs typeface="Segoe UI" panose="020B0502040204020203" pitchFamily="34" charset="0"/>
              </a:rPr>
              <a:t>kube-apiserver</a:t>
            </a:r>
            <a:endParaRPr kumimoji="0" lang="en-US"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endParaRPr>
          </a:p>
          <a:p>
            <a:r>
              <a:rPr lang="en-US" sz="900" b="0" i="0" u="none" strike="noStrike" kern="1200" dirty="0">
                <a:solidFill>
                  <a:schemeClr val="tx1"/>
                </a:solidFill>
                <a:effectLst/>
                <a:latin typeface="Segoe UI Light" pitchFamily="34" charset="0"/>
                <a:ea typeface="+mn-ea"/>
                <a:cs typeface="+mn-cs"/>
              </a:rPr>
              <a:t>Component on the master that exposes the Kubernetes API. It is the front-end for the Kubernetes control plane.</a:t>
            </a:r>
          </a:p>
          <a:p>
            <a:r>
              <a:rPr lang="en-US" sz="900" b="0" i="0" u="none" strike="noStrike" kern="1200" dirty="0">
                <a:solidFill>
                  <a:schemeClr val="tx1"/>
                </a:solidFill>
                <a:effectLst/>
                <a:latin typeface="Segoe UI Light" pitchFamily="34" charset="0"/>
                <a:ea typeface="+mn-ea"/>
                <a:cs typeface="+mn-cs"/>
              </a:rPr>
              <a:t>It is designed to scale horizontally – that is, it scales by deploying more instances.</a:t>
            </a:r>
            <a:endParaRPr kumimoji="0" lang="tr-TR"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endParaRPr>
          </a:p>
          <a:p>
            <a:pPr marL="0" lvl="1" indent="0">
              <a:spcAft>
                <a:spcPts val="600"/>
              </a:spcAft>
              <a:buNone/>
              <a:defRPr/>
            </a:pPr>
            <a:endParaRPr kumimoji="0" lang="tr-TR"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endParaRPr>
          </a:p>
          <a:p>
            <a:pPr marL="0" lvl="1" indent="0">
              <a:spcAft>
                <a:spcPts val="600"/>
              </a:spcAft>
              <a:buNone/>
              <a:defRPr/>
            </a:pPr>
            <a:r>
              <a:rPr kumimoji="0" lang="en-US" b="1" i="0" u="none" strike="noStrike" kern="1200" cap="none" spc="0" normalizeH="0" baseline="0" noProof="0" dirty="0" err="1">
                <a:ln>
                  <a:noFill/>
                </a:ln>
                <a:solidFill>
                  <a:srgbClr val="505050"/>
                </a:solidFill>
                <a:effectLst/>
                <a:uLnTx/>
                <a:uFillTx/>
                <a:latin typeface="Segoe UI"/>
                <a:ea typeface="+mn-ea"/>
                <a:cs typeface="Segoe UI" panose="020B0502040204020203" pitchFamily="34" charset="0"/>
              </a:rPr>
              <a:t>kube</a:t>
            </a:r>
            <a:r>
              <a:rPr kumimoji="0" lang="en-US" b="1"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t>-controller-manager</a:t>
            </a:r>
          </a:p>
          <a:p>
            <a:pPr marL="0" lvl="1" indent="0">
              <a:spcAft>
                <a:spcPts val="600"/>
              </a:spcAft>
              <a:buNone/>
              <a:defRPr/>
            </a:pPr>
            <a:r>
              <a:rPr kumimoji="0" lang="en-US"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t>Component on the master that run the controllers.  Logically, each controller is a separate process, but to reduce complexity, they are all compiled into a single binary and run in a single process.</a:t>
            </a:r>
          </a:p>
          <a:p>
            <a:pPr marL="0" lvl="1" indent="0">
              <a:spcAft>
                <a:spcPts val="600"/>
              </a:spcAft>
              <a:buNone/>
              <a:defRPr/>
            </a:pPr>
            <a:r>
              <a:rPr kumimoji="0" lang="en-US"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t>These controllers include:</a:t>
            </a:r>
          </a:p>
          <a:p>
            <a:pPr marL="0" lvl="1" indent="0">
              <a:spcAft>
                <a:spcPts val="600"/>
              </a:spcAft>
              <a:buNone/>
              <a:defRPr/>
            </a:pPr>
            <a:endParaRPr kumimoji="0" lang="en-US"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endParaRPr>
          </a:p>
          <a:p>
            <a:pPr lvl="1">
              <a:spcAft>
                <a:spcPts val="600"/>
              </a:spcAft>
              <a:defRPr/>
            </a:pPr>
            <a:r>
              <a:rPr lang="en-US" u="sng" dirty="0"/>
              <a:t>Node Controller: </a:t>
            </a:r>
            <a:r>
              <a:rPr lang="en-US" dirty="0"/>
              <a:t>Responsible for noticing and responding when nodes go down.</a:t>
            </a:r>
          </a:p>
          <a:p>
            <a:pPr lvl="1">
              <a:spcAft>
                <a:spcPts val="600"/>
              </a:spcAft>
              <a:defRPr/>
            </a:pPr>
            <a:r>
              <a:rPr lang="en-US" u="sng" dirty="0"/>
              <a:t>Replication Controller</a:t>
            </a:r>
            <a:r>
              <a:rPr lang="en-US" dirty="0"/>
              <a:t>: Responsible for maintaining the correct number of pods for every replication controller object in the system.</a:t>
            </a:r>
          </a:p>
          <a:p>
            <a:pPr lvl="1">
              <a:spcAft>
                <a:spcPts val="600"/>
              </a:spcAft>
              <a:defRPr/>
            </a:pPr>
            <a:r>
              <a:rPr lang="en-US" u="sng" dirty="0"/>
              <a:t>Endpoints Controller: </a:t>
            </a:r>
            <a:r>
              <a:rPr lang="en-US" dirty="0"/>
              <a:t>Populates the Endpoints object (that is, joins Services &amp; Pods).</a:t>
            </a:r>
          </a:p>
          <a:p>
            <a:pPr lvl="1">
              <a:spcAft>
                <a:spcPts val="600"/>
              </a:spcAft>
              <a:defRPr/>
            </a:pPr>
            <a:r>
              <a:rPr lang="en-US" u="sng" dirty="0"/>
              <a:t>Service Account &amp; Token Controllers: </a:t>
            </a:r>
            <a:r>
              <a:rPr lang="en-US" dirty="0"/>
              <a:t>Create default accounts and API access tokens for new namespaces</a:t>
            </a:r>
          </a:p>
          <a:p>
            <a:pPr marL="0" lvl="1" indent="0">
              <a:spcAft>
                <a:spcPts val="600"/>
              </a:spcAft>
              <a:buNone/>
              <a:defRPr/>
            </a:pPr>
            <a:endParaRPr kumimoji="0" lang="en-US" b="1"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endParaRPr>
          </a:p>
          <a:p>
            <a:pPr marL="0" lvl="1" indent="0">
              <a:spcAft>
                <a:spcPts val="600"/>
              </a:spcAft>
              <a:buNone/>
              <a:defRPr/>
            </a:pPr>
            <a:r>
              <a:rPr kumimoji="0" lang="en-US" b="1"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t>cloud-controller-manager</a:t>
            </a:r>
          </a:p>
          <a:p>
            <a:pPr marL="0" lvl="1" indent="0">
              <a:spcAft>
                <a:spcPts val="600"/>
              </a:spcAft>
              <a:buNone/>
              <a:defRPr/>
            </a:pPr>
            <a:r>
              <a:rPr kumimoji="0" lang="en-US"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t>Component on the master that run the </a:t>
            </a:r>
          </a:p>
          <a:p>
            <a:pPr marL="0" lvl="1" indent="0">
              <a:spcAft>
                <a:spcPts val="600"/>
              </a:spcAft>
              <a:buNone/>
              <a:defRPr/>
            </a:pPr>
            <a:r>
              <a:rPr kumimoji="0" lang="en-US"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t>These controllers include:</a:t>
            </a:r>
          </a:p>
          <a:p>
            <a:pPr marL="0" lvl="1" indent="0">
              <a:spcAft>
                <a:spcPts val="600"/>
              </a:spcAft>
              <a:buNone/>
              <a:defRPr/>
            </a:pPr>
            <a:endParaRPr kumimoji="0" lang="en-US"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endParaRPr>
          </a:p>
          <a:p>
            <a:pPr lvl="1">
              <a:spcAft>
                <a:spcPts val="600"/>
              </a:spcAft>
              <a:defRPr/>
            </a:pPr>
            <a:r>
              <a:rPr lang="en-US" u="sng" dirty="0"/>
              <a:t>N: </a:t>
            </a:r>
            <a:r>
              <a:rPr lang="en-US" dirty="0"/>
              <a:t>Responsible for.</a:t>
            </a:r>
          </a:p>
          <a:p>
            <a:pPr marL="0" lvl="1" indent="0">
              <a:spcAft>
                <a:spcPts val="600"/>
              </a:spcAft>
              <a:buNone/>
              <a:defRPr/>
            </a:pPr>
            <a:endParaRPr kumimoji="0" lang="en-US" b="1"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endParaRPr>
          </a:p>
          <a:p>
            <a:pPr marL="0" lvl="1" indent="0">
              <a:spcAft>
                <a:spcPts val="600"/>
              </a:spcAft>
              <a:buNone/>
              <a:defRPr/>
            </a:pPr>
            <a:endParaRPr kumimoji="0" lang="tr-TR" b="1"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endParaRPr>
          </a:p>
          <a:p>
            <a:pPr marL="0" marR="0" lvl="0" indent="0" algn="l" defTabSz="914400" rtl="0" eaLnBrk="1" fontAlgn="auto" latinLnBrk="0" hangingPunct="1">
              <a:lnSpc>
                <a:spcPct val="90000"/>
              </a:lnSpc>
              <a:spcBef>
                <a:spcPts val="24"/>
              </a:spcBef>
              <a:spcAft>
                <a:spcPts val="600"/>
              </a:spcAft>
              <a:buClrTx/>
              <a:buSzTx/>
              <a:buFont typeface="Arial" panose="020B0604020202020204" pitchFamily="34" charset="0"/>
              <a:buNone/>
              <a:tabLst/>
              <a:defRPr/>
            </a:pPr>
            <a:r>
              <a:rPr kumimoji="0" lang="en-US" b="1" i="0" u="none" strike="noStrike" kern="1200" cap="none" spc="0" normalizeH="0" baseline="0" noProof="0" dirty="0" err="1">
                <a:ln>
                  <a:noFill/>
                </a:ln>
                <a:solidFill>
                  <a:srgbClr val="505050"/>
                </a:solidFill>
                <a:effectLst/>
                <a:uLnTx/>
                <a:uFillTx/>
                <a:latin typeface="Segoe UI"/>
                <a:ea typeface="+mn-ea"/>
                <a:cs typeface="Segoe UI" panose="020B0502040204020203" pitchFamily="34" charset="0"/>
              </a:rPr>
              <a:t>Kube</a:t>
            </a:r>
            <a:r>
              <a:rPr kumimoji="0" lang="en-US" b="1"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t>-scheduler</a:t>
            </a:r>
          </a:p>
          <a:p>
            <a:pPr marL="0" lvl="1" indent="0">
              <a:spcAft>
                <a:spcPts val="600"/>
              </a:spcAft>
              <a:buNone/>
              <a:defRPr/>
            </a:pPr>
            <a:r>
              <a:rPr kumimoji="0" lang="en-US"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t>Component on the master that watches newly created pods that have no node assigned, and selects a node for them to run on.</a:t>
            </a:r>
          </a:p>
          <a:p>
            <a:pPr marL="0" lvl="1" indent="0">
              <a:spcAft>
                <a:spcPts val="600"/>
              </a:spcAft>
              <a:buNone/>
              <a:defRPr/>
            </a:pPr>
            <a:r>
              <a:rPr kumimoji="0" lang="en-US"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t>Factors taken into account for scheduling decisions include individual and collective resource requirements, hardware/software/policy constraints, affinity and anti-affinity specifications, data locality, inter-workload interference and deadlines.</a:t>
            </a:r>
          </a:p>
          <a:p>
            <a:pPr marL="0" lvl="1" indent="0">
              <a:spcAft>
                <a:spcPts val="600"/>
              </a:spcAft>
              <a:buNone/>
              <a:defRPr/>
            </a:pPr>
            <a:endParaRPr lang="tr-TR" b="1" dirty="0">
              <a:solidFill>
                <a:srgbClr val="505050"/>
              </a:solidFill>
            </a:endParaRPr>
          </a:p>
          <a:p>
            <a:pPr lvl="0">
              <a:spcAft>
                <a:spcPts val="600"/>
              </a:spcAft>
              <a:defRPr/>
            </a:pPr>
            <a:r>
              <a:rPr lang="en-US" b="1" dirty="0">
                <a:solidFill>
                  <a:srgbClr val="505050"/>
                </a:solidFill>
              </a:rPr>
              <a:t>etcd</a:t>
            </a:r>
          </a:p>
          <a:p>
            <a:pPr marL="0" lvl="1" indent="0">
              <a:spcAft>
                <a:spcPts val="600"/>
              </a:spcAft>
              <a:buNone/>
              <a:defRPr/>
            </a:pPr>
            <a:r>
              <a:rPr lang="en-US" sz="900" b="0" i="0" u="none" strike="noStrike" kern="1200" dirty="0">
                <a:solidFill>
                  <a:schemeClr val="tx1"/>
                </a:solidFill>
                <a:effectLst/>
                <a:latin typeface="Segoe UI Light" pitchFamily="34" charset="0"/>
                <a:ea typeface="+mn-ea"/>
                <a:cs typeface="+mn-cs"/>
              </a:rPr>
              <a:t>Consistent and highly-available key value store used as Kubernetes’ backing store for all cluster data</a:t>
            </a:r>
          </a:p>
          <a:p>
            <a:pPr marL="0" lvl="1" indent="0">
              <a:spcAft>
                <a:spcPts val="600"/>
              </a:spcAft>
              <a:buNone/>
              <a:defRPr/>
            </a:pPr>
            <a:endParaRPr kumimoji="0" lang="en-US" b="1"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endParaRPr>
          </a:p>
          <a:p>
            <a:pPr marL="0" marR="0" lvl="1" indent="0" algn="l" defTabSz="932742" rtl="0" eaLnBrk="1" fontAlgn="auto" latinLnBrk="0" hangingPunct="1">
              <a:lnSpc>
                <a:spcPct val="90000"/>
              </a:lnSpc>
              <a:spcBef>
                <a:spcPts val="0"/>
              </a:spcBef>
              <a:spcAft>
                <a:spcPts val="600"/>
              </a:spcAft>
              <a:buClrTx/>
              <a:buSzTx/>
              <a:buFont typeface="Arial" pitchFamily="34" charset="0"/>
              <a:buNone/>
              <a:tabLst/>
              <a:defRPr/>
            </a:pPr>
            <a:r>
              <a:rPr kumimoji="0" lang="en-US" b="1"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t>Node Components:</a:t>
            </a:r>
          </a:p>
          <a:p>
            <a:pPr>
              <a:spcAft>
                <a:spcPts val="600"/>
              </a:spcAft>
              <a:defRPr/>
            </a:pPr>
            <a:endParaRPr lang="tr-TR" b="1" dirty="0"/>
          </a:p>
          <a:p>
            <a:pPr>
              <a:spcAft>
                <a:spcPts val="600"/>
              </a:spcAft>
              <a:defRPr/>
            </a:pPr>
            <a:r>
              <a:rPr lang="en-US" b="1" dirty="0" err="1"/>
              <a:t>Kubelet</a:t>
            </a:r>
            <a:endParaRPr lang="en-US" dirty="0"/>
          </a:p>
          <a:p>
            <a:pPr lvl="1">
              <a:spcAft>
                <a:spcPts val="600"/>
              </a:spcAft>
              <a:defRPr/>
            </a:pPr>
            <a:r>
              <a:rPr lang="en-US" dirty="0"/>
              <a:t>An agent that runs on each node in the cluster. It makes sure that containers are running in a pod.</a:t>
            </a:r>
          </a:p>
          <a:p>
            <a:pPr lvl="1">
              <a:spcAft>
                <a:spcPts val="600"/>
              </a:spcAft>
              <a:defRPr/>
            </a:pPr>
            <a:r>
              <a:rPr lang="en-US" sz="900" b="0" i="0" u="none" strike="noStrike" kern="1200" dirty="0">
                <a:solidFill>
                  <a:schemeClr val="tx1"/>
                </a:solidFill>
                <a:effectLst/>
                <a:latin typeface="Segoe UI Light" pitchFamily="34" charset="0"/>
                <a:ea typeface="+mn-ea"/>
                <a:cs typeface="+mn-cs"/>
              </a:rPr>
              <a:t>The </a:t>
            </a:r>
            <a:r>
              <a:rPr lang="en-US" dirty="0" err="1"/>
              <a:t>kubelet</a:t>
            </a:r>
            <a:r>
              <a:rPr lang="en-US" sz="900" b="0" i="0" u="none" strike="noStrike" kern="1200" dirty="0">
                <a:solidFill>
                  <a:schemeClr val="tx1"/>
                </a:solidFill>
                <a:effectLst/>
                <a:latin typeface="Segoe UI Light" pitchFamily="34" charset="0"/>
                <a:ea typeface="+mn-ea"/>
                <a:cs typeface="+mn-cs"/>
              </a:rPr>
              <a:t> is the Kubernetes agent that processes the orchestration requests from the cluster master and scheduling of running the requested containers.</a:t>
            </a:r>
            <a:endParaRPr lang="en-US" dirty="0"/>
          </a:p>
          <a:p>
            <a:pPr lvl="1">
              <a:spcAft>
                <a:spcPts val="600"/>
              </a:spcAft>
              <a:defRPr/>
            </a:pPr>
            <a:r>
              <a:rPr lang="en-US" dirty="0"/>
              <a:t>The </a:t>
            </a:r>
            <a:r>
              <a:rPr lang="en-US" dirty="0" err="1"/>
              <a:t>kubelet</a:t>
            </a:r>
            <a:r>
              <a:rPr lang="en-US" dirty="0"/>
              <a:t> takes a set of </a:t>
            </a:r>
            <a:r>
              <a:rPr lang="en-US" dirty="0" err="1"/>
              <a:t>PodSpecs</a:t>
            </a:r>
            <a:r>
              <a:rPr lang="en-US" dirty="0"/>
              <a:t> that are provided through various mechanisms and ensures that the containers described in those </a:t>
            </a:r>
            <a:r>
              <a:rPr lang="en-US" dirty="0" err="1"/>
              <a:t>PodSpecs</a:t>
            </a:r>
            <a:r>
              <a:rPr lang="en-US" dirty="0"/>
              <a:t> are running and healthy. The </a:t>
            </a:r>
            <a:r>
              <a:rPr lang="en-US" dirty="0" err="1"/>
              <a:t>kubelet</a:t>
            </a:r>
            <a:r>
              <a:rPr lang="en-US" dirty="0"/>
              <a:t> doesn’t manage containers which were not created by Kubernetes.</a:t>
            </a:r>
          </a:p>
          <a:p>
            <a:pPr lvl="1">
              <a:spcAft>
                <a:spcPts val="600"/>
              </a:spcAft>
              <a:defRPr/>
            </a:pPr>
            <a:endParaRPr lang="en-US" dirty="0"/>
          </a:p>
          <a:p>
            <a:pPr>
              <a:spcAft>
                <a:spcPts val="1200"/>
              </a:spcAft>
              <a:defRPr/>
            </a:pPr>
            <a:r>
              <a:rPr lang="en-US" b="1" dirty="0" err="1"/>
              <a:t>Kube</a:t>
            </a:r>
            <a:r>
              <a:rPr lang="en-US" b="1" dirty="0"/>
              <a:t>-proxy </a:t>
            </a:r>
            <a:endParaRPr lang="tr-TR" b="1" dirty="0"/>
          </a:p>
          <a:p>
            <a:pPr lvl="1">
              <a:spcAft>
                <a:spcPts val="600"/>
              </a:spcAft>
              <a:defRPr/>
            </a:pPr>
            <a:r>
              <a:rPr lang="en-US" dirty="0"/>
              <a:t>A network proxy that runs on each node in your cluster, implementing part of the Kubernetes Service concept.</a:t>
            </a:r>
          </a:p>
          <a:p>
            <a:pPr lvl="1">
              <a:spcAft>
                <a:spcPts val="600"/>
              </a:spcAft>
              <a:defRPr/>
            </a:pPr>
            <a:r>
              <a:rPr lang="en-US" dirty="0"/>
              <a:t>Virtual networking is handled by the </a:t>
            </a:r>
            <a:r>
              <a:rPr lang="en-US" dirty="0" err="1"/>
              <a:t>kube</a:t>
            </a:r>
            <a:r>
              <a:rPr lang="en-US" dirty="0"/>
              <a:t>-proxy on each node. The proxy routes network traffic and manages IP addressing for services and pods.</a:t>
            </a:r>
          </a:p>
          <a:p>
            <a:pPr lvl="1">
              <a:spcAft>
                <a:spcPts val="600"/>
              </a:spcAft>
              <a:defRPr/>
            </a:pPr>
            <a:r>
              <a:rPr lang="en-US" dirty="0"/>
              <a:t>Maintains network rules on nodes. These network rules allow network communication to your Pods from network sessions inside or outside of your cluster.</a:t>
            </a:r>
          </a:p>
          <a:p>
            <a:pPr lvl="1">
              <a:spcAft>
                <a:spcPts val="600"/>
              </a:spcAft>
              <a:defRPr/>
            </a:pPr>
            <a:r>
              <a:rPr lang="en-US" dirty="0"/>
              <a:t>Uses the operating system packet filtering layer if there is one and it’s available. Otherwise, </a:t>
            </a:r>
            <a:r>
              <a:rPr lang="en-US" dirty="0" err="1"/>
              <a:t>kube</a:t>
            </a:r>
            <a:r>
              <a:rPr lang="en-US" dirty="0"/>
              <a:t>-proxy forwards the traffic itself.</a:t>
            </a:r>
          </a:p>
          <a:p>
            <a:pPr>
              <a:spcAft>
                <a:spcPts val="1200"/>
              </a:spcAft>
              <a:defRPr/>
            </a:pPr>
            <a:endParaRPr lang="en-US" dirty="0"/>
          </a:p>
          <a:p>
            <a:pPr>
              <a:spcAft>
                <a:spcPts val="900"/>
              </a:spcAft>
              <a:defRPr/>
            </a:pPr>
            <a:r>
              <a:rPr lang="en-US" b="1" dirty="0"/>
              <a:t>Container Runtime</a:t>
            </a:r>
          </a:p>
          <a:p>
            <a:pPr>
              <a:spcAft>
                <a:spcPts val="900"/>
              </a:spcAft>
              <a:defRPr/>
            </a:pPr>
            <a:r>
              <a:rPr lang="en-US" dirty="0"/>
              <a:t>The container runtime is the component that allows containerized applications to run and interact with additional resources such as the virtual network and storage. In AKS, Moby is used as the container runtime.</a:t>
            </a:r>
          </a:p>
          <a:p>
            <a:pPr>
              <a:spcAft>
                <a:spcPts val="900"/>
              </a:spcAft>
              <a:defRPr/>
            </a:pPr>
            <a:endParaRPr lang="en-US" dirty="0"/>
          </a:p>
          <a:p>
            <a:pPr>
              <a:spcAft>
                <a:spcPts val="900"/>
              </a:spcAft>
              <a:defRPr/>
            </a:pPr>
            <a:r>
              <a:rPr lang="en-US" dirty="0"/>
              <a:t>			-- </a:t>
            </a:r>
            <a:r>
              <a:rPr lang="en-US" sz="900" b="0" i="0" u="none" strike="noStrike" kern="1200" dirty="0">
                <a:solidFill>
                  <a:schemeClr val="tx1"/>
                </a:solidFill>
                <a:effectLst/>
                <a:latin typeface="Segoe UI Light" pitchFamily="34" charset="0"/>
                <a:ea typeface="+mn-ea"/>
                <a:cs typeface="+mn-cs"/>
              </a:rPr>
              <a:t>As Solomon rightly said “Docker uses the Moby Project as an open R&amp;D lab”.</a:t>
            </a:r>
            <a:endParaRPr lang="en-US" dirty="0"/>
          </a:p>
          <a:p>
            <a:pPr>
              <a:spcAft>
                <a:spcPts val="900"/>
              </a:spcAft>
              <a:defRPr/>
            </a:pPr>
            <a:endParaRPr lang="en-US" dirty="0"/>
          </a:p>
          <a:p>
            <a:pPr>
              <a:spcAft>
                <a:spcPts val="900"/>
              </a:spcAft>
              <a:defRPr/>
            </a:pPr>
            <a:r>
              <a:rPr lang="en-US" dirty="0"/>
              <a:t>The container runtime is the software that is responsible for running container.</a:t>
            </a:r>
          </a:p>
          <a:p>
            <a:pPr>
              <a:spcAft>
                <a:spcPts val="900"/>
              </a:spcAft>
              <a:defRPr/>
            </a:pPr>
            <a:endParaRPr lang="en-US" dirty="0"/>
          </a:p>
          <a:p>
            <a:pPr>
              <a:spcAft>
                <a:spcPts val="900"/>
              </a:spcAft>
              <a:defRPr/>
            </a:pPr>
            <a:r>
              <a:rPr lang="en-US" dirty="0"/>
              <a:t>Kubernetes supports several container runtimes: Docker, </a:t>
            </a:r>
            <a:r>
              <a:rPr lang="en-US" dirty="0" err="1"/>
              <a:t>containerd</a:t>
            </a:r>
            <a:r>
              <a:rPr lang="en-US" dirty="0"/>
              <a:t>, cri-o, </a:t>
            </a:r>
            <a:r>
              <a:rPr lang="en-US" dirty="0" err="1"/>
              <a:t>rktlet</a:t>
            </a:r>
            <a:r>
              <a:rPr lang="en-US" dirty="0"/>
              <a:t> and any implementation of the Kubernetes CRI (Container Runtime Interface).</a:t>
            </a:r>
          </a:p>
          <a:p>
            <a:pPr>
              <a:spcAft>
                <a:spcPts val="900"/>
              </a:spcAft>
              <a:defRPr/>
            </a:pPr>
            <a:endParaRPr lang="en-US" dirty="0"/>
          </a:p>
          <a:p>
            <a:pPr marL="0" marR="0" lvl="0" indent="0" algn="l" defTabSz="914400" rtl="0" eaLnBrk="1" fontAlgn="auto" latinLnBrk="0" hangingPunct="1">
              <a:lnSpc>
                <a:spcPct val="90000"/>
              </a:lnSpc>
              <a:spcBef>
                <a:spcPts val="24"/>
              </a:spcBef>
              <a:spcAft>
                <a:spcPts val="600"/>
              </a:spcAft>
              <a:buClrTx/>
              <a:buSzTx/>
              <a:buFont typeface="Arial" panose="020B0604020202020204" pitchFamily="34" charset="0"/>
              <a:buNone/>
              <a:tabLst/>
              <a:defRPr/>
            </a:pPr>
            <a:r>
              <a:rPr kumimoji="0" lang="en-US" b="1"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t>Addons</a:t>
            </a:r>
          </a:p>
          <a:p>
            <a:pPr marL="0" lvl="1" indent="0">
              <a:spcAft>
                <a:spcPts val="600"/>
              </a:spcAft>
              <a:buNone/>
              <a:defRPr/>
            </a:pPr>
            <a:r>
              <a:rPr kumimoji="0" lang="en-US" sz="2200"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t>DNS, Metrics Server (enables monitoring and performance analysis), Dashboard, Logging. Addons use Kubernetes resources to implement cluster features.</a:t>
            </a:r>
          </a:p>
          <a:p>
            <a:pPr>
              <a:spcAft>
                <a:spcPts val="900"/>
              </a:spcAft>
              <a:defRPr/>
            </a:pPr>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11/23/2021 5:26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8561629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kern="1200" dirty="0">
              <a:solidFill>
                <a:schemeClr val="tx1"/>
              </a:solidFill>
              <a:latin typeface="Segoe UI Light" pitchFamily="34" charset="0"/>
              <a:ea typeface="+mn-ea"/>
              <a:cs typeface="+mn-cs"/>
            </a:endParaRPr>
          </a:p>
          <a:p>
            <a:r>
              <a:rPr lang="en-US" sz="900" kern="1200" dirty="0">
                <a:solidFill>
                  <a:schemeClr val="tx1"/>
                </a:solidFill>
                <a:latin typeface="Segoe UI Light" pitchFamily="34" charset="0"/>
                <a:ea typeface="+mn-ea"/>
                <a:cs typeface="+mn-cs"/>
              </a:rPr>
              <a:t>A Pod represents a collection of application containers and volumes running in the same execution environment. Pods, not containers, are the smallest deployable artifact in a Kubernetes cluster. This means all of the containers in a Pod always land on the same machine. </a:t>
            </a:r>
          </a:p>
          <a:p>
            <a:endParaRPr lang="en-US" sz="900" kern="1200" dirty="0">
              <a:solidFill>
                <a:schemeClr val="tx1"/>
              </a:solidFill>
              <a:latin typeface="Segoe UI Light" pitchFamily="34" charset="0"/>
              <a:ea typeface="+mn-ea"/>
              <a:cs typeface="+mn-cs"/>
            </a:endParaRPr>
          </a:p>
          <a:p>
            <a:r>
              <a:rPr lang="en-US" sz="900" kern="1200" dirty="0">
                <a:solidFill>
                  <a:schemeClr val="tx1"/>
                </a:solidFill>
                <a:latin typeface="Segoe UI Light" pitchFamily="34" charset="0"/>
                <a:ea typeface="+mn-ea"/>
                <a:cs typeface="+mn-cs"/>
              </a:rPr>
              <a:t>Each container within a Pod runs in its own </a:t>
            </a:r>
            <a:r>
              <a:rPr lang="en-US" sz="900" kern="1200" dirty="0" err="1">
                <a:solidFill>
                  <a:schemeClr val="tx1"/>
                </a:solidFill>
                <a:latin typeface="Segoe UI Light" pitchFamily="34" charset="0"/>
                <a:ea typeface="+mn-ea"/>
                <a:cs typeface="+mn-cs"/>
              </a:rPr>
              <a:t>cgroup</a:t>
            </a:r>
            <a:r>
              <a:rPr lang="en-US" sz="900" kern="1200" dirty="0">
                <a:solidFill>
                  <a:schemeClr val="tx1"/>
                </a:solidFill>
                <a:latin typeface="Segoe UI Light" pitchFamily="34" charset="0"/>
                <a:ea typeface="+mn-ea"/>
                <a:cs typeface="+mn-cs"/>
              </a:rPr>
              <a:t>, but they share a number of Linux namespaces. </a:t>
            </a:r>
          </a:p>
          <a:p>
            <a:endParaRPr lang="en-US" sz="900" kern="1200" dirty="0">
              <a:solidFill>
                <a:schemeClr val="tx1"/>
              </a:solidFill>
              <a:latin typeface="Segoe UI Light" pitchFamily="34" charset="0"/>
              <a:ea typeface="+mn-ea"/>
              <a:cs typeface="+mn-cs"/>
            </a:endParaRPr>
          </a:p>
          <a:p>
            <a:r>
              <a:rPr lang="en-US" sz="900" b="0" i="0" u="none" strike="noStrike" kern="1200" dirty="0">
                <a:solidFill>
                  <a:schemeClr val="tx1"/>
                </a:solidFill>
                <a:effectLst/>
                <a:latin typeface="Segoe UI Light" pitchFamily="34" charset="0"/>
                <a:ea typeface="+mn-ea"/>
                <a:cs typeface="+mn-cs"/>
              </a:rPr>
              <a:t>Kubernetes uses </a:t>
            </a:r>
            <a:r>
              <a:rPr lang="en-US" sz="900" b="0" i="1" u="none" strike="noStrike" kern="1200" dirty="0">
                <a:solidFill>
                  <a:schemeClr val="tx1"/>
                </a:solidFill>
                <a:effectLst/>
                <a:latin typeface="Segoe UI Light" pitchFamily="34" charset="0"/>
                <a:ea typeface="+mn-ea"/>
                <a:cs typeface="+mn-cs"/>
              </a:rPr>
              <a:t>pods</a:t>
            </a:r>
            <a:r>
              <a:rPr lang="en-US" sz="900" b="0" i="0" u="none" strike="noStrike" kern="1200" dirty="0">
                <a:solidFill>
                  <a:schemeClr val="tx1"/>
                </a:solidFill>
                <a:effectLst/>
                <a:latin typeface="Segoe UI Light" pitchFamily="34" charset="0"/>
                <a:ea typeface="+mn-ea"/>
                <a:cs typeface="+mn-cs"/>
              </a:rPr>
              <a:t> to run an instance of your application. A pod represents a single instance of your application. Pods typically have a 1:1 mapping with a container, although there are advanced scenarios where a pod may contain multiple containers. These multi-container pods are scheduled together on the same node, and allow containers to share related resources.</a:t>
            </a:r>
          </a:p>
          <a:p>
            <a:r>
              <a:rPr lang="en-US" sz="900" b="0" i="0" u="none" strike="noStrike" kern="1200" dirty="0">
                <a:solidFill>
                  <a:schemeClr val="tx1"/>
                </a:solidFill>
                <a:effectLst/>
                <a:latin typeface="Segoe UI Light" pitchFamily="34" charset="0"/>
                <a:ea typeface="+mn-ea"/>
                <a:cs typeface="+mn-cs"/>
              </a:rPr>
              <a:t>When you create a pod, you can define </a:t>
            </a:r>
            <a:r>
              <a:rPr lang="en-US" sz="900" b="0" i="1" u="none" strike="noStrike" kern="1200" dirty="0">
                <a:solidFill>
                  <a:schemeClr val="tx1"/>
                </a:solidFill>
                <a:effectLst/>
                <a:latin typeface="Segoe UI Light" pitchFamily="34" charset="0"/>
                <a:ea typeface="+mn-ea"/>
                <a:cs typeface="+mn-cs"/>
              </a:rPr>
              <a:t>resource limits</a:t>
            </a:r>
            <a:r>
              <a:rPr lang="en-US" sz="900" b="0" i="0" u="none" strike="noStrike" kern="1200" dirty="0">
                <a:solidFill>
                  <a:schemeClr val="tx1"/>
                </a:solidFill>
                <a:effectLst/>
                <a:latin typeface="Segoe UI Light" pitchFamily="34" charset="0"/>
                <a:ea typeface="+mn-ea"/>
                <a:cs typeface="+mn-cs"/>
              </a:rPr>
              <a:t> to request a certain amount of CPU or memory resources. The Kubernetes Scheduler tries to schedule the pods to run on a node with available resources to meet the request. You can also specify maximum resource limits that prevent a given pod from consuming too much compute resource from the underlying node. A best practice is to include resource limits for all pods to help the Kubernetes Scheduler understand which resources are needed and permitted.</a:t>
            </a:r>
          </a:p>
          <a:p>
            <a:endParaRPr lang="en-US" sz="900" b="0" i="0" u="none" strike="noStrike" kern="1200" dirty="0">
              <a:solidFill>
                <a:schemeClr val="tx1"/>
              </a:solidFill>
              <a:effectLst/>
              <a:latin typeface="Segoe UI Light" pitchFamily="34" charset="0"/>
              <a:ea typeface="+mn-ea"/>
              <a:cs typeface="+mn-cs"/>
            </a:endParaRPr>
          </a:p>
          <a:p>
            <a:r>
              <a:rPr lang="en-US" sz="900" b="0" i="0" u="none" strike="noStrike" kern="1200" dirty="0">
                <a:solidFill>
                  <a:schemeClr val="tx1"/>
                </a:solidFill>
                <a:effectLst/>
                <a:latin typeface="Segoe UI Light" pitchFamily="34" charset="0"/>
                <a:ea typeface="+mn-ea"/>
                <a:cs typeface="+mn-cs"/>
              </a:rPr>
              <a:t>A pod is a logical resource, but the container(s) are where the application workloads run. Pods are typically ephemeral, disposable resources, and individually scheduled pods miss some of the high availability and redundancy features Kubernetes provides. Instead, pods are usually deployed and managed by Kubernetes </a:t>
            </a:r>
            <a:r>
              <a:rPr lang="en-US" sz="900" b="0" i="1" u="none" strike="noStrike" kern="1200" dirty="0">
                <a:solidFill>
                  <a:schemeClr val="tx1"/>
                </a:solidFill>
                <a:effectLst/>
                <a:latin typeface="Segoe UI Light" pitchFamily="34" charset="0"/>
                <a:ea typeface="+mn-ea"/>
                <a:cs typeface="+mn-cs"/>
              </a:rPr>
              <a:t>Controllers</a:t>
            </a:r>
            <a:r>
              <a:rPr lang="en-US" sz="900" b="0" i="0" u="none" strike="noStrike" kern="1200" dirty="0">
                <a:solidFill>
                  <a:schemeClr val="tx1"/>
                </a:solidFill>
                <a:effectLst/>
                <a:latin typeface="Segoe UI Light" pitchFamily="34" charset="0"/>
                <a:ea typeface="+mn-ea"/>
                <a:cs typeface="+mn-cs"/>
              </a:rPr>
              <a:t>, such as the Deployment Controller.</a:t>
            </a:r>
          </a:p>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11/23/2021 5:26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0179838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11/23/2021 5:26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2552465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kern="1200" dirty="0">
              <a:solidFill>
                <a:schemeClr val="tx1"/>
              </a:solidFill>
              <a:latin typeface="Segoe UI Light" pitchFamily="34" charset="0"/>
              <a:ea typeface="+mn-ea"/>
              <a:cs typeface="+mn-cs"/>
            </a:endParaRPr>
          </a:p>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11/23/2021 5:26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3683401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tr-TR" dirty="0"/>
              <a:t>Administrator sends pod creation request using kubectl command line tool. </a:t>
            </a:r>
            <a:endParaRPr lang="en-SG" dirty="0"/>
          </a:p>
          <a:p>
            <a:pPr marL="445862" lvl="1" indent="-228600">
              <a:buFont typeface="Arial" panose="020B0604020202020204" pitchFamily="34" charset="0"/>
              <a:buChar char="•"/>
            </a:pPr>
            <a:r>
              <a:rPr lang="tr-TR" dirty="0"/>
              <a:t>Pod specification is stored in etcd. </a:t>
            </a:r>
            <a:endParaRPr lang="en-SG" dirty="0"/>
          </a:p>
          <a:p>
            <a:pPr marL="445862" lvl="1" indent="-228600">
              <a:buFont typeface="Arial" panose="020B0604020202020204" pitchFamily="34" charset="0"/>
              <a:buChar char="•"/>
            </a:pPr>
            <a:r>
              <a:rPr lang="tr-TR" dirty="0"/>
              <a:t>In production scenarios you don’t create a pod directly, since it cannot be scheduled on a different node automatically when the node is down and you cannot ensure exact number of replicas are running in the cluster. </a:t>
            </a:r>
            <a:endParaRPr lang="en-SG" dirty="0"/>
          </a:p>
          <a:p>
            <a:pPr marL="445862" lvl="1" indent="-228600">
              <a:buFont typeface="Arial" panose="020B0604020202020204" pitchFamily="34" charset="0"/>
              <a:buChar char="•"/>
            </a:pPr>
            <a:r>
              <a:rPr lang="tr-TR" dirty="0"/>
              <a:t>You should use a controller like ReplicaSet or Deployment to better manage availability and scalability of your pods. </a:t>
            </a: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11/23/2021 5:26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2636896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a:t>2- Scheduler watches newly created pods </a:t>
            </a:r>
            <a:r>
              <a:rPr lang="en-US" sz="900" b="0" i="0" kern="1200" dirty="0">
                <a:solidFill>
                  <a:schemeClr val="tx1"/>
                </a:solidFill>
                <a:effectLst/>
                <a:latin typeface="Segoe UI Light" pitchFamily="34" charset="0"/>
                <a:ea typeface="+mn-ea"/>
                <a:cs typeface="+mn-cs"/>
              </a:rPr>
              <a:t>that have no node assigned, and selects a node for them to run on.</a:t>
            </a:r>
            <a:r>
              <a:rPr lang="tr-TR" sz="900" b="0" i="0" kern="1200" dirty="0">
                <a:solidFill>
                  <a:schemeClr val="tx1"/>
                </a:solidFill>
                <a:effectLst/>
                <a:latin typeface="Segoe UI Light" pitchFamily="34" charset="0"/>
                <a:ea typeface="+mn-ea"/>
                <a:cs typeface="+mn-cs"/>
              </a:rPr>
              <a:t> </a:t>
            </a:r>
          </a:p>
          <a:p>
            <a:endParaRPr lang="tr-TR"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Factors taken into account for scheduling decisions include individual and collective resource requirements, hardware/software/policy constraints, affinity and anti-affinity specifications, data locality, inter-workload interference and deadlines.</a:t>
            </a:r>
          </a:p>
          <a:p>
            <a:endParaRPr lang="tr-TR" dirty="0"/>
          </a:p>
          <a:p>
            <a:r>
              <a:rPr lang="en-US" dirty="0"/>
              <a:t>https://kubernetes.io/docs/concepts/overview/components/#kube-scheduler</a:t>
            </a:r>
            <a:endParaRPr lang="tr-TR" dirty="0"/>
          </a:p>
          <a:p>
            <a:endParaRPr lang="tr-TR" dirty="0"/>
          </a:p>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11/23/2021 5:26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7351454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a:t>3- </a:t>
            </a:r>
            <a:r>
              <a:rPr lang="en-US" sz="900" b="0" i="0" kern="1200">
                <a:solidFill>
                  <a:schemeClr val="tx1"/>
                </a:solidFill>
                <a:effectLst/>
                <a:latin typeface="Segoe UI Light" pitchFamily="34" charset="0"/>
                <a:ea typeface="+mn-ea"/>
                <a:cs typeface="+mn-cs"/>
              </a:rPr>
              <a:t>The </a:t>
            </a:r>
            <a:r>
              <a:rPr lang="en-US" sz="900" b="0" i="0" kern="1200" err="1">
                <a:solidFill>
                  <a:schemeClr val="tx1"/>
                </a:solidFill>
                <a:effectLst/>
                <a:latin typeface="Segoe UI Light" pitchFamily="34" charset="0"/>
                <a:ea typeface="+mn-ea"/>
                <a:cs typeface="+mn-cs"/>
              </a:rPr>
              <a:t>kubelet</a:t>
            </a:r>
            <a:r>
              <a:rPr lang="en-US" sz="900" b="0" i="0" kern="1200">
                <a:solidFill>
                  <a:schemeClr val="tx1"/>
                </a:solidFill>
                <a:effectLst/>
                <a:latin typeface="Segoe UI Light" pitchFamily="34" charset="0"/>
                <a:ea typeface="+mn-ea"/>
                <a:cs typeface="+mn-cs"/>
              </a:rPr>
              <a:t> takes a set of </a:t>
            </a:r>
            <a:r>
              <a:rPr lang="en-US" sz="900" b="0" i="0" kern="1200" err="1">
                <a:solidFill>
                  <a:schemeClr val="tx1"/>
                </a:solidFill>
                <a:effectLst/>
                <a:latin typeface="Segoe UI Light" pitchFamily="34" charset="0"/>
                <a:ea typeface="+mn-ea"/>
                <a:cs typeface="+mn-cs"/>
              </a:rPr>
              <a:t>PodSpecs</a:t>
            </a:r>
            <a:r>
              <a:rPr lang="en-US" sz="900" b="0" i="0" kern="1200">
                <a:solidFill>
                  <a:schemeClr val="tx1"/>
                </a:solidFill>
                <a:effectLst/>
                <a:latin typeface="Segoe UI Light" pitchFamily="34" charset="0"/>
                <a:ea typeface="+mn-ea"/>
                <a:cs typeface="+mn-cs"/>
              </a:rPr>
              <a:t> that are provided through various mechanisms (primarily through the </a:t>
            </a:r>
            <a:r>
              <a:rPr lang="en-US" sz="900" b="0" i="0" kern="1200" err="1">
                <a:solidFill>
                  <a:schemeClr val="tx1"/>
                </a:solidFill>
                <a:effectLst/>
                <a:latin typeface="Segoe UI Light" pitchFamily="34" charset="0"/>
                <a:ea typeface="+mn-ea"/>
                <a:cs typeface="+mn-cs"/>
              </a:rPr>
              <a:t>apiserver</a:t>
            </a:r>
            <a:r>
              <a:rPr lang="en-US" sz="900" b="0" i="0" kern="1200">
                <a:solidFill>
                  <a:schemeClr val="tx1"/>
                </a:solidFill>
                <a:effectLst/>
                <a:latin typeface="Segoe UI Light" pitchFamily="34" charset="0"/>
                <a:ea typeface="+mn-ea"/>
                <a:cs typeface="+mn-cs"/>
              </a:rPr>
              <a:t>) and ensures that the containers described in those </a:t>
            </a:r>
            <a:r>
              <a:rPr lang="en-US" sz="900" b="0" i="0" kern="1200" err="1">
                <a:solidFill>
                  <a:schemeClr val="tx1"/>
                </a:solidFill>
                <a:effectLst/>
                <a:latin typeface="Segoe UI Light" pitchFamily="34" charset="0"/>
                <a:ea typeface="+mn-ea"/>
                <a:cs typeface="+mn-cs"/>
              </a:rPr>
              <a:t>PodSpecs</a:t>
            </a:r>
            <a:r>
              <a:rPr lang="en-US" sz="900" b="0" i="0" kern="1200">
                <a:solidFill>
                  <a:schemeClr val="tx1"/>
                </a:solidFill>
                <a:effectLst/>
                <a:latin typeface="Segoe UI Light" pitchFamily="34" charset="0"/>
                <a:ea typeface="+mn-ea"/>
                <a:cs typeface="+mn-cs"/>
              </a:rPr>
              <a:t> are running and healthy. </a:t>
            </a:r>
            <a:r>
              <a:rPr lang="tr-TR" sz="900" b="0" i="0" kern="1200">
                <a:solidFill>
                  <a:schemeClr val="tx1"/>
                </a:solidFill>
                <a:effectLst/>
                <a:latin typeface="Segoe UI Light" pitchFamily="34" charset="0"/>
                <a:ea typeface="+mn-ea"/>
                <a:cs typeface="+mn-cs"/>
              </a:rPr>
              <a:t> </a:t>
            </a:r>
          </a:p>
          <a:p>
            <a:endParaRPr lang="tr-TR" sz="900" b="0" i="0" kern="1200">
              <a:solidFill>
                <a:schemeClr val="tx1"/>
              </a:solidFill>
              <a:effectLst/>
              <a:latin typeface="Segoe UI Light" pitchFamily="34" charset="0"/>
              <a:ea typeface="+mn-ea"/>
              <a:cs typeface="+mn-cs"/>
            </a:endParaRPr>
          </a:p>
          <a:p>
            <a:r>
              <a:rPr lang="en-US"/>
              <a:t>https://kubernetes.io/docs/reference/command-line-tools-reference/kubelet/</a:t>
            </a:r>
            <a:endParaRPr lang="tr-TR"/>
          </a:p>
          <a:p>
            <a:r>
              <a:rPr lang="en-US"/>
              <a:t>https://kubernetes.io/docs/concepts/overview/components/#kubelet</a:t>
            </a: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11/23/2021 5:26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4866626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a:t>Kube-controller-manager</a:t>
            </a:r>
            <a:r>
              <a:rPr lang="en-US" sz="900" b="0" i="0" kern="1200" dirty="0">
                <a:solidFill>
                  <a:schemeClr val="tx1"/>
                </a:solidFill>
                <a:effectLst/>
                <a:latin typeface="Segoe UI Light" pitchFamily="34" charset="0"/>
                <a:ea typeface="+mn-ea"/>
                <a:cs typeface="+mn-cs"/>
              </a:rPr>
              <a:t> is a daemon that embeds the core control loops shipped with Kubernetes. </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In applications of robotics and automation, a control loop is a non-terminating loop that regulates the state of the system. </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In Kubernetes, a controller is a control loop that watches the shared state of the cluster through the </a:t>
            </a:r>
            <a:r>
              <a:rPr lang="en-US" sz="900" b="0" i="0" kern="1200" dirty="0" err="1">
                <a:solidFill>
                  <a:schemeClr val="tx1"/>
                </a:solidFill>
                <a:effectLst/>
                <a:latin typeface="Segoe UI Light" pitchFamily="34" charset="0"/>
                <a:ea typeface="+mn-ea"/>
                <a:cs typeface="+mn-cs"/>
              </a:rPr>
              <a:t>apiserver</a:t>
            </a:r>
            <a:r>
              <a:rPr lang="en-US" sz="900" b="0" i="0" kern="1200" dirty="0">
                <a:solidFill>
                  <a:schemeClr val="tx1"/>
                </a:solidFill>
                <a:effectLst/>
                <a:latin typeface="Segoe UI Light" pitchFamily="34" charset="0"/>
                <a:ea typeface="+mn-ea"/>
                <a:cs typeface="+mn-cs"/>
              </a:rPr>
              <a:t> and makes changes attempting to move the current state towards the desired state. </a:t>
            </a:r>
            <a:endParaRPr lang="en-US" dirty="0"/>
          </a:p>
          <a:p>
            <a:endParaRPr lang="en-US" dirty="0"/>
          </a:p>
          <a:p>
            <a:r>
              <a:rPr lang="en-US" dirty="0"/>
              <a:t>These controllers include:</a:t>
            </a:r>
          </a:p>
          <a:p>
            <a:endParaRPr lang="en-US" dirty="0"/>
          </a:p>
          <a:p>
            <a:r>
              <a:rPr lang="en-US" b="1" dirty="0"/>
              <a:t>Replication Controller</a:t>
            </a:r>
            <a:r>
              <a:rPr lang="en-US" dirty="0"/>
              <a:t>: Responsible for maintaining the correct number of pods for every replication controller object in the system.</a:t>
            </a:r>
            <a:endParaRPr lang="tr-TR" dirty="0"/>
          </a:p>
          <a:p>
            <a:r>
              <a:rPr lang="en-US" b="1" dirty="0"/>
              <a:t>Node Controller</a:t>
            </a:r>
            <a:endParaRPr lang="tr-TR" sz="900" b="1" i="0" kern="1200" dirty="0">
              <a:solidFill>
                <a:schemeClr val="tx1"/>
              </a:solidFill>
              <a:effectLst/>
              <a:latin typeface="Segoe UI Light" pitchFamily="34" charset="0"/>
              <a:ea typeface="+mn-ea"/>
              <a:cs typeface="+mn-cs"/>
            </a:endParaRPr>
          </a:p>
          <a:p>
            <a:r>
              <a:rPr lang="en-US" sz="900" b="1" i="0" kern="1200" dirty="0">
                <a:solidFill>
                  <a:schemeClr val="tx1"/>
                </a:solidFill>
                <a:effectLst/>
                <a:latin typeface="Segoe UI Light" pitchFamily="34" charset="0"/>
                <a:ea typeface="+mn-ea"/>
                <a:cs typeface="+mn-cs"/>
              </a:rPr>
              <a:t>Endpoints Controller</a:t>
            </a:r>
            <a:endParaRPr lang="tr-TR" sz="900" b="1" i="0" kern="1200" dirty="0">
              <a:solidFill>
                <a:schemeClr val="tx1"/>
              </a:solidFill>
              <a:effectLst/>
              <a:latin typeface="Segoe UI Light" pitchFamily="34" charset="0"/>
              <a:ea typeface="+mn-ea"/>
              <a:cs typeface="+mn-cs"/>
            </a:endParaRPr>
          </a:p>
          <a:p>
            <a:r>
              <a:rPr lang="en-US" sz="900" b="1" i="0" kern="1200" dirty="0">
                <a:solidFill>
                  <a:schemeClr val="tx1"/>
                </a:solidFill>
                <a:effectLst/>
                <a:latin typeface="Segoe UI Light" pitchFamily="34" charset="0"/>
                <a:ea typeface="+mn-ea"/>
                <a:cs typeface="+mn-cs"/>
              </a:rPr>
              <a:t>Service Account &amp; Token Controllers</a:t>
            </a:r>
            <a:endParaRPr lang="tr-TR" b="1" dirty="0"/>
          </a:p>
          <a:p>
            <a:endParaRPr lang="tr-TR" dirty="0"/>
          </a:p>
          <a:p>
            <a:r>
              <a:rPr lang="en-US" dirty="0"/>
              <a:t>https://kubernetes.io/docs/concepts/overview/components/#kube-controller-manager</a:t>
            </a:r>
            <a:endParaRPr lang="tr-TR" dirty="0"/>
          </a:p>
          <a:p>
            <a:r>
              <a:rPr lang="en-US" dirty="0"/>
              <a:t>https://kubernetes.io/docs/reference/command-line-tools-reference/kube-controller-manager/</a:t>
            </a: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11/23/2021 5:26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4462107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a:solidFill>
                  <a:schemeClr val="tx1"/>
                </a:solidFill>
                <a:latin typeface="Segoe UI Light" pitchFamily="34" charset="0"/>
                <a:ea typeface="+mn-ea"/>
                <a:cs typeface="+mn-cs"/>
              </a:rPr>
              <a:t>A </a:t>
            </a:r>
            <a:r>
              <a:rPr lang="en-US" sz="900" kern="1200" dirty="0" err="1">
                <a:solidFill>
                  <a:schemeClr val="tx1"/>
                </a:solidFill>
                <a:latin typeface="Segoe UI Light" pitchFamily="34" charset="0"/>
                <a:ea typeface="+mn-ea"/>
                <a:cs typeface="+mn-cs"/>
              </a:rPr>
              <a:t>ReplicaSet</a:t>
            </a:r>
            <a:r>
              <a:rPr lang="en-US" sz="900" kern="1200" dirty="0">
                <a:solidFill>
                  <a:schemeClr val="tx1"/>
                </a:solidFill>
                <a:latin typeface="Segoe UI Light" pitchFamily="34" charset="0"/>
                <a:ea typeface="+mn-ea"/>
                <a:cs typeface="+mn-cs"/>
              </a:rPr>
              <a:t> acts as a cluster-wide Pod manager, ensuring that the right types and number of Pods are running at all times. </a:t>
            </a:r>
          </a:p>
          <a:p>
            <a:endParaRPr lang="en-US" sz="900" kern="1200" dirty="0">
              <a:solidFill>
                <a:schemeClr val="tx1"/>
              </a:solidFill>
              <a:latin typeface="Segoe UI Light" pitchFamily="34" charset="0"/>
              <a:ea typeface="+mn-ea"/>
              <a:cs typeface="+mn-cs"/>
            </a:endParaRPr>
          </a:p>
          <a:p>
            <a:r>
              <a:rPr lang="en-US" sz="900" kern="1200" dirty="0">
                <a:solidFill>
                  <a:schemeClr val="tx1"/>
                </a:solidFill>
                <a:latin typeface="Segoe UI Light" pitchFamily="34" charset="0"/>
                <a:ea typeface="+mn-ea"/>
                <a:cs typeface="+mn-cs"/>
              </a:rPr>
              <a:t>Because </a:t>
            </a:r>
            <a:r>
              <a:rPr lang="en-US" sz="900" kern="1200" dirty="0" err="1">
                <a:solidFill>
                  <a:schemeClr val="tx1"/>
                </a:solidFill>
                <a:latin typeface="Segoe UI Light" pitchFamily="34" charset="0"/>
                <a:ea typeface="+mn-ea"/>
                <a:cs typeface="+mn-cs"/>
              </a:rPr>
              <a:t>ReplicaSets</a:t>
            </a:r>
            <a:r>
              <a:rPr lang="en-US" sz="900" kern="1200" dirty="0">
                <a:solidFill>
                  <a:schemeClr val="tx1"/>
                </a:solidFill>
                <a:latin typeface="Segoe UI Light" pitchFamily="34" charset="0"/>
                <a:ea typeface="+mn-ea"/>
                <a:cs typeface="+mn-cs"/>
              </a:rPr>
              <a:t> make it easy to create and manage replicated sets of Pods, they are the building blocks used to describe common application deployment patterns and provide the underpinnings of self-healing for our applications at the infrastructure level. Pods managed by </a:t>
            </a:r>
            <a:r>
              <a:rPr lang="en-US" sz="900" kern="1200" dirty="0" err="1">
                <a:solidFill>
                  <a:schemeClr val="tx1"/>
                </a:solidFill>
                <a:latin typeface="Segoe UI Light" pitchFamily="34" charset="0"/>
                <a:ea typeface="+mn-ea"/>
                <a:cs typeface="+mn-cs"/>
              </a:rPr>
              <a:t>ReplicaSets</a:t>
            </a:r>
            <a:r>
              <a:rPr lang="en-US" sz="900" kern="1200" dirty="0">
                <a:solidFill>
                  <a:schemeClr val="tx1"/>
                </a:solidFill>
                <a:latin typeface="Segoe UI Light" pitchFamily="34" charset="0"/>
                <a:ea typeface="+mn-ea"/>
                <a:cs typeface="+mn-cs"/>
              </a:rPr>
              <a:t> are automatically rescheduled under certain failure conditions, such as node failures and network partitions.</a:t>
            </a:r>
          </a:p>
          <a:p>
            <a:endParaRPr lang="en-US" dirty="0"/>
          </a:p>
          <a:p>
            <a:r>
              <a:rPr lang="en-US" dirty="0"/>
              <a:t>The easiest way to think of a </a:t>
            </a:r>
            <a:r>
              <a:rPr lang="en-US" b="1" dirty="0" err="1"/>
              <a:t>ReplicaSet</a:t>
            </a:r>
            <a:r>
              <a:rPr lang="en-US" b="1" dirty="0"/>
              <a:t> is that it combines a cookie cutter and a desired number of cookies into a single API object</a:t>
            </a:r>
            <a:r>
              <a:rPr lang="en-US" dirty="0"/>
              <a:t>. </a:t>
            </a:r>
          </a:p>
          <a:p>
            <a:endParaRPr lang="en-US" dirty="0"/>
          </a:p>
          <a:p>
            <a:r>
              <a:rPr lang="en-US" dirty="0"/>
              <a:t>When we define a </a:t>
            </a:r>
            <a:r>
              <a:rPr lang="en-US" dirty="0" err="1"/>
              <a:t>ReplicaSet</a:t>
            </a:r>
            <a:r>
              <a:rPr lang="en-US" dirty="0"/>
              <a:t>, we define a specification for the Pods we want to create (the “cookie cutter”).</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11/23/2021 5:26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40</a:t>
            </a:fld>
            <a:endParaRPr lang="en-US"/>
          </a:p>
        </p:txBody>
      </p:sp>
    </p:spTree>
    <p:extLst>
      <p:ext uri="{BB962C8B-B14F-4D97-AF65-F5344CB8AC3E}">
        <p14:creationId xmlns:p14="http://schemas.microsoft.com/office/powerpoint/2010/main" val="19169411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r>
              <a:rPr lang="en-US"/>
              <a:t>We are going to talk about </a:t>
            </a:r>
            <a:r>
              <a:rPr lang="en-US" b="1"/>
              <a:t>what orchestration is </a:t>
            </a:r>
          </a:p>
          <a:p>
            <a:endParaRPr lang="en-US" b="0"/>
          </a:p>
          <a:p>
            <a:r>
              <a:rPr lang="en-US" b="1"/>
              <a:t>Why</a:t>
            </a:r>
            <a:r>
              <a:rPr lang="en-US" b="0"/>
              <a:t> this is important/useful?</a:t>
            </a:r>
          </a:p>
          <a:p>
            <a:endParaRPr lang="en-US" b="0"/>
          </a:p>
          <a:p>
            <a:r>
              <a:rPr lang="en-US" b="0"/>
              <a:t>Present </a:t>
            </a:r>
            <a:r>
              <a:rPr lang="en-US" b="1"/>
              <a:t>solutions in Azure </a:t>
            </a:r>
            <a:r>
              <a:rPr lang="en-US" b="0"/>
              <a:t>to work with microservices and containers:</a:t>
            </a:r>
          </a:p>
          <a:p>
            <a:pPr marL="181240" indent="-181240">
              <a:buFontTx/>
              <a:buChar char="-"/>
            </a:pPr>
            <a:r>
              <a:rPr lang="en-US" b="1"/>
              <a:t>AKS – managed Kubernetes service</a:t>
            </a:r>
          </a:p>
          <a:p>
            <a:pPr marL="181240" indent="-181240">
              <a:buFontTx/>
              <a:buChar char="-"/>
            </a:pPr>
            <a:r>
              <a:rPr lang="en-US" b="1"/>
              <a:t>Azure Container Service </a:t>
            </a:r>
            <a:r>
              <a:rPr lang="en-US" b="0"/>
              <a:t>(With different orchestrators: Kubernetes, Swarm, DC/OS) </a:t>
            </a:r>
          </a:p>
          <a:p>
            <a:pPr marL="181240" indent="-181240">
              <a:buFontTx/>
              <a:buChar char="-"/>
            </a:pPr>
            <a:r>
              <a:rPr lang="en-US" b="0"/>
              <a:t>Azure Container </a:t>
            </a:r>
            <a:r>
              <a:rPr lang="en-US" b="1"/>
              <a:t>Registry</a:t>
            </a:r>
          </a:p>
          <a:p>
            <a:pPr marL="181240" indent="-181240">
              <a:buFontTx/>
              <a:buChar char="-"/>
            </a:pPr>
            <a:r>
              <a:rPr lang="en-US" b="0"/>
              <a:t>Azure </a:t>
            </a:r>
            <a:r>
              <a:rPr lang="en-US" b="1"/>
              <a:t>Service Fabric </a:t>
            </a:r>
            <a:r>
              <a:rPr lang="en-US" b="0"/>
              <a:t>– orchestrator + programming model</a:t>
            </a:r>
          </a:p>
          <a:p>
            <a:pPr marL="181240" indent="-181240">
              <a:buFontTx/>
              <a:buChar char="-"/>
            </a:pPr>
            <a:r>
              <a:rPr lang="en-US" b="0"/>
              <a:t>Azure </a:t>
            </a:r>
            <a:r>
              <a:rPr lang="en-US" b="1"/>
              <a:t>Container Instances</a:t>
            </a:r>
          </a:p>
          <a:p>
            <a:pPr marL="181240" indent="-181240">
              <a:buFontTx/>
              <a:buChar char="-"/>
            </a:pPr>
            <a:endParaRPr lang="en-US" b="0"/>
          </a:p>
          <a:p>
            <a:pPr marL="181240" indent="-181240">
              <a:buFontTx/>
              <a:buChar char="-"/>
            </a:pPr>
            <a:endParaRPr lang="en-US" b="0"/>
          </a:p>
          <a:p>
            <a:endParaRPr lang="en-US"/>
          </a:p>
        </p:txBody>
      </p:sp>
      <p:sp>
        <p:nvSpPr>
          <p:cNvPr id="4" name="Date Placeholder 3"/>
          <p:cNvSpPr>
            <a:spLocks noGrp="1"/>
          </p:cNvSpPr>
          <p:nvPr>
            <p:ph type="dt" idx="10"/>
          </p:nvPr>
        </p:nvSpPr>
        <p:spPr>
          <a:xfrm>
            <a:off x="3884613" y="0"/>
            <a:ext cx="2971800" cy="457200"/>
          </a:xfrm>
          <a:prstGeom prst="rect">
            <a:avLst/>
          </a:prstGeom>
        </p:spPr>
        <p:txBody>
          <a:bodyPr/>
          <a:lstStyle/>
          <a:p>
            <a:fld id="{FC54E88E-0A35-46A4-BA16-DDC44FCADBF5}" type="datetime8">
              <a:rPr lang="en-US" smtClean="0"/>
              <a:t>11/23/2021 5:26 PM</a:t>
            </a:fld>
            <a:endParaRPr lang="en-US"/>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4</a:t>
            </a:fld>
            <a:endParaRPr lang="en-US"/>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a:p>
        </p:txBody>
      </p:sp>
    </p:spTree>
    <p:extLst>
      <p:ext uri="{BB962C8B-B14F-4D97-AF65-F5344CB8AC3E}">
        <p14:creationId xmlns:p14="http://schemas.microsoft.com/office/powerpoint/2010/main" val="279103057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u="none" strike="noStrike" kern="1200" dirty="0">
                <a:solidFill>
                  <a:schemeClr val="tx1"/>
                </a:solidFill>
                <a:effectLst/>
                <a:latin typeface="Segoe UI Light" pitchFamily="34" charset="0"/>
                <a:ea typeface="+mn-ea"/>
                <a:cs typeface="+mn-cs"/>
              </a:rPr>
              <a:t>Deployments are really are what it is all about in a Kubernetes environment.</a:t>
            </a:r>
          </a:p>
          <a:p>
            <a:endParaRPr lang="en-US" sz="900" b="0" i="0" u="none" strike="noStrike" kern="1200" dirty="0">
              <a:solidFill>
                <a:schemeClr val="tx1"/>
              </a:solidFill>
              <a:effectLst/>
              <a:latin typeface="Segoe UI Light" pitchFamily="34" charset="0"/>
              <a:ea typeface="+mn-ea"/>
              <a:cs typeface="+mn-cs"/>
            </a:endParaRPr>
          </a:p>
          <a:p>
            <a:r>
              <a:rPr lang="en-US" sz="900" b="0" i="0" u="none" strike="noStrike" kern="1200" dirty="0">
                <a:solidFill>
                  <a:schemeClr val="tx1"/>
                </a:solidFill>
                <a:effectLst/>
                <a:latin typeface="Segoe UI Light" pitchFamily="34" charset="0"/>
                <a:ea typeface="+mn-ea"/>
                <a:cs typeface="+mn-cs"/>
              </a:rPr>
              <a:t>The deployments instruct the cluster how to create and scale applications. </a:t>
            </a:r>
          </a:p>
          <a:p>
            <a:endParaRPr lang="en-US" sz="900" b="0" i="0" u="none" strike="noStrike" kern="1200" dirty="0">
              <a:solidFill>
                <a:schemeClr val="tx1"/>
              </a:solidFill>
              <a:effectLst/>
              <a:latin typeface="Segoe UI Light" pitchFamily="34" charset="0"/>
              <a:ea typeface="+mn-ea"/>
              <a:cs typeface="+mn-cs"/>
            </a:endParaRPr>
          </a:p>
          <a:p>
            <a:r>
              <a:rPr lang="en-US" sz="900" b="0" i="0" u="none" strike="noStrike" kern="1200" dirty="0">
                <a:solidFill>
                  <a:schemeClr val="tx1"/>
                </a:solidFill>
                <a:effectLst/>
                <a:latin typeface="Segoe UI Light" pitchFamily="34" charset="0"/>
                <a:ea typeface="+mn-ea"/>
                <a:cs typeface="+mn-cs"/>
              </a:rPr>
              <a:t>The deployment controller will monitor instances of an application, and, if it falls short, it will automatically create new instances.</a:t>
            </a:r>
          </a:p>
          <a:p>
            <a:r>
              <a:rPr lang="en-US" sz="900" b="0" i="0" u="none" strike="noStrike" kern="1200" dirty="0">
                <a:solidFill>
                  <a:schemeClr val="tx1"/>
                </a:solidFill>
                <a:effectLst/>
                <a:latin typeface="Segoe UI Light" pitchFamily="34" charset="0"/>
                <a:ea typeface="+mn-ea"/>
                <a:cs typeface="+mn-cs"/>
              </a:rPr>
              <a:t> </a:t>
            </a:r>
          </a:p>
          <a:p>
            <a:r>
              <a:rPr lang="en-US" sz="900" b="0" i="0" u="none" strike="noStrike" kern="1200" dirty="0">
                <a:solidFill>
                  <a:schemeClr val="tx1"/>
                </a:solidFill>
                <a:effectLst/>
                <a:latin typeface="Segoe UI Light" pitchFamily="34" charset="0"/>
                <a:ea typeface="+mn-ea"/>
                <a:cs typeface="+mn-cs"/>
              </a:rPr>
              <a:t>Deployments allow for the creation of multiple replica sets for rolling updates or a rollback</a:t>
            </a:r>
          </a:p>
          <a:p>
            <a:endParaRPr lang="en-US" sz="900" b="0" i="0" u="none" strike="noStrike" kern="1200" dirty="0">
              <a:solidFill>
                <a:schemeClr val="tx1"/>
              </a:solidFill>
              <a:effectLst/>
              <a:latin typeface="Segoe UI Light" pitchFamily="34" charset="0"/>
              <a:ea typeface="+mn-ea"/>
              <a:cs typeface="+mn-cs"/>
            </a:endParaRPr>
          </a:p>
          <a:p>
            <a:endParaRPr lang="en-US" sz="900" b="0" i="0" u="none" strike="noStrike" kern="1200" dirty="0">
              <a:solidFill>
                <a:schemeClr val="tx1"/>
              </a:solidFill>
              <a:effectLst/>
              <a:latin typeface="Segoe UI Light" pitchFamily="34" charset="0"/>
              <a:ea typeface="+mn-ea"/>
              <a:cs typeface="+mn-cs"/>
            </a:endParaRPr>
          </a:p>
          <a:p>
            <a:r>
              <a:rPr lang="en-US" sz="900" b="0" i="0" u="none" strike="noStrike" kern="1200" dirty="0">
                <a:solidFill>
                  <a:schemeClr val="tx1"/>
                </a:solidFill>
                <a:effectLst/>
                <a:latin typeface="Segoe UI Light" pitchFamily="34" charset="0"/>
                <a:ea typeface="+mn-ea"/>
                <a:cs typeface="+mn-cs"/>
              </a:rPr>
              <a:t>A </a:t>
            </a:r>
            <a:r>
              <a:rPr lang="en-US" sz="900" b="0" i="1" u="none" strike="noStrike" kern="1200" dirty="0">
                <a:solidFill>
                  <a:schemeClr val="tx1"/>
                </a:solidFill>
                <a:effectLst/>
                <a:latin typeface="Segoe UI Light" pitchFamily="34" charset="0"/>
                <a:ea typeface="+mn-ea"/>
                <a:cs typeface="+mn-cs"/>
              </a:rPr>
              <a:t>deployment</a:t>
            </a:r>
            <a:r>
              <a:rPr lang="en-US" sz="900" b="0" i="0" u="none" strike="noStrike" kern="1200" dirty="0">
                <a:solidFill>
                  <a:schemeClr val="tx1"/>
                </a:solidFill>
                <a:effectLst/>
                <a:latin typeface="Segoe UI Light" pitchFamily="34" charset="0"/>
                <a:ea typeface="+mn-ea"/>
                <a:cs typeface="+mn-cs"/>
              </a:rPr>
              <a:t> represents one or more identical pods, managed by the Kubernetes Deployment Controller. A deployment defines the number of </a:t>
            </a:r>
            <a:r>
              <a:rPr lang="en-US" sz="900" b="0" i="1" u="none" strike="noStrike" kern="1200" dirty="0">
                <a:solidFill>
                  <a:schemeClr val="tx1"/>
                </a:solidFill>
                <a:effectLst/>
                <a:latin typeface="Segoe UI Light" pitchFamily="34" charset="0"/>
                <a:ea typeface="+mn-ea"/>
                <a:cs typeface="+mn-cs"/>
              </a:rPr>
              <a:t>replicas</a:t>
            </a:r>
            <a:r>
              <a:rPr lang="en-US" sz="900" b="0" i="0" u="none" strike="noStrike" kern="1200" dirty="0">
                <a:solidFill>
                  <a:schemeClr val="tx1"/>
                </a:solidFill>
                <a:effectLst/>
                <a:latin typeface="Segoe UI Light" pitchFamily="34" charset="0"/>
                <a:ea typeface="+mn-ea"/>
                <a:cs typeface="+mn-cs"/>
              </a:rPr>
              <a:t> (pods) to create, and the Kubernetes Scheduler ensures that if pods or nodes encounter problems, additional pods are scheduled on healthy nodes.</a:t>
            </a:r>
          </a:p>
          <a:p>
            <a:endParaRPr lang="en-US" sz="900" b="0" i="0" u="none" strike="noStrike" kern="1200" dirty="0">
              <a:solidFill>
                <a:schemeClr val="tx1"/>
              </a:solidFill>
              <a:effectLst/>
              <a:latin typeface="Segoe UI Light" pitchFamily="34" charset="0"/>
              <a:ea typeface="+mn-ea"/>
              <a:cs typeface="+mn-cs"/>
            </a:endParaRPr>
          </a:p>
          <a:p>
            <a:r>
              <a:rPr lang="en-US" sz="900" b="0" i="0" u="none" strike="noStrike" kern="1200" dirty="0">
                <a:solidFill>
                  <a:schemeClr val="tx1"/>
                </a:solidFill>
                <a:effectLst/>
                <a:latin typeface="Segoe UI Light" pitchFamily="34" charset="0"/>
                <a:ea typeface="+mn-ea"/>
                <a:cs typeface="+mn-cs"/>
              </a:rPr>
              <a:t>You can update deployments to change the configuration of pods, container image used, or attached storage. The Deployment Controller drains and terminates a given number of replicas, creates replicas from the new deployment definition, and continues the process until all replicas in the deployment are updated.</a:t>
            </a:r>
          </a:p>
          <a:p>
            <a:endParaRPr lang="en-US" sz="900" b="0" i="0" u="none" strike="noStrike" kern="1200" dirty="0">
              <a:solidFill>
                <a:schemeClr val="tx1"/>
              </a:solidFill>
              <a:effectLst/>
              <a:latin typeface="Segoe UI Light" pitchFamily="34" charset="0"/>
              <a:ea typeface="+mn-ea"/>
              <a:cs typeface="+mn-cs"/>
            </a:endParaRPr>
          </a:p>
          <a:p>
            <a:r>
              <a:rPr lang="en-US" sz="900" b="0" i="0" u="none" strike="noStrike" kern="1200" dirty="0">
                <a:solidFill>
                  <a:schemeClr val="tx1"/>
                </a:solidFill>
                <a:effectLst/>
                <a:latin typeface="Segoe UI Light" pitchFamily="34" charset="0"/>
                <a:ea typeface="+mn-ea"/>
                <a:cs typeface="+mn-cs"/>
              </a:rPr>
              <a:t>Most stateless applications in AKS should use the deployment model rather than scheduling individual pods. Kubernetes can monitor the health and status of deployments to ensure that the required number of replicas run within the cluster. When you only schedule individual pods, the pods aren't restarted if they encounter a problem, and aren't rescheduled on healthy nodes if their current node encounters a problem.</a:t>
            </a:r>
          </a:p>
          <a:p>
            <a:endParaRPr lang="en-US" sz="900" b="0" i="0" u="none" strike="noStrike" kern="1200" dirty="0">
              <a:solidFill>
                <a:schemeClr val="tx1"/>
              </a:solidFill>
              <a:effectLst/>
              <a:latin typeface="Segoe UI Light" pitchFamily="34" charset="0"/>
              <a:ea typeface="+mn-ea"/>
              <a:cs typeface="+mn-cs"/>
            </a:endParaRPr>
          </a:p>
          <a:p>
            <a:r>
              <a:rPr lang="en-US" sz="900" b="0" i="0" u="none" strike="noStrike" kern="1200" dirty="0">
                <a:solidFill>
                  <a:schemeClr val="tx1"/>
                </a:solidFill>
                <a:effectLst/>
                <a:latin typeface="Segoe UI Light" pitchFamily="34" charset="0"/>
                <a:ea typeface="+mn-ea"/>
                <a:cs typeface="+mn-cs"/>
              </a:rPr>
              <a:t>If an application requires a quorum of instances to always be available for management decisions to be made, you don't want an update process to disrupt that ability. </a:t>
            </a:r>
            <a:r>
              <a:rPr lang="en-US" sz="900" b="0" i="1" u="none" strike="noStrike" kern="1200" dirty="0">
                <a:solidFill>
                  <a:schemeClr val="tx1"/>
                </a:solidFill>
                <a:effectLst/>
                <a:latin typeface="Segoe UI Light" pitchFamily="34" charset="0"/>
                <a:ea typeface="+mn-ea"/>
                <a:cs typeface="+mn-cs"/>
              </a:rPr>
              <a:t>Pod Disruption Budgets</a:t>
            </a:r>
            <a:r>
              <a:rPr lang="en-US" sz="900" b="0" i="0" u="none" strike="noStrike" kern="1200" dirty="0">
                <a:solidFill>
                  <a:schemeClr val="tx1"/>
                </a:solidFill>
                <a:effectLst/>
                <a:latin typeface="Segoe UI Light" pitchFamily="34" charset="0"/>
                <a:ea typeface="+mn-ea"/>
                <a:cs typeface="+mn-cs"/>
              </a:rPr>
              <a:t> can be used to define how many replicas in a deployment can be taken down during an update or node upgrade. For example, if you have </a:t>
            </a:r>
            <a:r>
              <a:rPr lang="en-US" sz="900" b="0" i="1" u="none" strike="noStrike" kern="1200" dirty="0">
                <a:solidFill>
                  <a:schemeClr val="tx1"/>
                </a:solidFill>
                <a:effectLst/>
                <a:latin typeface="Segoe UI Light" pitchFamily="34" charset="0"/>
                <a:ea typeface="+mn-ea"/>
                <a:cs typeface="+mn-cs"/>
              </a:rPr>
              <a:t>5</a:t>
            </a:r>
            <a:r>
              <a:rPr lang="en-US" sz="900" b="0" i="0" u="none" strike="noStrike" kern="1200" dirty="0">
                <a:solidFill>
                  <a:schemeClr val="tx1"/>
                </a:solidFill>
                <a:effectLst/>
                <a:latin typeface="Segoe UI Light" pitchFamily="34" charset="0"/>
                <a:ea typeface="+mn-ea"/>
                <a:cs typeface="+mn-cs"/>
              </a:rPr>
              <a:t> replicas in your deployment, you can define a pod disruption of </a:t>
            </a:r>
            <a:r>
              <a:rPr lang="en-US" sz="900" b="0" i="1" u="none" strike="noStrike" kern="1200" dirty="0">
                <a:solidFill>
                  <a:schemeClr val="tx1"/>
                </a:solidFill>
                <a:effectLst/>
                <a:latin typeface="Segoe UI Light" pitchFamily="34" charset="0"/>
                <a:ea typeface="+mn-ea"/>
                <a:cs typeface="+mn-cs"/>
              </a:rPr>
              <a:t>4</a:t>
            </a:r>
            <a:r>
              <a:rPr lang="en-US" sz="900" b="0" i="0" u="none" strike="noStrike" kern="1200" dirty="0">
                <a:solidFill>
                  <a:schemeClr val="tx1"/>
                </a:solidFill>
                <a:effectLst/>
                <a:latin typeface="Segoe UI Light" pitchFamily="34" charset="0"/>
                <a:ea typeface="+mn-ea"/>
                <a:cs typeface="+mn-cs"/>
              </a:rPr>
              <a:t> to only permit one replica from being deleted/rescheduled at a time. As with pod resource limits, a best practice is to define pod disruption budgets on applications that require a minimum number of replicas to always be present.</a:t>
            </a:r>
          </a:p>
          <a:p>
            <a:endParaRPr lang="en-US" sz="900" b="0" i="0" u="none" strike="noStrike" kern="1200" dirty="0">
              <a:solidFill>
                <a:schemeClr val="tx1"/>
              </a:solidFill>
              <a:effectLst/>
              <a:latin typeface="Segoe UI Light" pitchFamily="34" charset="0"/>
              <a:ea typeface="+mn-ea"/>
              <a:cs typeface="+mn-cs"/>
            </a:endParaRPr>
          </a:p>
          <a:p>
            <a:r>
              <a:rPr lang="en-US" sz="900" b="0" i="0" u="none" strike="noStrike" kern="1200" dirty="0">
                <a:solidFill>
                  <a:schemeClr val="tx1"/>
                </a:solidFill>
                <a:effectLst/>
                <a:latin typeface="Segoe UI Light" pitchFamily="34" charset="0"/>
                <a:ea typeface="+mn-ea"/>
                <a:cs typeface="+mn-cs"/>
              </a:rPr>
              <a:t>Deployments are typically created and managed with </a:t>
            </a:r>
            <a:r>
              <a:rPr lang="en-US" dirty="0" err="1"/>
              <a:t>kubectl</a:t>
            </a:r>
            <a:r>
              <a:rPr lang="en-US" dirty="0"/>
              <a:t> create</a:t>
            </a:r>
            <a:r>
              <a:rPr lang="en-US" sz="900" b="0" i="0" u="none" strike="noStrike" kern="1200" dirty="0">
                <a:solidFill>
                  <a:schemeClr val="tx1"/>
                </a:solidFill>
                <a:effectLst/>
                <a:latin typeface="Segoe UI Light" pitchFamily="34" charset="0"/>
                <a:ea typeface="+mn-ea"/>
                <a:cs typeface="+mn-cs"/>
              </a:rPr>
              <a:t> or </a:t>
            </a:r>
            <a:r>
              <a:rPr lang="en-US" dirty="0" err="1"/>
              <a:t>kubectl</a:t>
            </a:r>
            <a:r>
              <a:rPr lang="en-US" dirty="0"/>
              <a:t> apply</a:t>
            </a:r>
            <a:r>
              <a:rPr lang="en-US" sz="900" b="0" i="0" u="none" strike="noStrike" kern="1200" dirty="0">
                <a:solidFill>
                  <a:schemeClr val="tx1"/>
                </a:solidFill>
                <a:effectLst/>
                <a:latin typeface="Segoe UI Light" pitchFamily="34" charset="0"/>
                <a:ea typeface="+mn-ea"/>
                <a:cs typeface="+mn-cs"/>
              </a:rPr>
              <a:t>. To create a deployment, you define a manifest file in the YAML (YAML </a:t>
            </a:r>
            <a:r>
              <a:rPr lang="en-US" sz="900" b="0" i="0" u="none" strike="noStrike" kern="1200" dirty="0" err="1">
                <a:solidFill>
                  <a:schemeClr val="tx1"/>
                </a:solidFill>
                <a:effectLst/>
                <a:latin typeface="Segoe UI Light" pitchFamily="34" charset="0"/>
                <a:ea typeface="+mn-ea"/>
                <a:cs typeface="+mn-cs"/>
              </a:rPr>
              <a:t>Ain't</a:t>
            </a:r>
            <a:r>
              <a:rPr lang="en-US" sz="900" b="0" i="0" u="none" strike="noStrike" kern="1200" dirty="0">
                <a:solidFill>
                  <a:schemeClr val="tx1"/>
                </a:solidFill>
                <a:effectLst/>
                <a:latin typeface="Segoe UI Light" pitchFamily="34" charset="0"/>
                <a:ea typeface="+mn-ea"/>
                <a:cs typeface="+mn-cs"/>
              </a:rPr>
              <a:t> Markup Language) format. The following example creates a basic deployment of the NGINX web server. The deployment specifies </a:t>
            </a:r>
            <a:r>
              <a:rPr lang="en-US" sz="900" b="0" i="1" u="none" strike="noStrike" kern="1200" dirty="0">
                <a:solidFill>
                  <a:schemeClr val="tx1"/>
                </a:solidFill>
                <a:effectLst/>
                <a:latin typeface="Segoe UI Light" pitchFamily="34" charset="0"/>
                <a:ea typeface="+mn-ea"/>
                <a:cs typeface="+mn-cs"/>
              </a:rPr>
              <a:t>3</a:t>
            </a:r>
            <a:r>
              <a:rPr lang="en-US" sz="900" b="0" i="0" u="none" strike="noStrike" kern="1200" dirty="0">
                <a:solidFill>
                  <a:schemeClr val="tx1"/>
                </a:solidFill>
                <a:effectLst/>
                <a:latin typeface="Segoe UI Light" pitchFamily="34" charset="0"/>
                <a:ea typeface="+mn-ea"/>
                <a:cs typeface="+mn-cs"/>
              </a:rPr>
              <a:t> replicas to be created, and that port </a:t>
            </a:r>
            <a:r>
              <a:rPr lang="en-US" sz="900" b="0" i="1" u="none" strike="noStrike" kern="1200" dirty="0">
                <a:solidFill>
                  <a:schemeClr val="tx1"/>
                </a:solidFill>
                <a:effectLst/>
                <a:latin typeface="Segoe UI Light" pitchFamily="34" charset="0"/>
                <a:ea typeface="+mn-ea"/>
                <a:cs typeface="+mn-cs"/>
              </a:rPr>
              <a:t>80</a:t>
            </a:r>
            <a:r>
              <a:rPr lang="en-US" sz="900" b="0" i="0" u="none" strike="noStrike" kern="1200" dirty="0">
                <a:solidFill>
                  <a:schemeClr val="tx1"/>
                </a:solidFill>
                <a:effectLst/>
                <a:latin typeface="Segoe UI Light" pitchFamily="34" charset="0"/>
                <a:ea typeface="+mn-ea"/>
                <a:cs typeface="+mn-cs"/>
              </a:rPr>
              <a:t> be open on the container. Resource requests and limits are also defined for CPU and memory.</a:t>
            </a:r>
          </a:p>
          <a:p>
            <a:endParaRPr lang="en-US" sz="900" b="0" i="0" u="none" strike="noStrike" kern="1200" dirty="0">
              <a:solidFill>
                <a:schemeClr val="tx1"/>
              </a:solidFill>
              <a:effectLst/>
              <a:latin typeface="Segoe UI Light" pitchFamily="34" charset="0"/>
              <a:ea typeface="+mn-ea"/>
              <a:cs typeface="+mn-cs"/>
            </a:endParaRPr>
          </a:p>
          <a:p>
            <a:r>
              <a:rPr lang="en-US" dirty="0" err="1"/>
              <a:t>apiVersion</a:t>
            </a:r>
            <a:r>
              <a:rPr lang="en-US" dirty="0"/>
              <a:t>: apps/v1</a:t>
            </a:r>
          </a:p>
          <a:p>
            <a:r>
              <a:rPr lang="en-US" dirty="0"/>
              <a:t>kind: Deployment</a:t>
            </a:r>
          </a:p>
          <a:p>
            <a:r>
              <a:rPr lang="en-US" dirty="0"/>
              <a:t>metadata:</a:t>
            </a:r>
          </a:p>
          <a:p>
            <a:r>
              <a:rPr lang="en-US" dirty="0"/>
              <a:t>  name: </a:t>
            </a:r>
            <a:r>
              <a:rPr lang="en-US" dirty="0" err="1"/>
              <a:t>nginx</a:t>
            </a:r>
            <a:endParaRPr lang="en-US" dirty="0"/>
          </a:p>
          <a:p>
            <a:r>
              <a:rPr lang="en-US" dirty="0"/>
              <a:t>spec:</a:t>
            </a:r>
          </a:p>
          <a:p>
            <a:r>
              <a:rPr lang="en-US" dirty="0"/>
              <a:t>  replicas: 3</a:t>
            </a:r>
          </a:p>
          <a:p>
            <a:r>
              <a:rPr lang="en-US" dirty="0"/>
              <a:t>  selector:</a:t>
            </a:r>
          </a:p>
          <a:p>
            <a:r>
              <a:rPr lang="en-US" dirty="0"/>
              <a:t>    </a:t>
            </a:r>
            <a:r>
              <a:rPr lang="en-US" dirty="0" err="1"/>
              <a:t>matchLabels</a:t>
            </a:r>
            <a:r>
              <a:rPr lang="en-US" dirty="0"/>
              <a:t>:</a:t>
            </a:r>
          </a:p>
          <a:p>
            <a:r>
              <a:rPr lang="en-US" dirty="0"/>
              <a:t>      app: </a:t>
            </a:r>
            <a:r>
              <a:rPr lang="en-US" dirty="0" err="1"/>
              <a:t>nginx</a:t>
            </a:r>
            <a:endParaRPr lang="en-US" dirty="0"/>
          </a:p>
          <a:p>
            <a:r>
              <a:rPr lang="en-US" dirty="0"/>
              <a:t>  template:</a:t>
            </a:r>
          </a:p>
          <a:p>
            <a:r>
              <a:rPr lang="en-US" dirty="0"/>
              <a:t>    metadata:</a:t>
            </a:r>
          </a:p>
          <a:p>
            <a:r>
              <a:rPr lang="en-US" dirty="0"/>
              <a:t>      labels:</a:t>
            </a:r>
          </a:p>
          <a:p>
            <a:r>
              <a:rPr lang="en-US" dirty="0"/>
              <a:t>        app: </a:t>
            </a:r>
            <a:r>
              <a:rPr lang="en-US" dirty="0" err="1"/>
              <a:t>nginx</a:t>
            </a:r>
            <a:endParaRPr lang="en-US" dirty="0"/>
          </a:p>
          <a:p>
            <a:r>
              <a:rPr lang="en-US" dirty="0"/>
              <a:t>    spec:</a:t>
            </a:r>
          </a:p>
          <a:p>
            <a:r>
              <a:rPr lang="en-US" dirty="0"/>
              <a:t>      containers:</a:t>
            </a:r>
          </a:p>
          <a:p>
            <a:r>
              <a:rPr lang="en-US" dirty="0"/>
              <a:t>      - name: </a:t>
            </a:r>
            <a:r>
              <a:rPr lang="en-US" dirty="0" err="1"/>
              <a:t>nginx</a:t>
            </a:r>
            <a:endParaRPr lang="en-US" dirty="0"/>
          </a:p>
          <a:p>
            <a:r>
              <a:rPr lang="en-US" dirty="0"/>
              <a:t>        image: nginx:1.15.2</a:t>
            </a:r>
          </a:p>
          <a:p>
            <a:r>
              <a:rPr lang="en-US" dirty="0"/>
              <a:t>        ports:</a:t>
            </a:r>
          </a:p>
          <a:p>
            <a:r>
              <a:rPr lang="en-US" dirty="0"/>
              <a:t>        - </a:t>
            </a:r>
            <a:r>
              <a:rPr lang="en-US" dirty="0" err="1"/>
              <a:t>containerPort</a:t>
            </a:r>
            <a:r>
              <a:rPr lang="en-US" dirty="0"/>
              <a:t>: 80</a:t>
            </a:r>
          </a:p>
          <a:p>
            <a:r>
              <a:rPr lang="en-US" dirty="0"/>
              <a:t>        resources:</a:t>
            </a:r>
          </a:p>
          <a:p>
            <a:r>
              <a:rPr lang="en-US" dirty="0"/>
              <a:t>          requests:</a:t>
            </a:r>
          </a:p>
          <a:p>
            <a:r>
              <a:rPr lang="en-US" dirty="0"/>
              <a:t>            </a:t>
            </a:r>
            <a:r>
              <a:rPr lang="en-US" dirty="0" err="1"/>
              <a:t>cpu</a:t>
            </a:r>
            <a:r>
              <a:rPr lang="en-US" dirty="0"/>
              <a:t>: 250m</a:t>
            </a:r>
          </a:p>
          <a:p>
            <a:r>
              <a:rPr lang="en-US" dirty="0"/>
              <a:t>            memory: 64Mi</a:t>
            </a:r>
          </a:p>
          <a:p>
            <a:r>
              <a:rPr lang="en-US" dirty="0"/>
              <a:t>          limits:</a:t>
            </a:r>
          </a:p>
          <a:p>
            <a:r>
              <a:rPr lang="en-US" dirty="0"/>
              <a:t>            </a:t>
            </a:r>
            <a:r>
              <a:rPr lang="en-US" dirty="0" err="1"/>
              <a:t>cpu</a:t>
            </a:r>
            <a:r>
              <a:rPr lang="en-US" dirty="0"/>
              <a:t>: 500m</a:t>
            </a:r>
          </a:p>
          <a:p>
            <a:r>
              <a:rPr lang="en-US" dirty="0"/>
              <a:t>            memory: 256Mi</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11/23/2021 5:26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41</a:t>
            </a:fld>
            <a:endParaRPr lang="en-US"/>
          </a:p>
        </p:txBody>
      </p:sp>
    </p:spTree>
    <p:extLst>
      <p:ext uri="{BB962C8B-B14F-4D97-AF65-F5344CB8AC3E}">
        <p14:creationId xmlns:p14="http://schemas.microsoft.com/office/powerpoint/2010/main" val="383182295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900"/>
              <a:t>AKS Engine is also the library used by AKS for performing these operations to provide managed service implementations.</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a:p>
          <a:p>
            <a:pPr marL="0" indent="0">
              <a:buFontTx/>
              <a:buNone/>
            </a:pPr>
            <a:r>
              <a:rPr lang="en-US">
                <a:hlinkClick r:id="rId3"/>
              </a:rPr>
              <a:t>https://azure.microsoft.com/en-us/updates/public-preview-of-azure-monitor-for-containers-support-for-aks-engine/</a:t>
            </a:r>
            <a:endParaRPr lang="en-US"/>
          </a:p>
          <a:p>
            <a:pPr marL="0" indent="0">
              <a:buFontTx/>
              <a:buNone/>
            </a:pPr>
            <a:r>
              <a:rPr lang="en-US">
                <a:hlinkClick r:id="rId4"/>
              </a:rPr>
              <a:t>https://kubernetes.io/docs/setup/turnkey/azure/</a:t>
            </a:r>
            <a:endParaRPr lang="en-US"/>
          </a:p>
          <a:p>
            <a:pPr marL="0" indent="0">
              <a:buFontTx/>
              <a:buNone/>
            </a:pPr>
            <a:endParaRPr lang="en-US"/>
          </a:p>
          <a:p>
            <a:r>
              <a:rPr lang="en-US"/>
              <a:t>A whole lot </a:t>
            </a:r>
            <a:r>
              <a:rPr lang="en-US" b="1"/>
              <a:t>more flexibility but more things to manage </a:t>
            </a:r>
            <a:r>
              <a:rPr lang="en-US"/>
              <a:t>as well.</a:t>
            </a:r>
          </a:p>
          <a:p>
            <a:endParaRPr lang="en-US"/>
          </a:p>
          <a:p>
            <a:r>
              <a:rPr lang="en-US" sz="900" b="0" i="0" kern="1200">
                <a:solidFill>
                  <a:schemeClr val="tx1"/>
                </a:solidFill>
                <a:effectLst/>
                <a:latin typeface="Segoe UI Light" pitchFamily="34" charset="0"/>
                <a:ea typeface="+mn-ea"/>
                <a:cs typeface="+mn-cs"/>
              </a:rPr>
              <a:t>The core of the Azure Kubernetes Service is </a:t>
            </a:r>
            <a:r>
              <a:rPr lang="en-US" sz="900" b="1" i="0" kern="1200">
                <a:solidFill>
                  <a:schemeClr val="tx1"/>
                </a:solidFill>
                <a:effectLst/>
                <a:latin typeface="Segoe UI Light" pitchFamily="34" charset="0"/>
                <a:ea typeface="+mn-ea"/>
                <a:cs typeface="+mn-cs"/>
              </a:rPr>
              <a:t>open source</a:t>
            </a:r>
            <a:r>
              <a:rPr lang="en-US" sz="900" b="0" i="0" kern="1200">
                <a:solidFill>
                  <a:schemeClr val="tx1"/>
                </a:solidFill>
                <a:effectLst/>
                <a:latin typeface="Segoe UI Light" pitchFamily="34" charset="0"/>
                <a:ea typeface="+mn-ea"/>
                <a:cs typeface="+mn-cs"/>
              </a:rPr>
              <a:t> and available on GitHub for the community to use and contribute to: </a:t>
            </a:r>
            <a:r>
              <a:rPr lang="en-US" sz="900" b="1" i="0" u="none" strike="noStrike" kern="1200">
                <a:solidFill>
                  <a:schemeClr val="tx1"/>
                </a:solidFill>
                <a:effectLst/>
                <a:latin typeface="Segoe UI Light" pitchFamily="34" charset="0"/>
                <a:ea typeface="+mn-ea"/>
                <a:cs typeface="+mn-cs"/>
                <a:hlinkClick r:id="rId5"/>
              </a:rPr>
              <a:t>AKS-Engine</a:t>
            </a:r>
            <a:endParaRPr lang="en-US" sz="900" b="1" i="0" u="none" strike="noStrike" kern="1200">
              <a:solidFill>
                <a:schemeClr val="tx1"/>
              </a:solidFill>
              <a:effectLst/>
              <a:latin typeface="Segoe UI Light" pitchFamily="34" charset="0"/>
              <a:ea typeface="+mn-ea"/>
              <a:cs typeface="+mn-cs"/>
            </a:endParaRPr>
          </a:p>
          <a:p>
            <a:endParaRPr lang="en-US" sz="900" b="1" i="0" u="none" strike="noStrike" kern="1200">
              <a:solidFill>
                <a:schemeClr val="tx1"/>
              </a:solidFill>
              <a:effectLst/>
              <a:latin typeface="Segoe UI Light" pitchFamily="34" charset="0"/>
              <a:ea typeface="+mn-ea"/>
              <a:cs typeface="+mn-cs"/>
            </a:endParaRPr>
          </a:p>
          <a:p>
            <a:r>
              <a:rPr lang="en-US"/>
              <a:t>Some community contributions to AKS-Engine may even become features of the Azure Kubernetes Service.</a:t>
            </a:r>
          </a:p>
          <a:p>
            <a:pPr marL="0" marR="0" lvl="1" indent="0" algn="l" defTabSz="932742" rtl="0" eaLnBrk="1" fontAlgn="auto" latinLnBrk="0" hangingPunct="1">
              <a:lnSpc>
                <a:spcPct val="90000"/>
              </a:lnSpc>
              <a:spcBef>
                <a:spcPct val="20000"/>
              </a:spcBef>
              <a:spcAft>
                <a:spcPts val="0"/>
              </a:spcAft>
              <a:buClrTx/>
              <a:buSzPct val="90000"/>
              <a:buFont typeface="Arial" pitchFamily="34" charset="0"/>
              <a:buNone/>
              <a:tabLst/>
              <a:defRPr/>
            </a:pPr>
            <a:endParaRPr lang="en-US" sz="1100"/>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101605F0-F4FA-453C-99F4-6D9D6C769866}" type="datetime8">
              <a:rPr lang="en-US" smtClean="0"/>
              <a:t>11/23/2021 5:26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42</a:t>
            </a:fld>
            <a:endParaRPr lang="en-US"/>
          </a:p>
        </p:txBody>
      </p:sp>
    </p:spTree>
    <p:extLst>
      <p:ext uri="{BB962C8B-B14F-4D97-AF65-F5344CB8AC3E}">
        <p14:creationId xmlns:p14="http://schemas.microsoft.com/office/powerpoint/2010/main" val="166666575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a:t>Managed Kubernetes </a:t>
            </a:r>
            <a:r>
              <a:rPr lang="en-US" sz="900"/>
              <a:t>as a Service =&gt; no access to master machine</a:t>
            </a:r>
          </a:p>
          <a:p>
            <a:r>
              <a:rPr lang="en-US" sz="900" b="1"/>
              <a:t>Kubernetes</a:t>
            </a:r>
            <a:r>
              <a:rPr lang="en-US" sz="900"/>
              <a:t> is the </a:t>
            </a:r>
            <a:r>
              <a:rPr lang="en-US" sz="900" b="1"/>
              <a:t>orchestrator</a:t>
            </a:r>
          </a:p>
          <a:p>
            <a:r>
              <a:rPr lang="en-US" sz="900" b="1"/>
              <a:t>AKS</a:t>
            </a:r>
            <a:r>
              <a:rPr lang="en-US" sz="900"/>
              <a:t> is the </a:t>
            </a:r>
            <a:r>
              <a:rPr lang="en-US" sz="900" b="1"/>
              <a:t>clustering platform</a:t>
            </a:r>
          </a:p>
          <a:p>
            <a:pPr marL="0" indent="0">
              <a:buFont typeface="Arial" panose="020B0604020202020204" pitchFamily="34" charset="0"/>
              <a:buNone/>
            </a:pPr>
            <a:endParaRPr lang="en-US" sz="900"/>
          </a:p>
          <a:p>
            <a:pPr marL="171450" indent="-171450">
              <a:buFont typeface="Arial" panose="020B0604020202020204" pitchFamily="34" charset="0"/>
              <a:buChar char="•"/>
            </a:pPr>
            <a:r>
              <a:rPr lang="en-US" sz="900"/>
              <a:t>Easily provision clusters via the Azure portal and Azure CLI, or with infrastructure as code tools such as Azure Resources Manager and Terraform. </a:t>
            </a:r>
          </a:p>
          <a:p>
            <a:pPr marL="171450" indent="-171450">
              <a:buFont typeface="Arial" panose="020B0604020202020204" pitchFamily="34" charset="0"/>
              <a:buChar char="•"/>
            </a:pPr>
            <a:r>
              <a:rPr lang="en-US" sz="900"/>
              <a:t>Simplify cluster maintenance with automated upgrades and scaling.</a:t>
            </a:r>
          </a:p>
          <a:p>
            <a:pPr marL="171450" indent="-171450">
              <a:buFont typeface="Arial" panose="020B0604020202020204" pitchFamily="34" charset="0"/>
              <a:buChar char="•"/>
            </a:pPr>
            <a:r>
              <a:rPr lang="en-US" sz="900"/>
              <a:t>Gain operational visibility into your managed Kubernetes environment with control plane telemetry, log aggregation, and container health visible as part of the Azure portal, automatically configured for AKS clusters</a:t>
            </a:r>
            <a:endParaRPr lang="en-US" sz="1400"/>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101605F0-F4FA-453C-99F4-6D9D6C769866}" type="datetime8">
              <a:rPr lang="en-US" smtClean="0"/>
              <a:t>11/23/2021 5:26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43</a:t>
            </a:fld>
            <a:endParaRPr lang="en-US"/>
          </a:p>
        </p:txBody>
      </p:sp>
    </p:spTree>
    <p:extLst>
      <p:ext uri="{BB962C8B-B14F-4D97-AF65-F5344CB8AC3E}">
        <p14:creationId xmlns:p14="http://schemas.microsoft.com/office/powerpoint/2010/main" val="265966282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900" b="1" i="0" kern="1200" dirty="0">
                <a:solidFill>
                  <a:schemeClr val="tx1"/>
                </a:solidFill>
                <a:effectLst/>
                <a:latin typeface="Segoe UI Light" pitchFamily="34" charset="0"/>
                <a:ea typeface="+mn-ea"/>
                <a:cs typeface="+mn-cs"/>
              </a:rPr>
              <a:t>Reference: </a:t>
            </a:r>
            <a:r>
              <a:rPr lang="en-US" sz="900" b="0" i="0" kern="1200" dirty="0">
                <a:solidFill>
                  <a:schemeClr val="tx1"/>
                </a:solidFill>
                <a:effectLst/>
                <a:latin typeface="Segoe UI Light" pitchFamily="34" charset="0"/>
                <a:ea typeface="+mn-ea"/>
                <a:cs typeface="+mn-cs"/>
              </a:rPr>
              <a:t>https://azure.microsoft.com/en-us/pricing/details/kubernetes-service/ </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b="0" i="0" kern="1200" dirty="0">
              <a:solidFill>
                <a:schemeClr val="tx1"/>
              </a:solidFill>
              <a:effectLst/>
              <a:latin typeface="Segoe UI Light" pitchFamily="34" charset="0"/>
              <a:ea typeface="+mn-ea"/>
              <a:cs typeface="+mn-cs"/>
            </a:endParaRPr>
          </a:p>
          <a:p>
            <a:pPr marL="342900" indent="-342900">
              <a:lnSpc>
                <a:spcPct val="150000"/>
              </a:lnSpc>
              <a:buFont typeface="Wingdings" panose="05000000000000000000" pitchFamily="2" charset="2"/>
              <a:buChar char="§"/>
            </a:pPr>
            <a:r>
              <a:rPr lang="en-US" sz="900" kern="1200" dirty="0">
                <a:solidFill>
                  <a:srgbClr val="323237"/>
                </a:solidFill>
                <a:latin typeface="Segoe UI Light" pitchFamily="34" charset="0"/>
                <a:ea typeface="+mn-ea"/>
                <a:cs typeface="+mn-cs"/>
              </a:rPr>
              <a:t>Azure Kubernetes Service (AKS) is a free container service that simplifies the deployment, management, and operations of Kubernetes as a fully managed Kubernetes container orchestrator service. </a:t>
            </a:r>
          </a:p>
          <a:p>
            <a:pPr marL="342900" indent="-342900">
              <a:lnSpc>
                <a:spcPct val="150000"/>
              </a:lnSpc>
              <a:buFont typeface="Wingdings" panose="05000000000000000000" pitchFamily="2" charset="2"/>
              <a:buChar char="§"/>
            </a:pPr>
            <a:r>
              <a:rPr lang="en-US" sz="900" kern="1200" dirty="0">
                <a:solidFill>
                  <a:srgbClr val="323237"/>
                </a:solidFill>
                <a:latin typeface="Segoe UI Light" pitchFamily="34" charset="0"/>
                <a:ea typeface="+mn-ea"/>
                <a:cs typeface="+mn-cs"/>
              </a:rPr>
              <a:t>Paying for only the virtual machines, and associated storage and networking resources consumed makes AKS the most efficient and cost-effective container service on the market.</a:t>
            </a:r>
          </a:p>
          <a:p>
            <a:pPr marL="342900" marR="0" lvl="0" indent="-342900" algn="l" defTabSz="932742" rtl="0" eaLnBrk="1" fontAlgn="auto" latinLnBrk="0" hangingPunct="1">
              <a:lnSpc>
                <a:spcPct val="150000"/>
              </a:lnSpc>
              <a:spcBef>
                <a:spcPts val="0"/>
              </a:spcBef>
              <a:spcAft>
                <a:spcPts val="340"/>
              </a:spcAft>
              <a:buClrTx/>
              <a:buSzTx/>
              <a:buFont typeface="Wingdings" panose="05000000000000000000" pitchFamily="2" charset="2"/>
              <a:buChar char="§"/>
              <a:tabLst/>
              <a:defRPr/>
            </a:pPr>
            <a:r>
              <a:rPr lang="en-US" sz="800" b="1" kern="1200" dirty="0">
                <a:solidFill>
                  <a:srgbClr val="323237"/>
                </a:solidFill>
                <a:latin typeface="Segoe UI Light" pitchFamily="34" charset="0"/>
                <a:ea typeface="+mn-ea"/>
                <a:cs typeface="+mn-cs"/>
              </a:rPr>
              <a:t>No SLA, but have a SLO 99.5% </a:t>
            </a:r>
          </a:p>
          <a:p>
            <a:pPr marL="0" indent="0">
              <a:lnSpc>
                <a:spcPct val="150000"/>
              </a:lnSpc>
              <a:buFont typeface="Wingdings" panose="05000000000000000000" pitchFamily="2" charset="2"/>
              <a:buNone/>
            </a:pPr>
            <a:endParaRPr lang="en-US" sz="900" kern="1200" dirty="0">
              <a:solidFill>
                <a:srgbClr val="323237"/>
              </a:solidFill>
              <a:latin typeface="Segoe UI Light" pitchFamily="34" charset="0"/>
              <a:ea typeface="+mn-ea"/>
              <a:cs typeface="+mn-cs"/>
            </a:endParaRPr>
          </a:p>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A2B2ED8-C573-45EF-BF68-CEC19505703A}"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11/23/2021 5:26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3"/>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9256120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r>
              <a:rPr lang="en-US" sz="800" b="1" dirty="0"/>
              <a:t>Reference: </a:t>
            </a:r>
            <a:r>
              <a:rPr lang="en-US" sz="800" dirty="0"/>
              <a:t>https://gallery.technet.microsoft.com/Overview-of-Azure-c1be3942</a:t>
            </a:r>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A2B2ED8-C573-45EF-BF68-CEC19505703A}"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11/23/2021 5:26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3"/>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1903372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dirty="0"/>
              <a:t>Please refer</a:t>
            </a:r>
            <a:r>
              <a:rPr lang="en-US" baseline="0" dirty="0"/>
              <a:t> to </a:t>
            </a:r>
            <a:r>
              <a:rPr lang="en-US" b="1" baseline="0" dirty="0"/>
              <a:t>Module 5 – Demos </a:t>
            </a:r>
            <a:r>
              <a:rPr lang="en-US" baseline="0" dirty="0"/>
              <a:t>document section </a:t>
            </a:r>
            <a:r>
              <a:rPr lang="en-US" b="1" baseline="0" dirty="0"/>
              <a:t>Demo 1 </a:t>
            </a:r>
            <a:r>
              <a:rPr lang="en-US" baseline="0" dirty="0"/>
              <a:t>for detail instructions about the demo.</a:t>
            </a:r>
            <a:endParaRPr lang="en-US" dirty="0"/>
          </a:p>
          <a:p>
            <a:endParaRPr lang="en-US" b="1" dirty="0"/>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6629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F230301A-B573-43F6-ACF9-3EFAE5786565}"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11/23/2021 5:26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4765072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sz="900" b="0" i="0" kern="1200" dirty="0">
              <a:solidFill>
                <a:schemeClr val="tx1"/>
              </a:solidFill>
              <a:effectLst/>
              <a:latin typeface="Segoe UI Light" pitchFamily="34" charset="0"/>
              <a:ea typeface="+mn-ea"/>
              <a:cs typeface="+mn-cs"/>
            </a:endParaRPr>
          </a:p>
          <a:p>
            <a:pPr marL="171450" indent="-171450">
              <a:buFontTx/>
              <a:buChar char="-"/>
            </a:pPr>
            <a:r>
              <a:rPr lang="en-US" dirty="0">
                <a:hlinkClick r:id="rId3"/>
              </a:rPr>
              <a:t>https://docs.microsoft.com/en-us/azure/aks/windows-faq#what-network-plug-ins-are-supported</a:t>
            </a:r>
            <a:endParaRPr lang="en-US" dirty="0"/>
          </a:p>
          <a:p>
            <a:pPr marL="171450" indent="-171450">
              <a:buFontTx/>
              <a:buChar char="-"/>
            </a:pPr>
            <a:r>
              <a:rPr lang="en-US" dirty="0"/>
              <a:t>Taints: https://kubernetes.io/docs/concepts/scheduling-eviction/taint-and-toleration/</a:t>
            </a:r>
          </a:p>
          <a:p>
            <a:pPr marL="0" indent="0">
              <a:buFontTx/>
              <a:buNone/>
            </a:pPr>
            <a:r>
              <a:rPr lang="en-US" sz="900" b="0" i="0" kern="1200" dirty="0">
                <a:solidFill>
                  <a:schemeClr val="tx1"/>
                </a:solidFill>
                <a:effectLst/>
                <a:latin typeface="Segoe UI Light" pitchFamily="34" charset="0"/>
                <a:ea typeface="+mn-ea"/>
                <a:cs typeface="+mn-cs"/>
              </a:rPr>
              <a:t>A </a:t>
            </a:r>
            <a:r>
              <a:rPr lang="en-US" sz="900" b="1" i="0" kern="1200" dirty="0">
                <a:solidFill>
                  <a:schemeClr val="tx1"/>
                </a:solidFill>
                <a:effectLst/>
                <a:latin typeface="Segoe UI Light" pitchFamily="34" charset="0"/>
                <a:ea typeface="+mn-ea"/>
                <a:cs typeface="+mn-cs"/>
              </a:rPr>
              <a:t>Taint </a:t>
            </a:r>
            <a:r>
              <a:rPr lang="en-US" sz="900" b="0" i="0" kern="1200" dirty="0">
                <a:solidFill>
                  <a:schemeClr val="tx1"/>
                </a:solidFill>
                <a:effectLst/>
                <a:latin typeface="Segoe UI Light" pitchFamily="34" charset="0"/>
                <a:ea typeface="+mn-ea"/>
                <a:cs typeface="+mn-cs"/>
              </a:rPr>
              <a:t>prevents Kubernetes from deploying pods to a Node UNLESS it’s configuration has a </a:t>
            </a:r>
            <a:r>
              <a:rPr lang="en-US" sz="900" b="1" i="0" kern="1200" dirty="0">
                <a:solidFill>
                  <a:schemeClr val="tx1"/>
                </a:solidFill>
                <a:effectLst/>
                <a:latin typeface="Segoe UI Light" pitchFamily="34" charset="0"/>
                <a:ea typeface="+mn-ea"/>
                <a:cs typeface="+mn-cs"/>
              </a:rPr>
              <a:t>Toleration</a:t>
            </a:r>
            <a:r>
              <a:rPr lang="en-US" sz="900" b="0" i="0" kern="1200" dirty="0">
                <a:solidFill>
                  <a:schemeClr val="tx1"/>
                </a:solidFill>
                <a:effectLst/>
                <a:latin typeface="Segoe UI Light" pitchFamily="34" charset="0"/>
                <a:ea typeface="+mn-ea"/>
                <a:cs typeface="+mn-cs"/>
              </a:rPr>
              <a:t> overriding the Taint</a:t>
            </a:r>
          </a:p>
          <a:p>
            <a:pPr marL="217262" lvl="1" indent="0">
              <a:buFontTx/>
              <a:buNone/>
            </a:pPr>
            <a:r>
              <a:rPr lang="en-US" sz="900" b="0" i="0" kern="1200" dirty="0">
                <a:solidFill>
                  <a:schemeClr val="tx1"/>
                </a:solidFill>
                <a:effectLst/>
                <a:latin typeface="Segoe UI Light" pitchFamily="34" charset="0"/>
                <a:ea typeface="+mn-ea"/>
                <a:cs typeface="+mn-cs"/>
              </a:rPr>
              <a:t> tolerations:</a:t>
            </a:r>
          </a:p>
          <a:p>
            <a:pPr marL="217262" lvl="1" indent="0">
              <a:buFontTx/>
              <a:buNone/>
            </a:pPr>
            <a:r>
              <a:rPr lang="en-US" sz="900" b="0" i="0" kern="1200" dirty="0">
                <a:solidFill>
                  <a:schemeClr val="tx1"/>
                </a:solidFill>
                <a:effectLst/>
                <a:latin typeface="Segoe UI Light" pitchFamily="34" charset="0"/>
                <a:ea typeface="+mn-ea"/>
                <a:cs typeface="+mn-cs"/>
              </a:rPr>
              <a:t>        - key: kubernetes.io/</a:t>
            </a:r>
            <a:r>
              <a:rPr lang="en-US" sz="900" b="0" i="0" kern="1200" dirty="0" err="1">
                <a:solidFill>
                  <a:schemeClr val="tx1"/>
                </a:solidFill>
                <a:effectLst/>
                <a:latin typeface="Segoe UI Light" pitchFamily="34" charset="0"/>
                <a:ea typeface="+mn-ea"/>
                <a:cs typeface="+mn-cs"/>
              </a:rPr>
              <a:t>os</a:t>
            </a:r>
            <a:endParaRPr lang="en-US" sz="900" b="0" i="0" kern="1200" dirty="0">
              <a:solidFill>
                <a:schemeClr val="tx1"/>
              </a:solidFill>
              <a:effectLst/>
              <a:latin typeface="Segoe UI Light" pitchFamily="34" charset="0"/>
              <a:ea typeface="+mn-ea"/>
              <a:cs typeface="+mn-cs"/>
            </a:endParaRPr>
          </a:p>
          <a:p>
            <a:pPr marL="217262" lvl="1" indent="0">
              <a:buFontTx/>
              <a:buNone/>
            </a:pPr>
            <a:r>
              <a:rPr lang="en-US" sz="900" b="0" i="0" kern="1200" dirty="0">
                <a:solidFill>
                  <a:schemeClr val="tx1"/>
                </a:solidFill>
                <a:effectLst/>
                <a:latin typeface="Segoe UI Light" pitchFamily="34" charset="0"/>
                <a:ea typeface="+mn-ea"/>
                <a:cs typeface="+mn-cs"/>
              </a:rPr>
              <a:t>          operator: Equal</a:t>
            </a:r>
          </a:p>
          <a:p>
            <a:pPr marL="217262" lvl="1" indent="0">
              <a:buFontTx/>
              <a:buNone/>
            </a:pPr>
            <a:r>
              <a:rPr lang="en-US" sz="900" b="0" i="0" kern="1200" dirty="0">
                <a:solidFill>
                  <a:schemeClr val="tx1"/>
                </a:solidFill>
                <a:effectLst/>
                <a:latin typeface="Segoe UI Light" pitchFamily="34" charset="0"/>
                <a:ea typeface="+mn-ea"/>
                <a:cs typeface="+mn-cs"/>
              </a:rPr>
              <a:t>          value: windows</a:t>
            </a:r>
          </a:p>
          <a:p>
            <a:pPr marL="217262" lvl="1" indent="0">
              <a:buFontTx/>
              <a:buNone/>
            </a:pPr>
            <a:r>
              <a:rPr lang="en-US" sz="900" b="0" i="0" kern="1200" dirty="0">
                <a:solidFill>
                  <a:schemeClr val="tx1"/>
                </a:solidFill>
                <a:effectLst/>
                <a:latin typeface="Segoe UI Light" pitchFamily="34" charset="0"/>
                <a:ea typeface="+mn-ea"/>
                <a:cs typeface="+mn-cs"/>
              </a:rPr>
              <a:t>          effect: </a:t>
            </a:r>
            <a:r>
              <a:rPr lang="en-US" sz="900" b="0" i="0" kern="1200" dirty="0" err="1">
                <a:solidFill>
                  <a:schemeClr val="tx1"/>
                </a:solidFill>
                <a:effectLst/>
                <a:latin typeface="Segoe UI Light" pitchFamily="34" charset="0"/>
                <a:ea typeface="+mn-ea"/>
                <a:cs typeface="+mn-cs"/>
              </a:rPr>
              <a:t>NoSchedule</a:t>
            </a:r>
            <a:endParaRPr lang="en-US" sz="900" b="0" i="0" kern="1200" dirty="0">
              <a:solidFill>
                <a:schemeClr val="tx1"/>
              </a:solidFill>
              <a:effectLst/>
              <a:latin typeface="Segoe UI Light" pitchFamily="34" charset="0"/>
              <a:ea typeface="+mn-ea"/>
              <a:cs typeface="+mn-cs"/>
            </a:endParaRPr>
          </a:p>
          <a:p>
            <a:pPr marL="388712" lvl="1" indent="-171450">
              <a:buFontTx/>
              <a:buChar char="-"/>
            </a:pPr>
            <a:endParaRPr lang="en-US" sz="900" b="0" i="0" kern="1200" dirty="0">
              <a:solidFill>
                <a:schemeClr val="tx1"/>
              </a:solidFill>
              <a:effectLst/>
              <a:latin typeface="Segoe UI Light" pitchFamily="34" charset="0"/>
              <a:ea typeface="+mn-ea"/>
              <a:cs typeface="+mn-cs"/>
            </a:endParaRPr>
          </a:p>
          <a:p>
            <a:pPr marL="171450" indent="-171450">
              <a:buFontTx/>
              <a:buChar char="-"/>
            </a:pPr>
            <a:r>
              <a:rPr lang="en-US" sz="900" b="0" i="0" kern="1200" dirty="0">
                <a:solidFill>
                  <a:schemeClr val="tx1"/>
                </a:solidFill>
                <a:effectLst/>
                <a:latin typeface="Segoe UI Light" pitchFamily="34" charset="0"/>
                <a:ea typeface="+mn-ea"/>
                <a:cs typeface="+mn-cs"/>
              </a:rPr>
              <a:t>In YAML file, a node selector will then be specified for workloads that need to be deployed on a specific OS:</a:t>
            </a:r>
            <a:endParaRPr lang="pt-BR" sz="900" b="0" i="0" kern="1200" dirty="0">
              <a:solidFill>
                <a:schemeClr val="tx1"/>
              </a:solidFill>
              <a:effectLst/>
              <a:latin typeface="Segoe UI Light" pitchFamily="34" charset="0"/>
              <a:ea typeface="+mn-ea"/>
              <a:cs typeface="+mn-cs"/>
            </a:endParaRPr>
          </a:p>
          <a:p>
            <a:pPr marL="477707" lvl="4" indent="0">
              <a:buNone/>
            </a:pPr>
            <a:r>
              <a:rPr lang="pt-BR" sz="900" b="0" i="1" kern="1200" dirty="0">
                <a:solidFill>
                  <a:schemeClr val="tx1"/>
                </a:solidFill>
                <a:effectLst/>
                <a:latin typeface="Segoe UI Light" pitchFamily="34" charset="0"/>
                <a:ea typeface="+mn-ea"/>
                <a:cs typeface="+mn-cs"/>
              </a:rPr>
              <a:t>nodeSelector: </a:t>
            </a:r>
          </a:p>
          <a:p>
            <a:pPr marL="477707" lvl="4" indent="0">
              <a:buNone/>
            </a:pPr>
            <a:r>
              <a:rPr lang="pt-BR" sz="900" b="0" i="1" kern="1200" dirty="0">
                <a:solidFill>
                  <a:schemeClr val="tx1"/>
                </a:solidFill>
                <a:effectLst/>
                <a:latin typeface="Segoe UI Light" pitchFamily="34" charset="0"/>
                <a:ea typeface="+mn-ea"/>
                <a:cs typeface="+mn-cs"/>
              </a:rPr>
              <a:t>   "beta.kubernetes.io/os": windows </a:t>
            </a:r>
          </a:p>
          <a:p>
            <a:pPr marL="0" lvl="0" indent="-149789">
              <a:buNone/>
            </a:pPr>
            <a:r>
              <a:rPr lang="pt-BR" sz="900" b="0" i="0" kern="1200" dirty="0">
                <a:solidFill>
                  <a:schemeClr val="tx1"/>
                </a:solidFill>
                <a:effectLst/>
                <a:latin typeface="Segoe UI Light" pitchFamily="34" charset="0"/>
                <a:ea typeface="+mn-ea"/>
                <a:cs typeface="+mn-cs"/>
              </a:rPr>
              <a:t>When Windows Nodes are setup with a Taint then Linux pods will deploy only yo linux nodes without changes.  To Deploy Windows Pods you MUST add a Toleration to override the Taint AND a Node Selector to choose the Windows Nodes. </a:t>
            </a:r>
          </a:p>
          <a:p>
            <a:endParaRPr lang="pt-BR" sz="900" b="1" i="1" kern="1200" dirty="0">
              <a:solidFill>
                <a:schemeClr val="tx1"/>
              </a:solidFill>
              <a:effectLst/>
              <a:latin typeface="Segoe UI Light" pitchFamily="34" charset="0"/>
              <a:ea typeface="+mn-ea"/>
              <a:cs typeface="+mn-cs"/>
            </a:endParaRPr>
          </a:p>
          <a:p>
            <a:r>
              <a:rPr lang="pt-BR" sz="900" b="0" i="0" kern="1200" dirty="0">
                <a:solidFill>
                  <a:schemeClr val="tx1"/>
                </a:solidFill>
                <a:effectLst/>
                <a:latin typeface="Segoe UI Light" pitchFamily="34" charset="0"/>
                <a:ea typeface="+mn-ea"/>
                <a:cs typeface="+mn-cs"/>
              </a:rPr>
              <a:t>(see link below for a complete example)</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https://docs.microsoft.com/en-us/azure/aks/windows-container-cli</a:t>
            </a:r>
            <a:endParaRPr lang="pt-BR" sz="900" b="0" i="0" kern="1200" dirty="0">
              <a:solidFill>
                <a:schemeClr val="tx1"/>
              </a:solidFill>
              <a:effectLst/>
              <a:latin typeface="Segoe UI Light" pitchFamily="34" charset="0"/>
              <a:ea typeface="+mn-ea"/>
              <a:cs typeface="+mn-cs"/>
            </a:endParaRPr>
          </a:p>
          <a:p>
            <a:endParaRPr lang="en-US" sz="900" b="0" i="0" kern="1200" dirty="0">
              <a:solidFill>
                <a:schemeClr val="tx1"/>
              </a:solidFill>
              <a:effectLst/>
              <a:latin typeface="Segoe UI Light" pitchFamily="34" charset="0"/>
              <a:ea typeface="+mn-ea"/>
              <a:cs typeface="+mn-cs"/>
            </a:endParaRPr>
          </a:p>
          <a:p>
            <a:r>
              <a:rPr lang="en-US" dirty="0">
                <a:hlinkClick r:id="rId4"/>
              </a:rPr>
              <a:t>https://docs.microsoft.com/en-us/azure/aks/faq#can-i-run-windows-server-containers-on-aks</a:t>
            </a:r>
            <a:endParaRPr lang="en-US" dirty="0"/>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101605F0-F4FA-453C-99F4-6D9D6C769866}" type="datetime8">
              <a:rPr lang="en-US" smtClean="0"/>
              <a:t>11/23/2021 5:26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47</a:t>
            </a:fld>
            <a:endParaRPr lang="en-US"/>
          </a:p>
        </p:txBody>
      </p:sp>
    </p:spTree>
    <p:extLst>
      <p:ext uri="{BB962C8B-B14F-4D97-AF65-F5344CB8AC3E}">
        <p14:creationId xmlns:p14="http://schemas.microsoft.com/office/powerpoint/2010/main" val="264161837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101605F0-F4FA-453C-99F4-6D9D6C76986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11/23/2021 5:26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7766656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Because of the Node TAINT, the default behavior is that pods are scheduled to deploy to Linux Nodes only.  No changes needed to deploy Linux Pods. </a:t>
            </a:r>
          </a:p>
          <a:p>
            <a:r>
              <a:rPr lang="en-US" dirty="0"/>
              <a:t>&lt;CLICK&gt;</a:t>
            </a:r>
          </a:p>
          <a:p>
            <a:r>
              <a:rPr lang="en-US" dirty="0"/>
              <a:t>To allow the scheduler to consider Windows nodes, the Pod manifest must include a TOLERATION that overrides the node TAINT.</a:t>
            </a:r>
          </a:p>
          <a:p>
            <a:r>
              <a:rPr lang="en-US" dirty="0"/>
              <a:t>&lt;CLICK&gt;</a:t>
            </a:r>
          </a:p>
          <a:p>
            <a:r>
              <a:rPr lang="en-US" dirty="0"/>
              <a:t>To have the scheduler consider only the Windows Nodes, the Pod Manifest must also include a NODE SELECTOR specifying nodes running on Windows (</a:t>
            </a:r>
            <a:r>
              <a:rPr lang="pt-BR" sz="900" dirty="0">
                <a:solidFill>
                  <a:srgbClr val="00188F"/>
                </a:solidFill>
              </a:rPr>
              <a:t>kubernetes.io/os = windows)</a:t>
            </a:r>
            <a:endParaRPr lang="en-US" dirty="0"/>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101605F0-F4FA-453C-99F4-6D9D6C76986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11/23/2021 5:26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7336357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a:p>
            <a:pPr marL="0" marR="0" lvl="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dirty="0"/>
              <a:t>Please refer</a:t>
            </a:r>
            <a:r>
              <a:rPr lang="en-US" baseline="0" dirty="0"/>
              <a:t> to </a:t>
            </a:r>
            <a:r>
              <a:rPr lang="en-US" b="1" baseline="0" dirty="0"/>
              <a:t>Module 5 – Demos </a:t>
            </a:r>
            <a:r>
              <a:rPr lang="en-US" baseline="0" dirty="0"/>
              <a:t>document section </a:t>
            </a:r>
            <a:r>
              <a:rPr lang="en-US" b="1" baseline="0" dirty="0"/>
              <a:t>Demo 2 </a:t>
            </a:r>
            <a:r>
              <a:rPr lang="en-US" baseline="0" dirty="0"/>
              <a:t>for detail instructions about the demo.</a:t>
            </a:r>
            <a:endParaRPr lang="en-US" dirty="0"/>
          </a:p>
          <a:p>
            <a:endParaRPr lang="en-US" b="1" dirty="0"/>
          </a:p>
          <a:p>
            <a:endParaRPr lang="en-US" dirty="0"/>
          </a:p>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6629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F230301A-B573-43F6-ACF9-3EFAE5786565}" type="datetime8">
              <a:rPr lang="en-US" smtClean="0"/>
              <a:t>11/23/2021 5:26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50</a:t>
            </a:fld>
            <a:endParaRPr lang="en-US"/>
          </a:p>
        </p:txBody>
      </p:sp>
    </p:spTree>
    <p:extLst>
      <p:ext uri="{BB962C8B-B14F-4D97-AF65-F5344CB8AC3E}">
        <p14:creationId xmlns:p14="http://schemas.microsoft.com/office/powerpoint/2010/main" val="2034695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r>
              <a:rPr lang="en-US" sz="900" dirty="0"/>
              <a:t>“Container-centric</a:t>
            </a:r>
            <a:r>
              <a:rPr lang="en-US" sz="900" baseline="0" dirty="0"/>
              <a:t> infrastructure” </a:t>
            </a:r>
            <a:endParaRPr lang="en-US" sz="900" dirty="0"/>
          </a:p>
          <a:p>
            <a:r>
              <a:rPr lang="en-US" sz="900" dirty="0"/>
              <a:t>Additionally: configuration</a:t>
            </a:r>
            <a:r>
              <a:rPr lang="en-US" sz="900" baseline="0" dirty="0"/>
              <a:t> management, debugging/introspection, identity and authorization</a:t>
            </a:r>
          </a:p>
          <a:p>
            <a:endParaRPr lang="en-US" sz="900" baseline="0" dirty="0"/>
          </a:p>
          <a:p>
            <a:r>
              <a:rPr lang="en-US" sz="900" baseline="0" dirty="0"/>
              <a:t>First of all.. You can run containers w/o any further infrastructure. Docker, Images and Go..</a:t>
            </a:r>
          </a:p>
          <a:p>
            <a:endParaRPr lang="en-US" sz="900" baseline="0" dirty="0"/>
          </a:p>
          <a:p>
            <a:r>
              <a:rPr lang="en-US" sz="900" baseline="0" dirty="0"/>
              <a:t>But you’ll super quickly face issues – for example </a:t>
            </a:r>
          </a:p>
          <a:p>
            <a:pPr marL="171450" indent="-171450">
              <a:buFontTx/>
              <a:buChar char="-"/>
            </a:pPr>
            <a:r>
              <a:rPr lang="en-US" sz="900" baseline="0" dirty="0"/>
              <a:t>how to distribute containers in a cluster? </a:t>
            </a:r>
          </a:p>
          <a:p>
            <a:pPr marL="171450" indent="-171450">
              <a:buFontTx/>
              <a:buChar char="-"/>
            </a:pPr>
            <a:r>
              <a:rPr lang="en-US" sz="900" baseline="0" dirty="0"/>
              <a:t>Where to start my Containers? </a:t>
            </a:r>
          </a:p>
          <a:p>
            <a:pPr marL="171450" indent="-171450">
              <a:buFontTx/>
              <a:buChar char="-"/>
            </a:pPr>
            <a:r>
              <a:rPr lang="en-US" sz="900" baseline="0" dirty="0"/>
              <a:t>What happens when a container or a container host failed? </a:t>
            </a:r>
          </a:p>
          <a:p>
            <a:pPr marL="171450" indent="-171450">
              <a:buFontTx/>
              <a:buChar char="-"/>
            </a:pPr>
            <a:r>
              <a:rPr lang="en-US" sz="900" baseline="0" dirty="0"/>
              <a:t>How to I distribute requests across multiple instances of an application or service? </a:t>
            </a:r>
          </a:p>
          <a:p>
            <a:pPr marL="171450" indent="-171450">
              <a:buFontTx/>
              <a:buChar char="-"/>
            </a:pPr>
            <a:r>
              <a:rPr lang="en-US" sz="900" baseline="0" dirty="0"/>
              <a:t>How to measure and how to scale applications based on load? </a:t>
            </a:r>
          </a:p>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685711C6-D783-4789-8082-9D34F2C4221D}" type="datetime8">
              <a:rPr lang="en-US" smtClean="0"/>
              <a:t>11/23/2021 5:26 PM</a:t>
            </a:fld>
            <a:endParaRPr lang="en-US"/>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5</a:t>
            </a:fld>
            <a:endParaRPr lang="en-US"/>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a:p>
        </p:txBody>
      </p:sp>
    </p:spTree>
    <p:extLst>
      <p:ext uri="{BB962C8B-B14F-4D97-AF65-F5344CB8AC3E}">
        <p14:creationId xmlns:p14="http://schemas.microsoft.com/office/powerpoint/2010/main" val="89073581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900" b="0" i="0" kern="1200" dirty="0" err="1">
                <a:solidFill>
                  <a:schemeClr val="tx1"/>
                </a:solidFill>
                <a:effectLst/>
                <a:latin typeface="Segoe UI Light" pitchFamily="34" charset="0"/>
                <a:ea typeface="+mn-ea"/>
                <a:cs typeface="+mn-cs"/>
              </a:rPr>
              <a:t>Minikube</a:t>
            </a:r>
            <a:r>
              <a:rPr lang="en-US" sz="900" b="0" i="0" kern="1200" dirty="0">
                <a:solidFill>
                  <a:schemeClr val="tx1"/>
                </a:solidFill>
                <a:effectLst/>
                <a:latin typeface="Segoe UI Light" pitchFamily="34" charset="0"/>
                <a:ea typeface="+mn-ea"/>
                <a:cs typeface="+mn-cs"/>
              </a:rPr>
              <a:t> is a tool that makes it easy to run Kubernetes locally. </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b="0" i="0" kern="1200" dirty="0">
              <a:solidFill>
                <a:schemeClr val="tx1"/>
              </a:solidFill>
              <a:effectLst/>
              <a:latin typeface="Segoe UI Light" pitchFamily="34" charset="0"/>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b="0" i="0" kern="1200" dirty="0" err="1">
                <a:solidFill>
                  <a:schemeClr val="tx1"/>
                </a:solidFill>
                <a:effectLst/>
                <a:latin typeface="Segoe UI Light" pitchFamily="34" charset="0"/>
                <a:ea typeface="+mn-ea"/>
                <a:cs typeface="+mn-cs"/>
              </a:rPr>
              <a:t>Minikube</a:t>
            </a:r>
            <a:r>
              <a:rPr lang="en-US" sz="900" b="0" i="0" kern="1200" dirty="0">
                <a:solidFill>
                  <a:schemeClr val="tx1"/>
                </a:solidFill>
                <a:effectLst/>
                <a:latin typeface="Segoe UI Light" pitchFamily="34" charset="0"/>
                <a:ea typeface="+mn-ea"/>
                <a:cs typeface="+mn-cs"/>
              </a:rPr>
              <a:t> runs a single-node Kubernetes cluster inside a VM on your laptop for users looking to try out Kubernetes or develop with it day-to-day. </a:t>
            </a:r>
            <a:r>
              <a:rPr lang="en-US" dirty="0"/>
              <a:t>https://kubernetes.io/docs/getting-started-guides/minikube/</a:t>
            </a:r>
          </a:p>
          <a:p>
            <a:endParaRPr lang="en-US" dirty="0"/>
          </a:p>
          <a:p>
            <a:endParaRPr lang="en-US" dirty="0"/>
          </a:p>
          <a:p>
            <a:r>
              <a:rPr lang="en-US" dirty="0"/>
              <a:t>It is </a:t>
            </a:r>
            <a:r>
              <a:rPr lang="en-US" b="1" dirty="0"/>
              <a:t>not a full K8s cluster </a:t>
            </a:r>
            <a:r>
              <a:rPr lang="en-US" dirty="0"/>
              <a:t>but you have </a:t>
            </a:r>
            <a:r>
              <a:rPr lang="en-US" b="1" dirty="0"/>
              <a:t>some of the features</a:t>
            </a:r>
            <a:r>
              <a:rPr lang="en-US" dirty="0"/>
              <a:t>:</a:t>
            </a:r>
          </a:p>
          <a:p>
            <a:pPr marL="171450" indent="-171450">
              <a:buFontTx/>
              <a:buChar char="-"/>
            </a:pPr>
            <a:r>
              <a:rPr lang="en-US" dirty="0"/>
              <a:t>DNS</a:t>
            </a:r>
          </a:p>
          <a:p>
            <a:pPr marL="171450" indent="-171450">
              <a:buFontTx/>
              <a:buChar char="-"/>
            </a:pPr>
            <a:r>
              <a:rPr lang="en-US" dirty="0" err="1"/>
              <a:t>Dasbboard</a:t>
            </a:r>
            <a:endParaRPr lang="en-US" dirty="0"/>
          </a:p>
          <a:p>
            <a:pPr marL="171450" indent="-171450">
              <a:buFontTx/>
              <a:buChar char="-"/>
            </a:pPr>
            <a:r>
              <a:rPr lang="en-US" dirty="0"/>
              <a:t>Different container : Docker, </a:t>
            </a:r>
            <a:r>
              <a:rPr lang="en-US" dirty="0" err="1"/>
              <a:t>rkt</a:t>
            </a:r>
            <a:r>
              <a:rPr lang="en-US" dirty="0"/>
              <a:t> or CRI-) compliant runtimes.</a:t>
            </a:r>
          </a:p>
          <a:p>
            <a:pPr marL="171450" indent="-171450">
              <a:buFontTx/>
              <a:buChar char="-"/>
            </a:pPr>
            <a:r>
              <a:rPr lang="en-US" dirty="0"/>
              <a:t>Custom networking setup: CNI</a:t>
            </a:r>
          </a:p>
          <a:p>
            <a:endParaRPr lang="en-US" dirty="0"/>
          </a:p>
          <a:p>
            <a:endParaRPr lang="en-US" dirty="0"/>
          </a:p>
          <a:p>
            <a:r>
              <a:rPr lang="en-US" dirty="0"/>
              <a:t>Silent Note: </a:t>
            </a:r>
          </a:p>
          <a:p>
            <a:r>
              <a:rPr lang="en-US" sz="900" b="0" i="0" u="none" strike="noStrike" kern="1200" dirty="0">
                <a:solidFill>
                  <a:schemeClr val="tx1"/>
                </a:solidFill>
                <a:effectLst/>
                <a:latin typeface="Segoe UI Light" pitchFamily="34" charset="0"/>
                <a:ea typeface="+mn-ea"/>
                <a:cs typeface="+mn-cs"/>
              </a:rPr>
              <a:t>CRI-O =&gt; Interface/specification to build a container runtime. </a:t>
            </a:r>
          </a:p>
          <a:p>
            <a:r>
              <a:rPr lang="en-US" sz="900" b="0" i="0" u="none" strike="noStrike" kern="1200" dirty="0">
                <a:solidFill>
                  <a:schemeClr val="tx1"/>
                </a:solidFill>
                <a:effectLst/>
                <a:latin typeface="Segoe UI Light" pitchFamily="34" charset="0"/>
                <a:ea typeface="+mn-ea"/>
                <a:cs typeface="+mn-cs"/>
              </a:rPr>
              <a:t>It is meant to provide an integration path between OCI conformant runtimes and the </a:t>
            </a:r>
            <a:r>
              <a:rPr lang="en-US" sz="900" b="0" i="0" u="none" strike="noStrike" kern="1200" dirty="0" err="1">
                <a:solidFill>
                  <a:schemeClr val="tx1"/>
                </a:solidFill>
                <a:effectLst/>
                <a:latin typeface="Segoe UI Light" pitchFamily="34" charset="0"/>
                <a:ea typeface="+mn-ea"/>
                <a:cs typeface="+mn-cs"/>
              </a:rPr>
              <a:t>kubelet</a:t>
            </a:r>
            <a:r>
              <a:rPr lang="en-US" sz="900" b="0" i="0" u="none" strike="noStrike" kern="1200" dirty="0">
                <a:solidFill>
                  <a:schemeClr val="tx1"/>
                </a:solidFill>
                <a:effectLst/>
                <a:latin typeface="Segoe UI Light" pitchFamily="34" charset="0"/>
                <a:ea typeface="+mn-ea"/>
                <a:cs typeface="+mn-cs"/>
              </a:rPr>
              <a:t>. Specifically, it implements the </a:t>
            </a:r>
            <a:r>
              <a:rPr lang="en-US" sz="900" b="0" i="0" u="none" strike="noStrike" kern="1200" dirty="0" err="1">
                <a:solidFill>
                  <a:schemeClr val="tx1"/>
                </a:solidFill>
                <a:effectLst/>
                <a:latin typeface="Segoe UI Light" pitchFamily="34" charset="0"/>
                <a:ea typeface="+mn-ea"/>
                <a:cs typeface="+mn-cs"/>
              </a:rPr>
              <a:t>Kubelet</a:t>
            </a:r>
            <a:r>
              <a:rPr lang="en-US" sz="900" b="0" i="0" u="none" strike="noStrike" kern="1200" dirty="0">
                <a:solidFill>
                  <a:schemeClr val="tx1"/>
                </a:solidFill>
                <a:effectLst/>
                <a:latin typeface="Segoe UI Light" pitchFamily="34" charset="0"/>
                <a:ea typeface="+mn-ea"/>
                <a:cs typeface="+mn-cs"/>
              </a:rPr>
              <a:t> </a:t>
            </a:r>
            <a:r>
              <a:rPr lang="en-US" sz="900" b="0" i="0" u="none" strike="noStrike" kern="1200" dirty="0">
                <a:solidFill>
                  <a:schemeClr val="tx1"/>
                </a:solidFill>
                <a:effectLst/>
                <a:latin typeface="Segoe UI Light" pitchFamily="34" charset="0"/>
                <a:ea typeface="+mn-ea"/>
                <a:cs typeface="+mn-cs"/>
                <a:hlinkClick r:id="rId3"/>
              </a:rPr>
              <a:t>Container Runtime Interface (CRI)</a:t>
            </a:r>
            <a:r>
              <a:rPr lang="en-US" sz="900" b="0" i="0" u="none" strike="noStrike" kern="1200" dirty="0">
                <a:solidFill>
                  <a:schemeClr val="tx1"/>
                </a:solidFill>
                <a:effectLst/>
                <a:latin typeface="Segoe UI Light" pitchFamily="34" charset="0"/>
                <a:ea typeface="+mn-ea"/>
                <a:cs typeface="+mn-cs"/>
              </a:rPr>
              <a:t> using OCI conformant runtimes. The scope of CRI-O is tied to the scope of the CRI.</a:t>
            </a:r>
          </a:p>
          <a:p>
            <a:endParaRPr lang="en-US" sz="900" b="0" i="0" u="none" strike="noStrike" kern="1200" dirty="0">
              <a:solidFill>
                <a:schemeClr val="tx1"/>
              </a:solidFill>
              <a:effectLst/>
              <a:latin typeface="Segoe UI Light" pitchFamily="34" charset="0"/>
              <a:ea typeface="+mn-ea"/>
              <a:cs typeface="+mn-cs"/>
            </a:endParaRPr>
          </a:p>
          <a:p>
            <a:r>
              <a:rPr lang="en-US" sz="900" b="0" i="0" u="none" strike="noStrike" kern="1200" dirty="0">
                <a:solidFill>
                  <a:schemeClr val="tx1"/>
                </a:solidFill>
                <a:effectLst/>
                <a:latin typeface="Segoe UI Light" pitchFamily="34" charset="0"/>
                <a:ea typeface="+mn-ea"/>
                <a:cs typeface="+mn-cs"/>
              </a:rPr>
              <a:t>CNI: </a:t>
            </a:r>
            <a:r>
              <a:rPr lang="en-US" sz="900" b="0" i="0" kern="1200" dirty="0">
                <a:solidFill>
                  <a:schemeClr val="tx1"/>
                </a:solidFill>
                <a:effectLst/>
                <a:latin typeface="Segoe UI Light" pitchFamily="34" charset="0"/>
                <a:ea typeface="+mn-ea"/>
                <a:cs typeface="+mn-cs"/>
              </a:rPr>
              <a:t>consists of a specification and libraries for writing plugins to configure network interfaces in Linux containers, along with a number of supported plugins</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101605F0-F4FA-453C-99F4-6D9D6C769866}" type="datetime8">
              <a:rPr lang="en-US" smtClean="0"/>
              <a:t>11/23/2021 5:26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51</a:t>
            </a:fld>
            <a:endParaRPr lang="en-US"/>
          </a:p>
        </p:txBody>
      </p:sp>
    </p:spTree>
    <p:extLst>
      <p:ext uri="{BB962C8B-B14F-4D97-AF65-F5344CB8AC3E}">
        <p14:creationId xmlns:p14="http://schemas.microsoft.com/office/powerpoint/2010/main" val="144105252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Now you can use docker desktop to work with a local k8s cluster, issue is you are stuck with whatever version of Kubernetes the latest docker desktop version ships with</a:t>
            </a:r>
          </a:p>
          <a:p>
            <a:endParaRPr lang="en-US"/>
          </a:p>
          <a:p>
            <a:r>
              <a:rPr lang="en-US">
                <a:hlinkClick r:id="rId3"/>
              </a:rPr>
              <a:t>https://stackoverflow.com/questions/51209870/minikube-vs-kubernetes-in-docker-for-windows</a:t>
            </a:r>
            <a:r>
              <a:rPr lang="en-US"/>
              <a:t> </a:t>
            </a:r>
          </a:p>
          <a:p>
            <a:endParaRPr lang="en-US"/>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101605F0-F4FA-453C-99F4-6D9D6C769866}" type="datetime8">
              <a:rPr lang="en-US" smtClean="0"/>
              <a:t>11/23/2021 5:26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52</a:t>
            </a:fld>
            <a:endParaRPr lang="en-US"/>
          </a:p>
        </p:txBody>
      </p:sp>
    </p:spTree>
    <p:extLst>
      <p:ext uri="{BB962C8B-B14F-4D97-AF65-F5344CB8AC3E}">
        <p14:creationId xmlns:p14="http://schemas.microsoft.com/office/powerpoint/2010/main" val="127701227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a:t>Please refer</a:t>
            </a:r>
            <a:r>
              <a:rPr lang="en-US" baseline="0"/>
              <a:t> to </a:t>
            </a:r>
            <a:r>
              <a:rPr lang="en-US" b="1" baseline="0"/>
              <a:t>Module 5 – Demos </a:t>
            </a:r>
            <a:r>
              <a:rPr lang="en-US" baseline="0"/>
              <a:t>document section </a:t>
            </a:r>
            <a:r>
              <a:rPr lang="en-US" b="1" baseline="0"/>
              <a:t>Demo 3 </a:t>
            </a:r>
            <a:r>
              <a:rPr lang="en-US" baseline="0"/>
              <a:t>for detail instructions about the demo.</a:t>
            </a:r>
            <a:endParaRPr lang="en-US"/>
          </a:p>
          <a:p>
            <a:pPr marL="0" indent="0">
              <a:buFont typeface="Arial" panose="020B0604020202020204" pitchFamily="34" charset="0"/>
              <a:buNone/>
            </a:pPr>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F230301A-B573-43F6-ACF9-3EFAE5786565}" type="datetime8">
              <a:rPr lang="en-US" smtClean="0"/>
              <a:t>11/23/2021 5:26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53</a:t>
            </a:fld>
            <a:endParaRPr lang="en-US"/>
          </a:p>
        </p:txBody>
      </p:sp>
    </p:spTree>
    <p:extLst>
      <p:ext uri="{BB962C8B-B14F-4D97-AF65-F5344CB8AC3E}">
        <p14:creationId xmlns:p14="http://schemas.microsoft.com/office/powerpoint/2010/main" val="49583726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60 min + 75 Min</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0B7B199-9462-43C8-90EA-780EC301FBB5}"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11/23/2021 5:26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2933783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a:solidFill>
                <a:prstClr val="black"/>
              </a:solidFill>
            </a:endParaRPr>
          </a:p>
        </p:txBody>
      </p:sp>
      <p:sp>
        <p:nvSpPr>
          <p:cNvPr id="5" name="Date Placeholder 4"/>
          <p:cNvSpPr>
            <a:spLocks noGrp="1"/>
          </p:cNvSpPr>
          <p:nvPr>
            <p:ph type="dt" idx="11"/>
          </p:nvPr>
        </p:nvSpPr>
        <p:spPr/>
        <p:txBody>
          <a:bodyPr/>
          <a:lstStyle/>
          <a:p>
            <a:fld id="{14CC677C-75D1-45BC-8FF3-7313E4B8CD7A}" type="datetime8">
              <a:rPr lang="en-US" smtClean="0">
                <a:solidFill>
                  <a:prstClr val="black"/>
                </a:solidFill>
              </a:rPr>
              <a:t>11/23/2021 5:26 PM</a:t>
            </a:fld>
            <a:endParaRPr lang="en-US">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55</a:t>
            </a:fld>
            <a:endParaRPr lang="en-US">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150718785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D4AC1CE-0539-8C44-8AA1-A9DF08E7E078}" type="slidenum">
              <a:rPr lang="en-US" smtClean="0"/>
              <a:t>56</a:t>
            </a:fld>
            <a:endParaRPr lang="en-US"/>
          </a:p>
        </p:txBody>
      </p:sp>
    </p:spTree>
    <p:extLst>
      <p:ext uri="{BB962C8B-B14F-4D97-AF65-F5344CB8AC3E}">
        <p14:creationId xmlns:p14="http://schemas.microsoft.com/office/powerpoint/2010/main" val="11911693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typical web environment &lt;CLICK&gt;</a:t>
            </a:r>
          </a:p>
          <a:p>
            <a:endParaRPr lang="en-US" dirty="0"/>
          </a:p>
          <a:p>
            <a:r>
              <a:rPr lang="en-US" dirty="0"/>
              <a:t>But we need to scale this &lt;CLICK&gt;  &lt;CLICK&gt;</a:t>
            </a:r>
          </a:p>
          <a:p>
            <a:endParaRPr lang="en-US" dirty="0"/>
          </a:p>
          <a:p>
            <a:r>
              <a:rPr lang="en-US" dirty="0"/>
              <a:t>Add a load balancer  &lt;CLICK&gt;</a:t>
            </a:r>
          </a:p>
          <a:p>
            <a:endParaRPr lang="en-US" dirty="0"/>
          </a:p>
          <a:p>
            <a:r>
              <a:rPr lang="en-US" dirty="0"/>
              <a:t>How would you configure an</a:t>
            </a:r>
            <a:r>
              <a:rPr lang="en-US" baseline="0" dirty="0"/>
              <a:t> environment like this?  Today you would need to configure a load balancer and add static </a:t>
            </a:r>
            <a:r>
              <a:rPr lang="en-US" baseline="0" dirty="0" err="1"/>
              <a:t>ip</a:t>
            </a:r>
            <a:r>
              <a:rPr lang="en-US" baseline="0" dirty="0"/>
              <a:t> addresses </a:t>
            </a:r>
            <a:r>
              <a:rPr lang="en-US" baseline="0" dirty="0" err="1"/>
              <a:t>ext</a:t>
            </a:r>
            <a:r>
              <a:rPr lang="en-US" baseline="0" dirty="0"/>
              <a:t>…..</a:t>
            </a:r>
          </a:p>
          <a:p>
            <a:endParaRPr lang="en-US" baseline="0" dirty="0"/>
          </a:p>
          <a:p>
            <a:r>
              <a:rPr lang="en-US" baseline="0" dirty="0"/>
              <a:t>This would not work in this environment where machines (containers) are constantly being moved around, added and deleted.</a:t>
            </a:r>
          </a:p>
          <a:p>
            <a:r>
              <a:rPr lang="en-US" baseline="0" dirty="0"/>
              <a:t>&lt;CLICK&gt;</a:t>
            </a: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TechReady 23</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11/23/2021 5:26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909750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Should all these containers be on a single host?? Probably not &lt;CLICK&gt;</a:t>
            </a:r>
          </a:p>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TechReady 23</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11/23/2021 5:26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820317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a:t>
            </a:r>
            <a:r>
              <a:rPr lang="en-US" baseline="0" dirty="0"/>
              <a:t> what we need is to have multiple hosts. &lt;CLICK&gt;</a:t>
            </a:r>
          </a:p>
          <a:p>
            <a:endParaRPr lang="en-US" baseline="0" dirty="0"/>
          </a:p>
          <a:p>
            <a:r>
              <a:rPr lang="en-US" baseline="0" dirty="0"/>
              <a:t>And distribute the containers to theses hosts in such a way that any single host failure will not bring down the entire application &lt;CLICK&gt;</a:t>
            </a:r>
          </a:p>
          <a:p>
            <a:endParaRPr lang="en-US" baseline="0" dirty="0"/>
          </a:p>
          <a:p>
            <a:r>
              <a:rPr lang="en-US" baseline="0" dirty="0"/>
              <a:t>Services (Load Balancers) are distributed across the cluster with access to each container it manages &lt;CLICK&gt;</a:t>
            </a:r>
          </a:p>
          <a:p>
            <a:endParaRPr lang="en-US" baseline="0" dirty="0"/>
          </a:p>
          <a:p>
            <a:r>
              <a:rPr lang="en-US" baseline="0" dirty="0"/>
              <a:t>However, So when a host fails &lt;CLICK&gt;</a:t>
            </a:r>
          </a:p>
          <a:p>
            <a:endParaRPr lang="en-US" baseline="0" dirty="0"/>
          </a:p>
          <a:p>
            <a:r>
              <a:rPr lang="en-US" baseline="0" dirty="0"/>
              <a:t>The application can continue while the faulted containers are rebuilt on other hosts. &lt;CLICK&gt;</a:t>
            </a:r>
          </a:p>
          <a:p>
            <a:endParaRPr lang="en-US" baseline="0" dirty="0"/>
          </a:p>
          <a:p>
            <a:r>
              <a:rPr lang="en-US" baseline="0" dirty="0"/>
              <a:t>Orchestration is the automation of the monitoring and rebuild process, so we don’t have to. &lt;CLICK&gt;</a:t>
            </a:r>
          </a:p>
          <a:p>
            <a:endParaRPr lang="en-US" baseline="0" dirty="0"/>
          </a:p>
          <a:p>
            <a:r>
              <a:rPr lang="en-US" baseline="0" dirty="0"/>
              <a:t>A scheduler is software that tells the orchestrator how and when to stand up new environments. &lt;CLICK&gt;</a:t>
            </a:r>
          </a:p>
          <a:p>
            <a:endParaRPr lang="en-US" baseline="0" dirty="0"/>
          </a:p>
          <a:p>
            <a:r>
              <a:rPr lang="en-US" baseline="0" dirty="0"/>
              <a:t>The </a:t>
            </a:r>
            <a:r>
              <a:rPr lang="en-US" b="1" baseline="0" dirty="0"/>
              <a:t>Orchestration and Scheduling is typically handled by the Control Plane (Master Node) </a:t>
            </a:r>
            <a:r>
              <a:rPr lang="en-US" baseline="0" dirty="0"/>
              <a:t>&lt;CLICK&gt; </a:t>
            </a:r>
            <a:r>
              <a:rPr lang="en-US" b="1" baseline="0" dirty="0"/>
              <a:t>with a Primary VM and a Failover VM in case the primary fails</a:t>
            </a:r>
            <a:r>
              <a:rPr lang="en-US" baseline="0" dirty="0"/>
              <a:t>. </a:t>
            </a:r>
          </a:p>
          <a:p>
            <a:endParaRPr lang="en-US" baseline="0" dirty="0"/>
          </a:p>
          <a:p>
            <a:endParaRPr lang="en-US" baseline="0" dirty="0"/>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TechReady 23</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11/23/2021 5:26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76612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1100" b="0" i="0" kern="1200" dirty="0">
                <a:solidFill>
                  <a:schemeClr val="tx1"/>
                </a:solidFill>
                <a:effectLst/>
                <a:latin typeface="Segoe UI" panose="020B0502040204020203" pitchFamily="34" charset="0"/>
                <a:ea typeface="+mn-ea"/>
                <a:cs typeface="Segoe UI" panose="020B0502040204020203" pitchFamily="34" charset="0"/>
              </a:rPr>
              <a:t>Hence, why we need an orchestrator:</a:t>
            </a:r>
          </a:p>
          <a:p>
            <a:pPr marL="171450" indent="-171450">
              <a:buFont typeface="Arial" panose="020B0604020202020204" pitchFamily="34" charset="0"/>
              <a:buChar char="•"/>
            </a:pPr>
            <a:r>
              <a:rPr lang="en-US" sz="1100" dirty="0"/>
              <a:t>Automates the deployment, management, scaling, networking, and availability of containers</a:t>
            </a:r>
          </a:p>
          <a:p>
            <a:pPr marL="171450" indent="-171450">
              <a:buFont typeface="Arial" panose="020B0604020202020204" pitchFamily="34" charset="0"/>
              <a:buChar char="•"/>
            </a:pPr>
            <a:endParaRPr lang="en-US" sz="1100" dirty="0"/>
          </a:p>
          <a:p>
            <a:pPr marL="171450" indent="-171450">
              <a:buFont typeface="Arial" panose="020B0604020202020204" pitchFamily="34" charset="0"/>
              <a:buChar char="•"/>
            </a:pPr>
            <a:r>
              <a:rPr lang="en-US" sz="1100" dirty="0"/>
              <a:t>Manages the lifecycle of containers in large environments</a:t>
            </a:r>
          </a:p>
          <a:p>
            <a:pPr marL="171450" indent="-171450">
              <a:buFont typeface="Arial" panose="020B0604020202020204" pitchFamily="34" charset="0"/>
              <a:buChar char="•"/>
            </a:pPr>
            <a:endParaRPr lang="en-US" sz="1100" dirty="0"/>
          </a:p>
          <a:p>
            <a:pPr marL="171450" indent="-171450">
              <a:buFont typeface="Arial" panose="020B0604020202020204" pitchFamily="34" charset="0"/>
              <a:buChar char="•"/>
            </a:pPr>
            <a:r>
              <a:rPr lang="en-US" sz="1100" dirty="0"/>
              <a:t>Allow users to guide container deployment and automate updates, health monitoring, and failover procedures</a:t>
            </a:r>
          </a:p>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panose="020B0502040204020203" pitchFamily="34" charset="0"/>
              <a:ea typeface="+mn-ea"/>
              <a:cs typeface="Segoe UI" panose="020B0502040204020203" pitchFamily="34" charset="0"/>
            </a:endParaRP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11/23/2021 5:26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7231122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hyperlink" Target="https://www.microsoft.com/en-us/legal/intellectualproperty/permissions/default.aspx" TargetMode="External"/><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hyperlink" Target="https://www.microsoft.com/en-us/legal/intellectualproperty/permissions/default.aspx" TargetMode="External"/><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l="2944" t="1853" r="1090"/>
          <a:stretch/>
        </p:blipFill>
        <p:spPr>
          <a:xfrm flipH="1">
            <a:off x="18247" y="0"/>
            <a:ext cx="12434704" cy="6994521"/>
          </a:xfrm>
          <a:prstGeom prst="rect">
            <a:avLst/>
          </a:prstGeom>
        </p:spPr>
      </p:pic>
      <p:sp>
        <p:nvSpPr>
          <p:cNvPr id="2" name="Rectangle 1"/>
          <p:cNvSpPr/>
          <p:nvPr userDrawn="1"/>
        </p:nvSpPr>
        <p:spPr bwMode="auto">
          <a:xfrm>
            <a:off x="274638" y="2119163"/>
            <a:ext cx="6400800" cy="3664099"/>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2119178"/>
            <a:ext cx="6402388"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50" y="3954463"/>
            <a:ext cx="6402388"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a:t>Speaker Name</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479425"/>
            <a:ext cx="1828800" cy="391754"/>
          </a:xfrm>
          <a:prstGeom prst="rect">
            <a:avLst/>
          </a:prstGeom>
        </p:spPr>
      </p:pic>
      <p:sp>
        <p:nvSpPr>
          <p:cNvPr id="10" name="Text Placeholder 2"/>
          <p:cNvSpPr txBox="1">
            <a:spLocks/>
          </p:cNvSpPr>
          <p:nvPr userDrawn="1"/>
        </p:nvSpPr>
        <p:spPr bwMode="auto">
          <a:xfrm>
            <a:off x="278781" y="6240432"/>
            <a:ext cx="3017487" cy="548634"/>
          </a:xfrm>
          <a:prstGeom prst="rect">
            <a:avLst/>
          </a:prstGeom>
        </p:spPr>
        <p:txBody>
          <a:bodyPr vert="horz" wrap="square" lIns="146304" tIns="109728" rIns="146304" bIns="109728" rtlCol="0">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gradFill>
                  <a:gsLst>
                    <a:gs pos="4040">
                      <a:srgbClr val="525252"/>
                    </a:gs>
                    <a:gs pos="17000">
                      <a:srgbClr val="52525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b="1"/>
              <a:t>Microsoft Services</a:t>
            </a:r>
            <a:endParaRPr lang="en-US" sz="2400">
              <a:latin typeface="Segoe UI"/>
            </a:endParaRPr>
          </a:p>
        </p:txBody>
      </p:sp>
    </p:spTree>
    <p:extLst>
      <p:ext uri="{BB962C8B-B14F-4D97-AF65-F5344CB8AC3E}">
        <p14:creationId xmlns:p14="http://schemas.microsoft.com/office/powerpoint/2010/main" val="594675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9238619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21594122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0753572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7625369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4722716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84507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93445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74702" y="2117165"/>
            <a:ext cx="8229535" cy="1828800"/>
          </a:xfrm>
          <a:noFill/>
        </p:spPr>
        <p:txBody>
          <a:bodyPr lIns="146304" tIns="91440" rIns="146304" bIns="91440" anchor="t" anchorCtr="0"/>
          <a:lstStyle>
            <a:lvl1pPr>
              <a:defRPr sz="5400" spc="-100" baseline="0">
                <a:gradFill>
                  <a:gsLst>
                    <a:gs pos="3333">
                      <a:schemeClr val="tx2"/>
                    </a:gs>
                    <a:gs pos="39000">
                      <a:schemeClr val="tx2"/>
                    </a:gs>
                  </a:gsLst>
                  <a:lin ang="5400000" scaled="0"/>
                </a:gradFill>
              </a:defRPr>
            </a:lvl1pPr>
          </a:lstStyle>
          <a:p>
            <a:r>
              <a:rPr lang="en-US"/>
              <a:t>Presentation title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80" y="6121924"/>
            <a:ext cx="1828800" cy="391754"/>
          </a:xfrm>
          <a:prstGeom prst="rect">
            <a:avLst/>
          </a:prstGeom>
        </p:spPr>
      </p:pic>
      <p:sp>
        <p:nvSpPr>
          <p:cNvPr id="6" name="Text Placeholder 2"/>
          <p:cNvSpPr txBox="1">
            <a:spLocks/>
          </p:cNvSpPr>
          <p:nvPr userDrawn="1"/>
        </p:nvSpPr>
        <p:spPr bwMode="auto">
          <a:xfrm>
            <a:off x="366141" y="205459"/>
            <a:ext cx="3017487" cy="548634"/>
          </a:xfrm>
          <a:prstGeom prst="rect">
            <a:avLst/>
          </a:prstGeom>
        </p:spPr>
        <p:txBody>
          <a:bodyPr vert="horz" wrap="square" lIns="146304" tIns="109728" rIns="146304" bIns="109728" rtlCol="0">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gradFill>
                  <a:gsLst>
                    <a:gs pos="4040">
                      <a:srgbClr val="525252"/>
                    </a:gs>
                    <a:gs pos="17000">
                      <a:srgbClr val="52525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b="1"/>
              <a:t>Microsoft Services</a:t>
            </a:r>
            <a:endParaRPr lang="en-US" sz="2400">
              <a:latin typeface="Segoe UI"/>
            </a:endParaRPr>
          </a:p>
        </p:txBody>
      </p:sp>
    </p:spTree>
    <p:extLst>
      <p:ext uri="{BB962C8B-B14F-4D97-AF65-F5344CB8AC3E}">
        <p14:creationId xmlns:p14="http://schemas.microsoft.com/office/powerpoint/2010/main" val="28860535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69283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2888"/>
            <a:ext cx="11856403"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2015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4"/>
          </a:xfrm>
          <a:prstGeom prst="rect">
            <a:avLst/>
          </a:prstGeom>
        </p:spPr>
      </p:pic>
    </p:spTree>
    <p:extLst>
      <p:ext uri="{BB962C8B-B14F-4D97-AF65-F5344CB8AC3E}">
        <p14:creationId xmlns:p14="http://schemas.microsoft.com/office/powerpoint/2010/main" val="3928358739"/>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5309969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95312290"/>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3930972367"/>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Copyright">
    <p:bg>
      <p:bgPr>
        <a:solidFill>
          <a:schemeClr val="bg1"/>
        </a:solidFill>
        <a:effectLst/>
      </p:bgPr>
    </p:bg>
    <p:spTree>
      <p:nvGrpSpPr>
        <p:cNvPr id="1" name=""/>
        <p:cNvGrpSpPr/>
        <p:nvPr/>
      </p:nvGrpSpPr>
      <p:grpSpPr>
        <a:xfrm>
          <a:off x="0" y="0"/>
          <a:ext cx="0" cy="0"/>
          <a:chOff x="0" y="0"/>
          <a:chExt cx="0" cy="0"/>
        </a:xfrm>
      </p:grpSpPr>
      <p:sp>
        <p:nvSpPr>
          <p:cNvPr id="2" name="Content Placeholder 2"/>
          <p:cNvSpPr txBox="1">
            <a:spLocks/>
          </p:cNvSpPr>
          <p:nvPr userDrawn="1"/>
        </p:nvSpPr>
        <p:spPr>
          <a:xfrm>
            <a:off x="233184" y="369155"/>
            <a:ext cx="12047835" cy="6081351"/>
          </a:xfrm>
          <a:prstGeom prst="rect">
            <a:avLst/>
          </a:prstGeom>
        </p:spPr>
        <p:txBody>
          <a:bodyPr vert="horz" lIns="93260" tIns="46630" rIns="93260" bIns="46630" rtlCol="0">
            <a:normAutofit fontScale="77500" lnSpcReduction="20000"/>
          </a:bodyPr>
          <a:lstStyle>
            <a:lvl1pPr marL="112713" indent="6350" algn="l" defTabSz="914400" rtl="0" eaLnBrk="1" latinLnBrk="0" hangingPunct="1">
              <a:spcBef>
                <a:spcPct val="20000"/>
              </a:spcBef>
              <a:spcAft>
                <a:spcPts val="300"/>
              </a:spcAft>
              <a:buSzPct val="100000"/>
              <a:buFont typeface="Arial" pitchFamily="34" charset="0"/>
              <a:buNone/>
              <a:defRPr sz="1050" kern="1200">
                <a:solidFill>
                  <a:schemeClr val="tx1"/>
                </a:solidFill>
                <a:latin typeface="Calibri Light" panose="020F0302020204030204" pitchFamily="34" charset="0"/>
                <a:ea typeface="+mn-ea"/>
                <a:cs typeface="+mn-cs"/>
              </a:defRPr>
            </a:lvl1pPr>
            <a:lvl2pPr marL="112713" indent="6350" algn="l" defTabSz="914400" rtl="0" eaLnBrk="1" latinLnBrk="0" hangingPunct="1">
              <a:spcBef>
                <a:spcPct val="20000"/>
              </a:spcBef>
              <a:buSzPct val="110000"/>
              <a:buFont typeface="Arial" pitchFamily="34" charset="0"/>
              <a:buNone/>
              <a:defRPr sz="2000" kern="1200">
                <a:solidFill>
                  <a:schemeClr val="tx1"/>
                </a:solidFill>
                <a:latin typeface="Calibri Light" panose="020F0302020204030204" pitchFamily="34" charset="0"/>
                <a:ea typeface="+mn-ea"/>
                <a:cs typeface="+mn-cs"/>
              </a:defRPr>
            </a:lvl2pPr>
            <a:lvl3pPr marL="112713" indent="6350" algn="l" defTabSz="914400" rtl="0" eaLnBrk="1" latinLnBrk="0" hangingPunct="1">
              <a:spcBef>
                <a:spcPct val="20000"/>
              </a:spcBef>
              <a:buSzPct val="110000"/>
              <a:buFont typeface="Arial" pitchFamily="34" charset="0"/>
              <a:buNone/>
              <a:defRPr sz="1800" kern="1200">
                <a:solidFill>
                  <a:schemeClr val="tx1"/>
                </a:solidFill>
                <a:latin typeface="Calibri Light" panose="020F0302020204030204" pitchFamily="34" charset="0"/>
                <a:ea typeface="+mn-ea"/>
                <a:cs typeface="+mn-cs"/>
              </a:defRPr>
            </a:lvl3pPr>
            <a:lvl4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4pPr>
            <a:lvl5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346" b="1" dirty="0">
                <a:solidFill>
                  <a:srgbClr val="000000"/>
                </a:solidFill>
              </a:rPr>
              <a:t>Conditions and Terms of Use</a:t>
            </a:r>
          </a:p>
          <a:p>
            <a:r>
              <a:rPr lang="en-US" sz="1530" dirty="0">
                <a:solidFill>
                  <a:srgbClr val="0A5BBA"/>
                </a:solidFill>
              </a:rPr>
              <a:t>Microsoft Confidential</a:t>
            </a:r>
          </a:p>
          <a:p>
            <a:r>
              <a:rPr lang="en-US" sz="1836" dirty="0">
                <a:solidFill>
                  <a:srgbClr val="000000"/>
                </a:solidFill>
              </a:rPr>
              <a:t>This training package is proprietary and confidential, and is intended only for uses described in the training materials. Content and software is provided to you under a Non-Disclosure Agreement and cannot be distributed. Copying or disclosing all or any portion of the content and/or software included in such packages is strictly prohibited.</a:t>
            </a:r>
          </a:p>
          <a:p>
            <a:r>
              <a:rPr lang="en-US" sz="1836" dirty="0">
                <a:solidFill>
                  <a:srgbClr val="000000"/>
                </a:solidFill>
              </a:rPr>
              <a:t>The contents of this package are for informational and training purposes only and are provided "as is" without warranty of any kind, whether express or implied, including but not limited to the implied warranties of merchantability, fitness for a particular purpose, and non-infringement.</a:t>
            </a:r>
          </a:p>
          <a:p>
            <a:r>
              <a:rPr lang="en-US" sz="1836" dirty="0">
                <a:solidFill>
                  <a:srgbClr val="000000"/>
                </a:solidFill>
              </a:rPr>
              <a:t>Training package content, including URLs and other Internet website references, is subject to change without notice. Because Microsoft must respond to changing market conditions, the content should not be interpreted to be a commitment on the part of Microsoft, and Microsoft cannot guarantee the accuracy of any information presented after the date of publication. Unless otherwise noted, the companies, organizations, products, domain names, e-mail addresses, logos, people, places, and events depicted herein are fictitious, and no association with any real company, organization, product, domain name, e-mail address, logo, person, place, or event is intended or should be inferred. </a:t>
            </a:r>
          </a:p>
          <a:p>
            <a:endParaRPr lang="en-US" sz="1836" dirty="0">
              <a:solidFill>
                <a:srgbClr val="000000"/>
              </a:solidFill>
            </a:endParaRPr>
          </a:p>
          <a:p>
            <a:r>
              <a:rPr lang="en-US" sz="2346" b="1" dirty="0">
                <a:solidFill>
                  <a:srgbClr val="000000"/>
                </a:solidFill>
              </a:rPr>
              <a:t>Copyright and Trademarks </a:t>
            </a:r>
          </a:p>
          <a:p>
            <a:r>
              <a:rPr lang="en-US" sz="1530" dirty="0">
                <a:solidFill>
                  <a:srgbClr val="0A5BBA"/>
                </a:solidFill>
              </a:rPr>
              <a:t>© 2021 Microsoft Corporation. All rights reserved.</a:t>
            </a:r>
          </a:p>
          <a:p>
            <a:r>
              <a:rPr lang="en-US" sz="1836" dirty="0">
                <a:solidFill>
                  <a:srgbClr val="000000"/>
                </a:solidFill>
              </a:rPr>
              <a:t>Microsoft may have patents, patent applications, trademarks, copyrights, or other intellectual property rights covering subject matter in this document. Except as expressly provided in written license agreement from Microsoft, the furnishing of this document does not give you any license to these patents, trademarks, copyrights, or other intellectual property.</a:t>
            </a:r>
          </a:p>
          <a:p>
            <a:r>
              <a:rPr lang="en-US" sz="1836" dirty="0">
                <a:solidFill>
                  <a:srgbClr val="000000"/>
                </a:solidFill>
              </a:rPr>
              <a:t>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pPr algn="ctr"/>
            <a:r>
              <a:rPr lang="en-US" sz="1836" dirty="0">
                <a:solidFill>
                  <a:srgbClr val="000000"/>
                </a:solidFill>
              </a:rPr>
              <a:t>For more information, see </a:t>
            </a:r>
            <a:r>
              <a:rPr lang="en-US" sz="1836" b="1" dirty="0">
                <a:solidFill>
                  <a:srgbClr val="000000"/>
                </a:solidFill>
              </a:rPr>
              <a:t>Use of Microsoft Copyrighted Content </a:t>
            </a:r>
            <a:r>
              <a:rPr lang="en-US" sz="1836" dirty="0">
                <a:solidFill>
                  <a:srgbClr val="000000"/>
                </a:solidFill>
              </a:rPr>
              <a:t>at</a:t>
            </a:r>
            <a:br>
              <a:rPr lang="en-US" sz="1836" dirty="0">
                <a:solidFill>
                  <a:srgbClr val="000000"/>
                </a:solidFill>
              </a:rPr>
            </a:br>
            <a:r>
              <a:rPr lang="en-US" sz="1836" dirty="0">
                <a:solidFill>
                  <a:srgbClr val="FF0000"/>
                </a:solidFill>
                <a:hlinkClick r:id="rId2"/>
              </a:rPr>
              <a:t>https://www.microsoft.com/en-us/legal/intellectualproperty/permissions/default.aspx</a:t>
            </a:r>
            <a:r>
              <a:rPr lang="en-US" sz="1836" dirty="0">
                <a:solidFill>
                  <a:srgbClr val="FF0000"/>
                </a:solidFill>
              </a:rPr>
              <a:t> </a:t>
            </a:r>
          </a:p>
          <a:p>
            <a:r>
              <a:rPr lang="en-US" sz="1836" dirty="0">
                <a:solidFill>
                  <a:srgbClr val="000000"/>
                </a:solidFill>
              </a:rPr>
              <a:t>Microsoft®, Internet Explorer®, Outlook®, SkyDrive®, Windows Vista®, Zune®, Xbox 360®, DirectX®, Windows Server® and Windows® are either registered trademarks or trademarks of Microsoft Corporation in the United States and/or other countries. Other Microsoft products mentioned herein may be either registered trademarks or trademarks of Microsoft Corporation in the United States and/or other countries. All other trademarks are property of their respective owners.</a:t>
            </a:r>
          </a:p>
        </p:txBody>
      </p:sp>
    </p:spTree>
    <p:extLst>
      <p:ext uri="{BB962C8B-B14F-4D97-AF65-F5344CB8AC3E}">
        <p14:creationId xmlns:p14="http://schemas.microsoft.com/office/powerpoint/2010/main" val="10376483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l="2944" t="1853" r="1090"/>
          <a:stretch/>
        </p:blipFill>
        <p:spPr>
          <a:xfrm flipH="1">
            <a:off x="0" y="2"/>
            <a:ext cx="12434704" cy="6994521"/>
          </a:xfrm>
          <a:prstGeom prst="rect">
            <a:avLst/>
          </a:prstGeom>
        </p:spPr>
      </p:pic>
      <p:sp>
        <p:nvSpPr>
          <p:cNvPr id="2" name="Rectangle 1"/>
          <p:cNvSpPr/>
          <p:nvPr userDrawn="1"/>
        </p:nvSpPr>
        <p:spPr bwMode="auto">
          <a:xfrm>
            <a:off x="274638" y="2119163"/>
            <a:ext cx="6400800" cy="3664099"/>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2119178"/>
            <a:ext cx="6402388"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50" y="3954463"/>
            <a:ext cx="6402388"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a:t>Speaker Name</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479425"/>
            <a:ext cx="1828800" cy="391754"/>
          </a:xfrm>
          <a:prstGeom prst="rect">
            <a:avLst/>
          </a:prstGeom>
        </p:spPr>
      </p:pic>
      <p:sp>
        <p:nvSpPr>
          <p:cNvPr id="7" name="Text Placeholder 2"/>
          <p:cNvSpPr txBox="1">
            <a:spLocks/>
          </p:cNvSpPr>
          <p:nvPr userDrawn="1"/>
        </p:nvSpPr>
        <p:spPr bwMode="auto">
          <a:xfrm>
            <a:off x="278781" y="6240432"/>
            <a:ext cx="3017487" cy="548634"/>
          </a:xfrm>
          <a:prstGeom prst="rect">
            <a:avLst/>
          </a:prstGeom>
        </p:spPr>
        <p:txBody>
          <a:bodyPr vert="horz" wrap="square" lIns="146304" tIns="109728" rIns="146304" bIns="109728" rtlCol="0">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gradFill>
                  <a:gsLst>
                    <a:gs pos="4040">
                      <a:srgbClr val="525252"/>
                    </a:gs>
                    <a:gs pos="17000">
                      <a:srgbClr val="52525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b="1"/>
              <a:t>Microsoft Services</a:t>
            </a:r>
            <a:endParaRPr lang="en-US" sz="2400">
              <a:latin typeface="Segoe UI"/>
            </a:endParaRPr>
          </a:p>
        </p:txBody>
      </p:sp>
    </p:spTree>
    <p:extLst>
      <p:ext uri="{BB962C8B-B14F-4D97-AF65-F5344CB8AC3E}">
        <p14:creationId xmlns:p14="http://schemas.microsoft.com/office/powerpoint/2010/main" val="1368165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a:t>Speaker 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80" y="6120853"/>
            <a:ext cx="1828800" cy="393896"/>
          </a:xfrm>
          <a:prstGeom prst="rect">
            <a:avLst/>
          </a:prstGeom>
        </p:spPr>
      </p:pic>
    </p:spTree>
    <p:extLst>
      <p:ext uri="{BB962C8B-B14F-4D97-AF65-F5344CB8AC3E}">
        <p14:creationId xmlns:p14="http://schemas.microsoft.com/office/powerpoint/2010/main" val="25882318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74816850"/>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03268474"/>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7959926"/>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79946700"/>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89335521"/>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8" y="3954463"/>
            <a:ext cx="10058401" cy="794064"/>
          </a:xfrm>
          <a:noFill/>
        </p:spPr>
        <p:txBody>
          <a:bodyPr lIns="182880" tIns="146304" rIns="182880" bIns="146304">
            <a:sp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8976025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20258259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68934554"/>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908698505"/>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266291156"/>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43985228"/>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366974557"/>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0159915"/>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2390786"/>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29962453"/>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2015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5"/>
          </a:xfrm>
          <a:prstGeom prst="rect">
            <a:avLst/>
          </a:prstGeom>
        </p:spPr>
      </p:pic>
    </p:spTree>
    <p:extLst>
      <p:ext uri="{BB962C8B-B14F-4D97-AF65-F5344CB8AC3E}">
        <p14:creationId xmlns:p14="http://schemas.microsoft.com/office/powerpoint/2010/main" val="17293980"/>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482969643"/>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l="2944" t="1853" r="1090"/>
          <a:stretch/>
        </p:blipFill>
        <p:spPr>
          <a:xfrm flipH="1">
            <a:off x="18247" y="0"/>
            <a:ext cx="12434704" cy="6994521"/>
          </a:xfrm>
          <a:prstGeom prst="rect">
            <a:avLst/>
          </a:prstGeom>
        </p:spPr>
      </p:pic>
      <p:sp>
        <p:nvSpPr>
          <p:cNvPr id="2" name="Rectangle 1"/>
          <p:cNvSpPr/>
          <p:nvPr userDrawn="1"/>
        </p:nvSpPr>
        <p:spPr bwMode="auto">
          <a:xfrm>
            <a:off x="274638" y="2119163"/>
            <a:ext cx="6400800" cy="3664099"/>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2119178"/>
            <a:ext cx="6402388"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6402388"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479425"/>
            <a:ext cx="1828800" cy="391754"/>
          </a:xfrm>
          <a:prstGeom prst="rect">
            <a:avLst/>
          </a:prstGeom>
        </p:spPr>
      </p:pic>
      <p:sp>
        <p:nvSpPr>
          <p:cNvPr id="10" name="Text Placeholder 2"/>
          <p:cNvSpPr txBox="1">
            <a:spLocks/>
          </p:cNvSpPr>
          <p:nvPr userDrawn="1"/>
        </p:nvSpPr>
        <p:spPr bwMode="auto">
          <a:xfrm>
            <a:off x="278781" y="6240432"/>
            <a:ext cx="3017487" cy="548634"/>
          </a:xfrm>
          <a:prstGeom prst="rect">
            <a:avLst/>
          </a:prstGeom>
        </p:spPr>
        <p:txBody>
          <a:bodyPr vert="horz" wrap="square" lIns="146304" tIns="109728" rIns="146304" bIns="109728" rtlCol="0">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gradFill>
                  <a:gsLst>
                    <a:gs pos="4040">
                      <a:srgbClr val="525252"/>
                    </a:gs>
                    <a:gs pos="17000">
                      <a:srgbClr val="52525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b="1" dirty="0"/>
              <a:t>Microsoft Services</a:t>
            </a:r>
            <a:endParaRPr lang="en-US" sz="2400" dirty="0">
              <a:latin typeface="Segoe UI"/>
            </a:endParaRPr>
          </a:p>
        </p:txBody>
      </p:sp>
    </p:spTree>
    <p:extLst>
      <p:ext uri="{BB962C8B-B14F-4D97-AF65-F5344CB8AC3E}">
        <p14:creationId xmlns:p14="http://schemas.microsoft.com/office/powerpoint/2010/main" val="17671787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2" y="2117165"/>
            <a:ext cx="8229535" cy="1828800"/>
          </a:xfrm>
          <a:noFill/>
        </p:spPr>
        <p:txBody>
          <a:bodyPr lIns="146304" tIns="91440" rIns="146304" bIns="91440" anchor="t" anchorCtr="0"/>
          <a:lstStyle>
            <a:lvl1pPr>
              <a:defRPr sz="5400" spc="-100" baseline="0">
                <a:gradFill>
                  <a:gsLst>
                    <a:gs pos="3333">
                      <a:schemeClr val="tx2"/>
                    </a:gs>
                    <a:gs pos="39000">
                      <a:schemeClr val="tx2"/>
                    </a:gs>
                  </a:gsLst>
                  <a:lin ang="5400000" scaled="0"/>
                </a:gradFill>
              </a:defRPr>
            </a:lvl1pPr>
          </a:lstStyle>
          <a:p>
            <a:r>
              <a:rPr lang="en-US" dirty="0"/>
              <a:t>Presentation title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80" y="6121924"/>
            <a:ext cx="1828800" cy="391754"/>
          </a:xfrm>
          <a:prstGeom prst="rect">
            <a:avLst/>
          </a:prstGeom>
        </p:spPr>
      </p:pic>
      <p:sp>
        <p:nvSpPr>
          <p:cNvPr id="6" name="Text Placeholder 2"/>
          <p:cNvSpPr txBox="1">
            <a:spLocks/>
          </p:cNvSpPr>
          <p:nvPr userDrawn="1"/>
        </p:nvSpPr>
        <p:spPr bwMode="auto">
          <a:xfrm>
            <a:off x="366141" y="205459"/>
            <a:ext cx="3017487" cy="548634"/>
          </a:xfrm>
          <a:prstGeom prst="rect">
            <a:avLst/>
          </a:prstGeom>
        </p:spPr>
        <p:txBody>
          <a:bodyPr vert="horz" wrap="square" lIns="146304" tIns="109728" rIns="146304" bIns="109728" rtlCol="0">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gradFill>
                  <a:gsLst>
                    <a:gs pos="4040">
                      <a:srgbClr val="525252"/>
                    </a:gs>
                    <a:gs pos="17000">
                      <a:srgbClr val="52525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b="1" dirty="0"/>
              <a:t>Microsoft Services</a:t>
            </a:r>
            <a:endParaRPr lang="en-US" sz="2400" dirty="0">
              <a:latin typeface="Segoe UI"/>
            </a:endParaRPr>
          </a:p>
        </p:txBody>
      </p:sp>
    </p:spTree>
    <p:extLst>
      <p:ext uri="{BB962C8B-B14F-4D97-AF65-F5344CB8AC3E}">
        <p14:creationId xmlns:p14="http://schemas.microsoft.com/office/powerpoint/2010/main" val="320175369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29941979"/>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32946087"/>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32190102"/>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27338112"/>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27320390"/>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11211628"/>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32855943"/>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31848009"/>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86939948"/>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40171734"/>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900573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53196831"/>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8173467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5439146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41290123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11190011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78245697"/>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4799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094875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956620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13245544"/>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2888"/>
            <a:ext cx="11856403"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2015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4"/>
          </a:xfrm>
          <a:prstGeom prst="rect">
            <a:avLst/>
          </a:prstGeom>
        </p:spPr>
      </p:pic>
    </p:spTree>
    <p:extLst>
      <p:ext uri="{BB962C8B-B14F-4D97-AF65-F5344CB8AC3E}">
        <p14:creationId xmlns:p14="http://schemas.microsoft.com/office/powerpoint/2010/main" val="330188922"/>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68534032"/>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7516057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Copyright">
    <p:bg>
      <p:bgPr>
        <a:solidFill>
          <a:schemeClr val="bg1"/>
        </a:solidFill>
        <a:effectLst/>
      </p:bgPr>
    </p:bg>
    <p:spTree>
      <p:nvGrpSpPr>
        <p:cNvPr id="1" name=""/>
        <p:cNvGrpSpPr/>
        <p:nvPr/>
      </p:nvGrpSpPr>
      <p:grpSpPr>
        <a:xfrm>
          <a:off x="0" y="0"/>
          <a:ext cx="0" cy="0"/>
          <a:chOff x="0" y="0"/>
          <a:chExt cx="0" cy="0"/>
        </a:xfrm>
      </p:grpSpPr>
      <p:sp>
        <p:nvSpPr>
          <p:cNvPr id="2" name="Content Placeholder 2"/>
          <p:cNvSpPr txBox="1">
            <a:spLocks/>
          </p:cNvSpPr>
          <p:nvPr userDrawn="1"/>
        </p:nvSpPr>
        <p:spPr>
          <a:xfrm>
            <a:off x="233184" y="369155"/>
            <a:ext cx="12047835" cy="6081351"/>
          </a:xfrm>
          <a:prstGeom prst="rect">
            <a:avLst/>
          </a:prstGeom>
        </p:spPr>
        <p:txBody>
          <a:bodyPr vert="horz" lIns="93260" tIns="46630" rIns="93260" bIns="46630" rtlCol="0">
            <a:normAutofit fontScale="77500" lnSpcReduction="20000"/>
          </a:bodyPr>
          <a:lstStyle>
            <a:lvl1pPr marL="112713" indent="6350" algn="l" defTabSz="914400" rtl="0" eaLnBrk="1" latinLnBrk="0" hangingPunct="1">
              <a:spcBef>
                <a:spcPct val="20000"/>
              </a:spcBef>
              <a:spcAft>
                <a:spcPts val="300"/>
              </a:spcAft>
              <a:buSzPct val="100000"/>
              <a:buFont typeface="Arial" pitchFamily="34" charset="0"/>
              <a:buNone/>
              <a:defRPr sz="1050" kern="1200">
                <a:solidFill>
                  <a:schemeClr val="tx1"/>
                </a:solidFill>
                <a:latin typeface="Calibri Light" panose="020F0302020204030204" pitchFamily="34" charset="0"/>
                <a:ea typeface="+mn-ea"/>
                <a:cs typeface="+mn-cs"/>
              </a:defRPr>
            </a:lvl1pPr>
            <a:lvl2pPr marL="112713" indent="6350" algn="l" defTabSz="914400" rtl="0" eaLnBrk="1" latinLnBrk="0" hangingPunct="1">
              <a:spcBef>
                <a:spcPct val="20000"/>
              </a:spcBef>
              <a:buSzPct val="110000"/>
              <a:buFont typeface="Arial" pitchFamily="34" charset="0"/>
              <a:buNone/>
              <a:defRPr sz="2000" kern="1200">
                <a:solidFill>
                  <a:schemeClr val="tx1"/>
                </a:solidFill>
                <a:latin typeface="Calibri Light" panose="020F0302020204030204" pitchFamily="34" charset="0"/>
                <a:ea typeface="+mn-ea"/>
                <a:cs typeface="+mn-cs"/>
              </a:defRPr>
            </a:lvl2pPr>
            <a:lvl3pPr marL="112713" indent="6350" algn="l" defTabSz="914400" rtl="0" eaLnBrk="1" latinLnBrk="0" hangingPunct="1">
              <a:spcBef>
                <a:spcPct val="20000"/>
              </a:spcBef>
              <a:buSzPct val="110000"/>
              <a:buFont typeface="Arial" pitchFamily="34" charset="0"/>
              <a:buNone/>
              <a:defRPr sz="1800" kern="1200">
                <a:solidFill>
                  <a:schemeClr val="tx1"/>
                </a:solidFill>
                <a:latin typeface="Calibri Light" panose="020F0302020204030204" pitchFamily="34" charset="0"/>
                <a:ea typeface="+mn-ea"/>
                <a:cs typeface="+mn-cs"/>
              </a:defRPr>
            </a:lvl3pPr>
            <a:lvl4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4pPr>
            <a:lvl5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346" b="1" dirty="0">
                <a:solidFill>
                  <a:srgbClr val="000000"/>
                </a:solidFill>
              </a:rPr>
              <a:t>Conditions and Terms of Use</a:t>
            </a:r>
          </a:p>
          <a:p>
            <a:r>
              <a:rPr lang="en-US" sz="1530" dirty="0">
                <a:solidFill>
                  <a:srgbClr val="0A5BBA"/>
                </a:solidFill>
              </a:rPr>
              <a:t>Microsoft Confidential</a:t>
            </a:r>
          </a:p>
          <a:p>
            <a:r>
              <a:rPr lang="en-US" sz="1836" dirty="0">
                <a:solidFill>
                  <a:srgbClr val="000000"/>
                </a:solidFill>
              </a:rPr>
              <a:t>This training package is proprietary and confidential, and is intended only for uses described in the training materials. Content and software is provided to you under a Non-Disclosure Agreement and cannot be distributed. Copying or disclosing all or any portion of the content and/or software included in such packages is strictly prohibited.</a:t>
            </a:r>
          </a:p>
          <a:p>
            <a:r>
              <a:rPr lang="en-US" sz="1836" dirty="0">
                <a:solidFill>
                  <a:srgbClr val="000000"/>
                </a:solidFill>
              </a:rPr>
              <a:t>The contents of this package are for informational and training purposes only and are provided "as is" without warranty of any kind, whether express or implied, including but not limited to the implied warranties of merchantability, fitness for a particular purpose, and non-infringement.</a:t>
            </a:r>
          </a:p>
          <a:p>
            <a:r>
              <a:rPr lang="en-US" sz="1836" dirty="0">
                <a:solidFill>
                  <a:srgbClr val="000000"/>
                </a:solidFill>
              </a:rPr>
              <a:t>Training package content, including URLs and other Internet website references, is subject to change without notice. Because Microsoft must respond to changing market conditions, the content should not be interpreted to be a commitment on the part of Microsoft, and Microsoft cannot guarantee the accuracy of any information presented after the date of publication. Unless otherwise noted, the companies, organizations, products, domain names, e-mail addresses, logos, people, places, and events depicted herein are fictitious, and no association with any real company, organization, product, domain name, e-mail address, logo, person, place, or event is intended or should be inferred. </a:t>
            </a:r>
          </a:p>
          <a:p>
            <a:endParaRPr lang="en-US" sz="1836" dirty="0">
              <a:solidFill>
                <a:srgbClr val="000000"/>
              </a:solidFill>
            </a:endParaRPr>
          </a:p>
          <a:p>
            <a:r>
              <a:rPr lang="en-US" sz="2346" b="1" dirty="0">
                <a:solidFill>
                  <a:srgbClr val="000000"/>
                </a:solidFill>
              </a:rPr>
              <a:t>Copyright and Trademarks </a:t>
            </a:r>
          </a:p>
          <a:p>
            <a:r>
              <a:rPr lang="en-US" sz="1530" dirty="0">
                <a:solidFill>
                  <a:srgbClr val="0A5BBA"/>
                </a:solidFill>
              </a:rPr>
              <a:t>© 2018 Microsoft Corporation. All rights reserved.</a:t>
            </a:r>
          </a:p>
          <a:p>
            <a:r>
              <a:rPr lang="en-US" sz="1836" dirty="0">
                <a:solidFill>
                  <a:srgbClr val="000000"/>
                </a:solidFill>
              </a:rPr>
              <a:t>Microsoft may have patents, patent applications, trademarks, copyrights, or other intellectual property rights covering subject matter in this document. Except as expressly provided in written license agreement from Microsoft, the furnishing of this document does not give you any license to these patents, trademarks, copyrights, or other intellectual property.</a:t>
            </a:r>
          </a:p>
          <a:p>
            <a:r>
              <a:rPr lang="en-US" sz="1836" dirty="0">
                <a:solidFill>
                  <a:srgbClr val="000000"/>
                </a:solidFill>
              </a:rPr>
              <a:t>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pPr algn="ctr"/>
            <a:r>
              <a:rPr lang="en-US" sz="1836" dirty="0">
                <a:solidFill>
                  <a:srgbClr val="000000"/>
                </a:solidFill>
              </a:rPr>
              <a:t>For more information, see </a:t>
            </a:r>
            <a:r>
              <a:rPr lang="en-US" sz="1836" b="1" dirty="0">
                <a:solidFill>
                  <a:srgbClr val="000000"/>
                </a:solidFill>
              </a:rPr>
              <a:t>Use of Microsoft Copyrighted Content </a:t>
            </a:r>
            <a:r>
              <a:rPr lang="en-US" sz="1836" dirty="0">
                <a:solidFill>
                  <a:srgbClr val="000000"/>
                </a:solidFill>
              </a:rPr>
              <a:t>at</a:t>
            </a:r>
            <a:br>
              <a:rPr lang="en-US" sz="1836" dirty="0">
                <a:solidFill>
                  <a:srgbClr val="000000"/>
                </a:solidFill>
              </a:rPr>
            </a:br>
            <a:r>
              <a:rPr lang="en-US" sz="1836" dirty="0">
                <a:solidFill>
                  <a:srgbClr val="FF0000"/>
                </a:solidFill>
                <a:hlinkClick r:id="rId2"/>
              </a:rPr>
              <a:t>https://www.microsoft.com/en-us/legal/intellectualproperty/permissions/default.aspx</a:t>
            </a:r>
            <a:r>
              <a:rPr lang="en-US" sz="1836" dirty="0">
                <a:solidFill>
                  <a:srgbClr val="FF0000"/>
                </a:solidFill>
              </a:rPr>
              <a:t> </a:t>
            </a:r>
          </a:p>
          <a:p>
            <a:r>
              <a:rPr lang="en-US" sz="1836" dirty="0">
                <a:solidFill>
                  <a:srgbClr val="000000"/>
                </a:solidFill>
              </a:rPr>
              <a:t>Microsoft®, Internet Explorer®, Outlook®, SkyDrive®, Windows Vista®, Zune®, Xbox 360®, DirectX®, Windows Server® and Windows® are either registered trademarks or trademarks of Microsoft Corporation in the United States and/or other countries. Other Microsoft products mentioned herein may be either registered trademarks or trademarks of Microsoft Corporation in the United States and/or other countries. All other trademarks are property of their respective owners.</a:t>
            </a:r>
          </a:p>
        </p:txBody>
      </p:sp>
    </p:spTree>
    <p:extLst>
      <p:ext uri="{BB962C8B-B14F-4D97-AF65-F5344CB8AC3E}">
        <p14:creationId xmlns:p14="http://schemas.microsoft.com/office/powerpoint/2010/main" val="1520770774"/>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cSld name="3_General content_light">
    <p:spTree>
      <p:nvGrpSpPr>
        <p:cNvPr id="1" name=""/>
        <p:cNvGrpSpPr/>
        <p:nvPr/>
      </p:nvGrpSpPr>
      <p:grpSpPr>
        <a:xfrm>
          <a:off x="0" y="0"/>
          <a:ext cx="0" cy="0"/>
          <a:chOff x="0" y="0"/>
          <a:chExt cx="0" cy="0"/>
        </a:xfrm>
      </p:grpSpPr>
      <p:sp>
        <p:nvSpPr>
          <p:cNvPr id="2" name="Title 1"/>
          <p:cNvSpPr>
            <a:spLocks noGrp="1"/>
          </p:cNvSpPr>
          <p:nvPr>
            <p:ph type="title"/>
          </p:nvPr>
        </p:nvSpPr>
        <p:spPr>
          <a:xfrm>
            <a:off x="307803" y="307759"/>
            <a:ext cx="11500630" cy="699453"/>
          </a:xfrm>
        </p:spPr>
        <p:txBody>
          <a:bodyPr>
            <a:normAutofit/>
          </a:bodyPr>
          <a:lstStyle>
            <a:lvl1pPr>
              <a:defRPr sz="3264"/>
            </a:lvl1pPr>
          </a:lstStyle>
          <a:p>
            <a:r>
              <a:rPr lang="en-US"/>
              <a:t>Click to edit Master title style</a:t>
            </a:r>
            <a:endParaRPr lang="en-US" dirty="0"/>
          </a:p>
        </p:txBody>
      </p:sp>
      <p:sp>
        <p:nvSpPr>
          <p:cNvPr id="7" name="Text Placeholder 6"/>
          <p:cNvSpPr>
            <a:spLocks noGrp="1"/>
          </p:cNvSpPr>
          <p:nvPr>
            <p:ph type="body" sz="quarter" idx="13"/>
          </p:nvPr>
        </p:nvSpPr>
        <p:spPr>
          <a:xfrm>
            <a:off x="410404" y="1165754"/>
            <a:ext cx="11398029" cy="2092881"/>
          </a:xfrm>
        </p:spPr>
        <p:txBody>
          <a:bodyPr/>
          <a:lstStyle>
            <a:lvl2pPr>
              <a:buSzPct val="90000"/>
              <a:defRPr/>
            </a:lvl2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Slide Number Placeholder 3"/>
          <p:cNvSpPr txBox="1">
            <a:spLocks/>
          </p:cNvSpPr>
          <p:nvPr/>
        </p:nvSpPr>
        <p:spPr>
          <a:xfrm>
            <a:off x="4767316" y="6481594"/>
            <a:ext cx="2901844" cy="372394"/>
          </a:xfrm>
          <a:prstGeom prst="rect">
            <a:avLst/>
          </a:prstGeom>
        </p:spPr>
        <p:txBody>
          <a:bodyPr vert="horz" lIns="186521" tIns="46630" rIns="186521" bIns="4663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20" dirty="0">
                <a:latin typeface="Segoe UI" panose="020B0502040204020203" pitchFamily="34" charset="0"/>
                <a:cs typeface="Segoe UI" panose="020B0502040204020203" pitchFamily="34" charset="0"/>
              </a:rPr>
              <a:t>Microsoft Confidential</a:t>
            </a:r>
          </a:p>
        </p:txBody>
      </p:sp>
    </p:spTree>
    <p:extLst>
      <p:ext uri="{BB962C8B-B14F-4D97-AF65-F5344CB8AC3E}">
        <p14:creationId xmlns:p14="http://schemas.microsoft.com/office/powerpoint/2010/main" val="196162107"/>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Lesson overview slide">
    <p:spTree>
      <p:nvGrpSpPr>
        <p:cNvPr id="1" name=""/>
        <p:cNvGrpSpPr/>
        <p:nvPr/>
      </p:nvGrpSpPr>
      <p:grpSpPr>
        <a:xfrm>
          <a:off x="0" y="0"/>
          <a:ext cx="0" cy="0"/>
          <a:chOff x="0" y="0"/>
          <a:chExt cx="0" cy="0"/>
        </a:xfrm>
      </p:grpSpPr>
      <p:sp>
        <p:nvSpPr>
          <p:cNvPr id="6" name="Title 5"/>
          <p:cNvSpPr>
            <a:spLocks noGrp="1"/>
          </p:cNvSpPr>
          <p:nvPr>
            <p:ph type="title" hasCustomPrompt="1"/>
          </p:nvPr>
        </p:nvSpPr>
        <p:spPr>
          <a:xfrm>
            <a:off x="274638" y="295273"/>
            <a:ext cx="11887200" cy="914400"/>
          </a:xfrm>
        </p:spPr>
        <p:txBody>
          <a:bodyPr/>
          <a:lstStyle>
            <a:lvl1pPr>
              <a:defRPr/>
            </a:lvl1pPr>
          </a:lstStyle>
          <a:p>
            <a:r>
              <a:rPr lang="en-US"/>
              <a:t>Lesson #: &lt;&lt;Insert Title&gt;&gt;</a:t>
            </a:r>
          </a:p>
        </p:txBody>
      </p:sp>
      <p:sp>
        <p:nvSpPr>
          <p:cNvPr id="5" name="Text Placeholder 4">
            <a:extLst>
              <a:ext uri="{FF2B5EF4-FFF2-40B4-BE49-F238E27FC236}">
                <a16:creationId xmlns:a16="http://schemas.microsoft.com/office/drawing/2014/main" id="{023B8C45-121E-4A34-80C4-59192415431B}"/>
              </a:ext>
            </a:extLst>
          </p:cNvPr>
          <p:cNvSpPr>
            <a:spLocks noGrp="1"/>
          </p:cNvSpPr>
          <p:nvPr>
            <p:ph type="body" sz="quarter" idx="11" hasCustomPrompt="1"/>
          </p:nvPr>
        </p:nvSpPr>
        <p:spPr>
          <a:xfrm>
            <a:off x="272272" y="1211263"/>
            <a:ext cx="11887200" cy="683264"/>
          </a:xfrm>
        </p:spPr>
        <p:txBody>
          <a:bodyPr/>
          <a:lstStyle>
            <a:lvl1pPr>
              <a:defRPr/>
            </a:lvl1pPr>
            <a:lvl2pPr>
              <a:defRPr/>
            </a:lvl2pPr>
          </a:lstStyle>
          <a:p>
            <a:pPr lvl="0"/>
            <a:r>
              <a:rPr lang="en-US"/>
              <a:t>&lt;&lt;overview&gt;&gt;</a:t>
            </a:r>
          </a:p>
        </p:txBody>
      </p:sp>
    </p:spTree>
    <p:extLst>
      <p:ext uri="{BB962C8B-B14F-4D97-AF65-F5344CB8AC3E}">
        <p14:creationId xmlns:p14="http://schemas.microsoft.com/office/powerpoint/2010/main" val="606501095"/>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Lesson content V1 slide">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lvl1pPr>
              <a:defRPr/>
            </a:lvl1pPr>
          </a:lstStyle>
          <a:p>
            <a:r>
              <a:rPr lang="en-US"/>
              <a:t>&lt;&lt;Topic&gt;&gt;</a:t>
            </a:r>
          </a:p>
        </p:txBody>
      </p:sp>
      <p:sp>
        <p:nvSpPr>
          <p:cNvPr id="3" name="Content Placeholder 2">
            <a:extLst>
              <a:ext uri="{FF2B5EF4-FFF2-40B4-BE49-F238E27FC236}">
                <a16:creationId xmlns:a16="http://schemas.microsoft.com/office/drawing/2014/main" id="{61BEADB5-993B-439C-91A9-F207CC6154E8}"/>
              </a:ext>
            </a:extLst>
          </p:cNvPr>
          <p:cNvSpPr>
            <a:spLocks noGrp="1"/>
          </p:cNvSpPr>
          <p:nvPr>
            <p:ph sz="quarter" idx="11" hasCustomPrompt="1"/>
          </p:nvPr>
        </p:nvSpPr>
        <p:spPr>
          <a:xfrm>
            <a:off x="274638" y="1216152"/>
            <a:ext cx="11888787" cy="5486400"/>
          </a:xfrm>
        </p:spPr>
        <p:txBody>
          <a:bodyPr/>
          <a:lstStyle>
            <a:lvl1pPr marL="0" indent="0">
              <a:buNone/>
              <a:defRPr/>
            </a:lvl1pPr>
          </a:lstStyle>
          <a:p>
            <a:pPr lvl="0"/>
            <a:r>
              <a:rPr lang="en-US"/>
              <a:t>&lt;&lt;add content/details/charts/</a:t>
            </a:r>
            <a:r>
              <a:rPr lang="en-US" err="1"/>
              <a:t>smartart</a:t>
            </a:r>
            <a:r>
              <a:rPr lang="en-US"/>
              <a:t>/images/bullets as needed&gt;&gt;</a:t>
            </a:r>
            <a:br>
              <a:rPr lang="en-US"/>
            </a:br>
            <a:br>
              <a:rPr lang="en-US"/>
            </a:br>
            <a:br>
              <a:rPr lang="en-US"/>
            </a:br>
            <a:br>
              <a:rPr lang="en-US"/>
            </a:br>
            <a:endParaRPr lang="en-US"/>
          </a:p>
        </p:txBody>
      </p:sp>
    </p:spTree>
    <p:extLst>
      <p:ext uri="{BB962C8B-B14F-4D97-AF65-F5344CB8AC3E}">
        <p14:creationId xmlns:p14="http://schemas.microsoft.com/office/powerpoint/2010/main" val="4104034994"/>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Module Summar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2E5CC4F-723D-4097-A367-2BEBAB8CF36C}"/>
              </a:ext>
            </a:extLst>
          </p:cNvPr>
          <p:cNvSpPr/>
          <p:nvPr userDrawn="1"/>
        </p:nvSpPr>
        <p:spPr>
          <a:xfrm>
            <a:off x="272272" y="295272"/>
            <a:ext cx="11889564" cy="923330"/>
          </a:xfrm>
          <a:prstGeom prst="rect">
            <a:avLst/>
          </a:prstGeom>
        </p:spPr>
        <p:txBody>
          <a:bodyPr wrap="square" lIns="146304" tIns="91440" rIns="146304" bIns="91440">
            <a:noAutofit/>
          </a:bodyPr>
          <a:lstStyle/>
          <a:p>
            <a:r>
              <a:rPr lang="en-US" sz="4800">
                <a:solidFill>
                  <a:schemeClr val="accent3"/>
                </a:solidFill>
                <a:latin typeface="+mj-lt"/>
              </a:rPr>
              <a:t>Module Summary</a:t>
            </a:r>
            <a:endParaRPr lang="en-US" sz="4800">
              <a:latin typeface="+mj-lt"/>
            </a:endParaRPr>
          </a:p>
        </p:txBody>
      </p:sp>
      <p:sp>
        <p:nvSpPr>
          <p:cNvPr id="5" name="Text Placeholder 4">
            <a:extLst>
              <a:ext uri="{FF2B5EF4-FFF2-40B4-BE49-F238E27FC236}">
                <a16:creationId xmlns:a16="http://schemas.microsoft.com/office/drawing/2014/main" id="{12AA7DFC-B089-4EFF-9CC5-F42DCAB1B648}"/>
              </a:ext>
            </a:extLst>
          </p:cNvPr>
          <p:cNvSpPr>
            <a:spLocks noGrp="1"/>
          </p:cNvSpPr>
          <p:nvPr>
            <p:ph type="body" sz="quarter" idx="10" hasCustomPrompt="1"/>
          </p:nvPr>
        </p:nvSpPr>
        <p:spPr>
          <a:xfrm>
            <a:off x="274320" y="1211262"/>
            <a:ext cx="11734800" cy="5487989"/>
          </a:xfrm>
        </p:spPr>
        <p:txBody>
          <a:bodyPr/>
          <a:lstStyle>
            <a:lvl1pPr>
              <a:defRPr/>
            </a:lvl1pPr>
            <a:lvl2pPr>
              <a:defRPr/>
            </a:lvl2pPr>
          </a:lstStyle>
          <a:p>
            <a:pPr lvl="0"/>
            <a:r>
              <a:rPr lang="en-US"/>
              <a:t>&lt;&lt;Key takeaways from the Module&gt;&gt;</a:t>
            </a:r>
          </a:p>
        </p:txBody>
      </p:sp>
    </p:spTree>
    <p:extLst>
      <p:ext uri="{BB962C8B-B14F-4D97-AF65-F5344CB8AC3E}">
        <p14:creationId xmlns:p14="http://schemas.microsoft.com/office/powerpoint/2010/main" val="35068731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tmplLst>
          <p:tmpl lvl="1">
            <p:tnLst>
              <p:par>
                <p:cTn presetID="2" presetClass="entr" presetSubtype="4" fill="hold" nodeType="click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1+#ppt_h/2"/>
                          </p:val>
                        </p:tav>
                        <p:tav tm="100000">
                          <p:val>
                            <p:strVal val="#ppt_y"/>
                          </p:val>
                        </p:tav>
                      </p:tavLst>
                    </p:anim>
                  </p:childTnLst>
                </p:cTn>
              </p:par>
            </p:tnLst>
          </p:tmpl>
          <p:tmpl lvl="2">
            <p:tnLst>
              <p:par>
                <p:cTn presetID="2" presetClass="entr" presetSubtype="4" fill="hold" nodeType="click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4002894042"/>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18839873"/>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98371309"/>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slideLayout" Target="../slideLayouts/slideLayout39.xml"/><Relationship Id="rId18" Type="http://schemas.openxmlformats.org/officeDocument/2006/relationships/slideLayout" Target="../slideLayouts/slideLayout44.xml"/><Relationship Id="rId3" Type="http://schemas.openxmlformats.org/officeDocument/2006/relationships/slideLayout" Target="../slideLayouts/slideLayout29.xml"/><Relationship Id="rId21" Type="http://schemas.openxmlformats.org/officeDocument/2006/relationships/slideLayout" Target="../slideLayouts/slideLayout47.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17" Type="http://schemas.openxmlformats.org/officeDocument/2006/relationships/slideLayout" Target="../slideLayouts/slideLayout43.xml"/><Relationship Id="rId2" Type="http://schemas.openxmlformats.org/officeDocument/2006/relationships/slideLayout" Target="../slideLayouts/slideLayout28.xml"/><Relationship Id="rId16" Type="http://schemas.openxmlformats.org/officeDocument/2006/relationships/slideLayout" Target="../slideLayouts/slideLayout42.xml"/><Relationship Id="rId20" Type="http://schemas.openxmlformats.org/officeDocument/2006/relationships/slideLayout" Target="../slideLayouts/slideLayout46.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5" Type="http://schemas.openxmlformats.org/officeDocument/2006/relationships/slideLayout" Target="../slideLayouts/slideLayout41.xml"/><Relationship Id="rId23" Type="http://schemas.openxmlformats.org/officeDocument/2006/relationships/image" Target="../media/image1.png"/><Relationship Id="rId10" Type="http://schemas.openxmlformats.org/officeDocument/2006/relationships/slideLayout" Target="../slideLayouts/slideLayout36.xml"/><Relationship Id="rId19" Type="http://schemas.openxmlformats.org/officeDocument/2006/relationships/slideLayout" Target="../slideLayouts/slideLayout45.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slideLayout" Target="../slideLayouts/slideLayout40.xml"/><Relationship Id="rId22"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5.xml"/><Relationship Id="rId13" Type="http://schemas.openxmlformats.org/officeDocument/2006/relationships/slideLayout" Target="../slideLayouts/slideLayout60.xml"/><Relationship Id="rId18" Type="http://schemas.openxmlformats.org/officeDocument/2006/relationships/slideLayout" Target="../slideLayouts/slideLayout65.xml"/><Relationship Id="rId26" Type="http://schemas.openxmlformats.org/officeDocument/2006/relationships/slideLayout" Target="../slideLayouts/slideLayout73.xml"/><Relationship Id="rId3" Type="http://schemas.openxmlformats.org/officeDocument/2006/relationships/slideLayout" Target="../slideLayouts/slideLayout50.xml"/><Relationship Id="rId21" Type="http://schemas.openxmlformats.org/officeDocument/2006/relationships/slideLayout" Target="../slideLayouts/slideLayout68.xml"/><Relationship Id="rId7" Type="http://schemas.openxmlformats.org/officeDocument/2006/relationships/slideLayout" Target="../slideLayouts/slideLayout54.xml"/><Relationship Id="rId12" Type="http://schemas.openxmlformats.org/officeDocument/2006/relationships/slideLayout" Target="../slideLayouts/slideLayout59.xml"/><Relationship Id="rId17" Type="http://schemas.openxmlformats.org/officeDocument/2006/relationships/slideLayout" Target="../slideLayouts/slideLayout64.xml"/><Relationship Id="rId25" Type="http://schemas.openxmlformats.org/officeDocument/2006/relationships/slideLayout" Target="../slideLayouts/slideLayout72.xml"/><Relationship Id="rId2" Type="http://schemas.openxmlformats.org/officeDocument/2006/relationships/slideLayout" Target="../slideLayouts/slideLayout49.xml"/><Relationship Id="rId16" Type="http://schemas.openxmlformats.org/officeDocument/2006/relationships/slideLayout" Target="../slideLayouts/slideLayout63.xml"/><Relationship Id="rId20" Type="http://schemas.openxmlformats.org/officeDocument/2006/relationships/slideLayout" Target="../slideLayouts/slideLayout67.xml"/><Relationship Id="rId29" Type="http://schemas.openxmlformats.org/officeDocument/2006/relationships/slideLayout" Target="../slideLayouts/slideLayout76.xml"/><Relationship Id="rId1" Type="http://schemas.openxmlformats.org/officeDocument/2006/relationships/slideLayout" Target="../slideLayouts/slideLayout48.xml"/><Relationship Id="rId6" Type="http://schemas.openxmlformats.org/officeDocument/2006/relationships/slideLayout" Target="../slideLayouts/slideLayout53.xml"/><Relationship Id="rId11" Type="http://schemas.openxmlformats.org/officeDocument/2006/relationships/slideLayout" Target="../slideLayouts/slideLayout58.xml"/><Relationship Id="rId24" Type="http://schemas.openxmlformats.org/officeDocument/2006/relationships/slideLayout" Target="../slideLayouts/slideLayout71.xml"/><Relationship Id="rId5" Type="http://schemas.openxmlformats.org/officeDocument/2006/relationships/slideLayout" Target="../slideLayouts/slideLayout52.xml"/><Relationship Id="rId15" Type="http://schemas.openxmlformats.org/officeDocument/2006/relationships/slideLayout" Target="../slideLayouts/slideLayout62.xml"/><Relationship Id="rId23" Type="http://schemas.openxmlformats.org/officeDocument/2006/relationships/slideLayout" Target="../slideLayouts/slideLayout70.xml"/><Relationship Id="rId28" Type="http://schemas.openxmlformats.org/officeDocument/2006/relationships/slideLayout" Target="../slideLayouts/slideLayout75.xml"/><Relationship Id="rId10" Type="http://schemas.openxmlformats.org/officeDocument/2006/relationships/slideLayout" Target="../slideLayouts/slideLayout57.xml"/><Relationship Id="rId19" Type="http://schemas.openxmlformats.org/officeDocument/2006/relationships/slideLayout" Target="../slideLayouts/slideLayout66.xml"/><Relationship Id="rId31" Type="http://schemas.openxmlformats.org/officeDocument/2006/relationships/image" Target="../media/image1.png"/><Relationship Id="rId4" Type="http://schemas.openxmlformats.org/officeDocument/2006/relationships/slideLayout" Target="../slideLayouts/slideLayout51.xml"/><Relationship Id="rId9" Type="http://schemas.openxmlformats.org/officeDocument/2006/relationships/slideLayout" Target="../slideLayouts/slideLayout56.xml"/><Relationship Id="rId14" Type="http://schemas.openxmlformats.org/officeDocument/2006/relationships/slideLayout" Target="../slideLayouts/slideLayout61.xml"/><Relationship Id="rId22" Type="http://schemas.openxmlformats.org/officeDocument/2006/relationships/slideLayout" Target="../slideLayouts/slideLayout69.xml"/><Relationship Id="rId27" Type="http://schemas.openxmlformats.org/officeDocument/2006/relationships/slideLayout" Target="../slideLayouts/slideLayout74.xml"/><Relationship Id="rId30"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28"/>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170" r:id="rId1"/>
    <p:sldLayoutId id="2147484167" r:id="rId2"/>
    <p:sldLayoutId id="2147484087" r:id="rId3"/>
    <p:sldLayoutId id="2147484098" r:id="rId4"/>
    <p:sldLayoutId id="2147484107" r:id="rId5"/>
    <p:sldLayoutId id="2147484086" r:id="rId6"/>
    <p:sldLayoutId id="2147484099" r:id="rId7"/>
    <p:sldLayoutId id="2147484100" r:id="rId8"/>
    <p:sldLayoutId id="2147484106" r:id="rId9"/>
    <p:sldLayoutId id="2147484089" r:id="rId10"/>
    <p:sldLayoutId id="2147484092" r:id="rId11"/>
    <p:sldLayoutId id="2147484105" r:id="rId12"/>
    <p:sldLayoutId id="2147484182" r:id="rId13"/>
    <p:sldLayoutId id="2147484130" r:id="rId14"/>
    <p:sldLayoutId id="2147484101" r:id="rId15"/>
    <p:sldLayoutId id="2147484102" r:id="rId16"/>
    <p:sldLayoutId id="2147484093" r:id="rId17"/>
    <p:sldLayoutId id="2147484127" r:id="rId18"/>
    <p:sldLayoutId id="2147484128" r:id="rId19"/>
    <p:sldLayoutId id="2147484129" r:id="rId20"/>
    <p:sldLayoutId id="2147484094" r:id="rId21"/>
    <p:sldLayoutId id="2147484195" r:id="rId22"/>
    <p:sldLayoutId id="2147484096" r:id="rId23"/>
    <p:sldLayoutId id="2147484284" r:id="rId24"/>
    <p:sldLayoutId id="2147484285" r:id="rId25"/>
    <p:sldLayoutId id="2147484316" r:id="rId26"/>
  </p:sldLayoutIdLst>
  <p:transition>
    <p:fade/>
  </p:transition>
  <p:hf sldNum="0" hdr="0" ftr="0" dt="0"/>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23"/>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3588427678"/>
      </p:ext>
    </p:extLst>
  </p:cSld>
  <p:clrMap bg1="dk1" tx1="lt1" bg2="dk2" tx2="lt2" accent1="accent1" accent2="accent2" accent3="accent3" accent4="accent4" accent5="accent5" accent6="accent6" hlink="hlink" folHlink="folHlink"/>
  <p:sldLayoutIdLst>
    <p:sldLayoutId id="2147484266" r:id="rId1"/>
    <p:sldLayoutId id="2147484236" r:id="rId2"/>
    <p:sldLayoutId id="2147484240" r:id="rId3"/>
    <p:sldLayoutId id="2147484241" r:id="rId4"/>
    <p:sldLayoutId id="2147484244" r:id="rId5"/>
    <p:sldLayoutId id="2147484245" r:id="rId6"/>
    <p:sldLayoutId id="2147484247" r:id="rId7"/>
    <p:sldLayoutId id="2147484249" r:id="rId8"/>
    <p:sldLayoutId id="2147484250" r:id="rId9"/>
    <p:sldLayoutId id="2147484264" r:id="rId10"/>
    <p:sldLayoutId id="2147484251" r:id="rId11"/>
    <p:sldLayoutId id="2147484252" r:id="rId12"/>
    <p:sldLayoutId id="2147484253" r:id="rId13"/>
    <p:sldLayoutId id="2147484254" r:id="rId14"/>
    <p:sldLayoutId id="2147484256" r:id="rId15"/>
    <p:sldLayoutId id="2147484257" r:id="rId16"/>
    <p:sldLayoutId id="2147484258" r:id="rId17"/>
    <p:sldLayoutId id="2147484259" r:id="rId18"/>
    <p:sldLayoutId id="2147484260" r:id="rId19"/>
    <p:sldLayoutId id="2147484261" r:id="rId20"/>
    <p:sldLayoutId id="2147484263" r:id="rId21"/>
  </p:sldLayoutIdLst>
  <p:transition>
    <p:fade/>
  </p:transition>
  <p:hf sldNum="0" hdr="0" ftr="0" dt="0"/>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31"/>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981762313"/>
      </p:ext>
    </p:extLst>
  </p:cSld>
  <p:clrMap bg1="lt1" tx1="dk1" bg2="lt2" tx2="dk2" accent1="accent1" accent2="accent2" accent3="accent3" accent4="accent4" accent5="accent5" accent6="accent6" hlink="hlink" folHlink="folHlink"/>
  <p:sldLayoutIdLst>
    <p:sldLayoutId id="2147484287" r:id="rId1"/>
    <p:sldLayoutId id="2147484288" r:id="rId2"/>
    <p:sldLayoutId id="2147484289" r:id="rId3"/>
    <p:sldLayoutId id="2147484290" r:id="rId4"/>
    <p:sldLayoutId id="2147484291" r:id="rId5"/>
    <p:sldLayoutId id="2147484292" r:id="rId6"/>
    <p:sldLayoutId id="2147484293" r:id="rId7"/>
    <p:sldLayoutId id="2147484294" r:id="rId8"/>
    <p:sldLayoutId id="2147484295" r:id="rId9"/>
    <p:sldLayoutId id="2147484296" r:id="rId10"/>
    <p:sldLayoutId id="2147484297" r:id="rId11"/>
    <p:sldLayoutId id="2147484298" r:id="rId12"/>
    <p:sldLayoutId id="2147484299" r:id="rId13"/>
    <p:sldLayoutId id="2147484300" r:id="rId14"/>
    <p:sldLayoutId id="2147484301" r:id="rId15"/>
    <p:sldLayoutId id="2147484302" r:id="rId16"/>
    <p:sldLayoutId id="2147484303" r:id="rId17"/>
    <p:sldLayoutId id="2147484304" r:id="rId18"/>
    <p:sldLayoutId id="2147484305" r:id="rId19"/>
    <p:sldLayoutId id="2147484306" r:id="rId20"/>
    <p:sldLayoutId id="2147484307" r:id="rId21"/>
    <p:sldLayoutId id="2147484308" r:id="rId22"/>
    <p:sldLayoutId id="2147484309" r:id="rId23"/>
    <p:sldLayoutId id="2147484310" r:id="rId24"/>
    <p:sldLayoutId id="2147484311" r:id="rId25"/>
    <p:sldLayoutId id="2147484312" r:id="rId26"/>
    <p:sldLayoutId id="2147484313" r:id="rId27"/>
    <p:sldLayoutId id="2147484314" r:id="rId28"/>
    <p:sldLayoutId id="2147484315" r:id="rId29"/>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11.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11.xml"/><Relationship Id="rId5" Type="http://schemas.openxmlformats.org/officeDocument/2006/relationships/image" Target="../media/image20.png"/><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11.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svg"/></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11.xml"/><Relationship Id="rId5" Type="http://schemas.openxmlformats.org/officeDocument/2006/relationships/image" Target="../media/image29.svg"/><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39.svg"/><Relationship Id="rId18" Type="http://schemas.openxmlformats.org/officeDocument/2006/relationships/image" Target="../media/image44.png"/><Relationship Id="rId3" Type="http://schemas.openxmlformats.org/officeDocument/2006/relationships/notesSlide" Target="../notesSlides/notesSlide17.xml"/><Relationship Id="rId21" Type="http://schemas.openxmlformats.org/officeDocument/2006/relationships/image" Target="../media/image47.svg"/><Relationship Id="rId7" Type="http://schemas.openxmlformats.org/officeDocument/2006/relationships/image" Target="../media/image33.svg"/><Relationship Id="rId12" Type="http://schemas.openxmlformats.org/officeDocument/2006/relationships/image" Target="../media/image38.png"/><Relationship Id="rId17" Type="http://schemas.openxmlformats.org/officeDocument/2006/relationships/image" Target="../media/image43.svg"/><Relationship Id="rId2" Type="http://schemas.openxmlformats.org/officeDocument/2006/relationships/slideLayout" Target="../slideLayouts/slideLayout19.xml"/><Relationship Id="rId16" Type="http://schemas.openxmlformats.org/officeDocument/2006/relationships/image" Target="../media/image42.png"/><Relationship Id="rId20" Type="http://schemas.openxmlformats.org/officeDocument/2006/relationships/image" Target="../media/image46.png"/><Relationship Id="rId1" Type="http://schemas.openxmlformats.org/officeDocument/2006/relationships/themeOverride" Target="../theme/themeOverride1.xml"/><Relationship Id="rId6" Type="http://schemas.openxmlformats.org/officeDocument/2006/relationships/image" Target="../media/image32.png"/><Relationship Id="rId11" Type="http://schemas.openxmlformats.org/officeDocument/2006/relationships/image" Target="../media/image37.svg"/><Relationship Id="rId5" Type="http://schemas.openxmlformats.org/officeDocument/2006/relationships/image" Target="../media/image31.svg"/><Relationship Id="rId15" Type="http://schemas.openxmlformats.org/officeDocument/2006/relationships/image" Target="../media/image41.svg"/><Relationship Id="rId10" Type="http://schemas.openxmlformats.org/officeDocument/2006/relationships/image" Target="../media/image36.png"/><Relationship Id="rId19" Type="http://schemas.openxmlformats.org/officeDocument/2006/relationships/image" Target="../media/image45.png"/><Relationship Id="rId4" Type="http://schemas.openxmlformats.org/officeDocument/2006/relationships/image" Target="../media/image30.png"/><Relationship Id="rId9" Type="http://schemas.openxmlformats.org/officeDocument/2006/relationships/image" Target="../media/image35.svg"/><Relationship Id="rId14" Type="http://schemas.openxmlformats.org/officeDocument/2006/relationships/image" Target="../media/image40.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6.xml"/><Relationship Id="rId1" Type="http://schemas.openxmlformats.org/officeDocument/2006/relationships/themeOverride" Target="../theme/themeOverride2.xml"/></Relationships>
</file>

<file path=ppt/slides/_rels/slide19.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notesSlide" Target="../notesSlides/notesSlide19.xml"/><Relationship Id="rId1" Type="http://schemas.openxmlformats.org/officeDocument/2006/relationships/slideLayout" Target="../slideLayouts/slideLayout17.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6.xml"/></Relationships>
</file>

<file path=ppt/slides/_rels/slide20.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9.png"/><Relationship Id="rId7" Type="http://schemas.openxmlformats.org/officeDocument/2006/relationships/image" Target="../media/image51.png"/><Relationship Id="rId2" Type="http://schemas.openxmlformats.org/officeDocument/2006/relationships/notesSlide" Target="../notesSlides/notesSlide20.xml"/><Relationship Id="rId1" Type="http://schemas.openxmlformats.org/officeDocument/2006/relationships/slideLayout" Target="../slideLayouts/slideLayout17.xml"/><Relationship Id="rId6" Type="http://schemas.openxmlformats.org/officeDocument/2006/relationships/image" Target="../media/image48.png"/><Relationship Id="rId5" Type="http://schemas.openxmlformats.org/officeDocument/2006/relationships/hyperlink" Target="https://info.mesosphere.com/The-Docker-vs-Kubernetes-vs-Apache-Mesos-Myth_RegistrationPage.html" TargetMode="External"/><Relationship Id="rId4" Type="http://schemas.openxmlformats.org/officeDocument/2006/relationships/image" Target="../media/image50.png"/><Relationship Id="rId9" Type="http://schemas.openxmlformats.org/officeDocument/2006/relationships/image" Target="../media/image53.png"/></Relationships>
</file>

<file path=ppt/slides/_rels/slide21.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9.png"/><Relationship Id="rId7" Type="http://schemas.openxmlformats.org/officeDocument/2006/relationships/image" Target="../media/image48.png"/><Relationship Id="rId2" Type="http://schemas.openxmlformats.org/officeDocument/2006/relationships/notesSlide" Target="../notesSlides/notesSlide21.xml"/><Relationship Id="rId1" Type="http://schemas.openxmlformats.org/officeDocument/2006/relationships/slideLayout" Target="../slideLayouts/slideLayout17.xml"/><Relationship Id="rId6" Type="http://schemas.openxmlformats.org/officeDocument/2006/relationships/image" Target="../media/image54.png"/><Relationship Id="rId5" Type="http://schemas.openxmlformats.org/officeDocument/2006/relationships/image" Target="../media/image51.png"/><Relationship Id="rId4" Type="http://schemas.openxmlformats.org/officeDocument/2006/relationships/image" Target="../media/image50.png"/><Relationship Id="rId9" Type="http://schemas.openxmlformats.org/officeDocument/2006/relationships/image" Target="../media/image53.png"/></Relationships>
</file>

<file path=ppt/slides/_rels/slide22.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9.png"/><Relationship Id="rId7" Type="http://schemas.openxmlformats.org/officeDocument/2006/relationships/image" Target="../media/image48.png"/><Relationship Id="rId2" Type="http://schemas.openxmlformats.org/officeDocument/2006/relationships/notesSlide" Target="../notesSlides/notesSlide22.xml"/><Relationship Id="rId1" Type="http://schemas.openxmlformats.org/officeDocument/2006/relationships/slideLayout" Target="../slideLayouts/slideLayout17.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23.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9.png"/><Relationship Id="rId7" Type="http://schemas.openxmlformats.org/officeDocument/2006/relationships/image" Target="../media/image52.png"/><Relationship Id="rId2" Type="http://schemas.openxmlformats.org/officeDocument/2006/relationships/notesSlide" Target="../notesSlides/notesSlide23.xml"/><Relationship Id="rId1" Type="http://schemas.openxmlformats.org/officeDocument/2006/relationships/slideLayout" Target="../slideLayouts/slideLayout17.xml"/><Relationship Id="rId6" Type="http://schemas.openxmlformats.org/officeDocument/2006/relationships/image" Target="../media/image55.png"/><Relationship Id="rId5" Type="http://schemas.openxmlformats.org/officeDocument/2006/relationships/image" Target="../media/image51.png"/><Relationship Id="rId10" Type="http://schemas.openxmlformats.org/officeDocument/2006/relationships/image" Target="../media/image56.png"/><Relationship Id="rId4" Type="http://schemas.openxmlformats.org/officeDocument/2006/relationships/image" Target="../media/image50.png"/><Relationship Id="rId9" Type="http://schemas.openxmlformats.org/officeDocument/2006/relationships/image" Target="../media/image53.png"/></Relationships>
</file>

<file path=ppt/slides/_rels/slide24.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notesSlide" Target="../notesSlides/notesSlide24.xml"/><Relationship Id="rId1" Type="http://schemas.openxmlformats.org/officeDocument/2006/relationships/slideLayout" Target="../slideLayouts/slideLayout17.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25.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hyperlink" Target="https://success.docker.com/article/certified-infrastructures-azure" TargetMode="External"/><Relationship Id="rId7" Type="http://schemas.openxmlformats.org/officeDocument/2006/relationships/image" Target="../media/image51.png"/><Relationship Id="rId2" Type="http://schemas.openxmlformats.org/officeDocument/2006/relationships/notesSlide" Target="../notesSlides/notesSlide25.xml"/><Relationship Id="rId1" Type="http://schemas.openxmlformats.org/officeDocument/2006/relationships/slideLayout" Target="../slideLayouts/slideLayout17.xml"/><Relationship Id="rId6" Type="http://schemas.openxmlformats.org/officeDocument/2006/relationships/image" Target="../media/image50.png"/><Relationship Id="rId5" Type="http://schemas.openxmlformats.org/officeDocument/2006/relationships/image" Target="../media/image49.png"/><Relationship Id="rId10" Type="http://schemas.openxmlformats.org/officeDocument/2006/relationships/image" Target="../media/image58.png"/><Relationship Id="rId4" Type="http://schemas.openxmlformats.org/officeDocument/2006/relationships/image" Target="../media/image57.png"/><Relationship Id="rId9" Type="http://schemas.openxmlformats.org/officeDocument/2006/relationships/image" Target="../media/image53.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53.png"/><Relationship Id="rId7" Type="http://schemas.openxmlformats.org/officeDocument/2006/relationships/image" Target="../media/image52.png"/><Relationship Id="rId2" Type="http://schemas.openxmlformats.org/officeDocument/2006/relationships/notesSlide" Target="../notesSlides/notesSlide27.xml"/><Relationship Id="rId1" Type="http://schemas.openxmlformats.org/officeDocument/2006/relationships/slideLayout" Target="../slideLayouts/slideLayout17.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28.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59.tiff"/><Relationship Id="rId7" Type="http://schemas.openxmlformats.org/officeDocument/2006/relationships/image" Target="../media/image52.png"/><Relationship Id="rId2" Type="http://schemas.openxmlformats.org/officeDocument/2006/relationships/notesSlide" Target="../notesSlides/notesSlide28.xml"/><Relationship Id="rId1" Type="http://schemas.openxmlformats.org/officeDocument/2006/relationships/slideLayout" Target="../slideLayouts/slideLayout17.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 Id="rId9" Type="http://schemas.openxmlformats.org/officeDocument/2006/relationships/image" Target="../media/image53.png"/></Relationships>
</file>

<file path=ppt/slides/_rels/slide29.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59.tiff"/><Relationship Id="rId7" Type="http://schemas.openxmlformats.org/officeDocument/2006/relationships/image" Target="../media/image52.png"/><Relationship Id="rId2" Type="http://schemas.openxmlformats.org/officeDocument/2006/relationships/notesSlide" Target="../notesSlides/notesSlide29.xml"/><Relationship Id="rId1" Type="http://schemas.openxmlformats.org/officeDocument/2006/relationships/slideLayout" Target="../slideLayouts/slideLayout17.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 Id="rId9" Type="http://schemas.openxmlformats.org/officeDocument/2006/relationships/image" Target="../media/image53.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31.xml"/><Relationship Id="rId1" Type="http://schemas.openxmlformats.org/officeDocument/2006/relationships/slideLayout" Target="../slideLayouts/slideLayout73.xml"/></Relationships>
</file>

<file path=ppt/slides/_rels/slide33.xml.rels><?xml version="1.0" encoding="UTF-8" standalone="yes"?>
<Relationships xmlns="http://schemas.openxmlformats.org/package/2006/relationships"><Relationship Id="rId3" Type="http://schemas.openxmlformats.org/officeDocument/2006/relationships/comments" Target="../comments/comment2.xml"/><Relationship Id="rId2" Type="http://schemas.openxmlformats.org/officeDocument/2006/relationships/notesSlide" Target="../notesSlides/notesSlide32.xml"/><Relationship Id="rId1" Type="http://schemas.openxmlformats.org/officeDocument/2006/relationships/slideLayout" Target="../slideLayouts/slideLayout7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3.xml"/></Relationships>
</file>

<file path=ppt/slides/_rels/slide42.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hyperlink" Target="https://github.com/Azure/aks-engine" TargetMode="External"/><Relationship Id="rId7" Type="http://schemas.openxmlformats.org/officeDocument/2006/relationships/image" Target="../media/image52.png"/><Relationship Id="rId2" Type="http://schemas.openxmlformats.org/officeDocument/2006/relationships/notesSlide" Target="../notesSlides/notesSlide41.xml"/><Relationship Id="rId1" Type="http://schemas.openxmlformats.org/officeDocument/2006/relationships/slideLayout" Target="../slideLayouts/slideLayout17.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 Id="rId9" Type="http://schemas.openxmlformats.org/officeDocument/2006/relationships/image" Target="../media/image53.png"/></Relationships>
</file>

<file path=ppt/slides/_rels/slide43.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55.png"/><Relationship Id="rId7" Type="http://schemas.openxmlformats.org/officeDocument/2006/relationships/image" Target="../media/image52.png"/><Relationship Id="rId2" Type="http://schemas.openxmlformats.org/officeDocument/2006/relationships/notesSlide" Target="../notesSlides/notesSlide42.xml"/><Relationship Id="rId1" Type="http://schemas.openxmlformats.org/officeDocument/2006/relationships/slideLayout" Target="../slideLayouts/slideLayout17.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4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62.tiff"/><Relationship Id="rId2" Type="http://schemas.openxmlformats.org/officeDocument/2006/relationships/notesSlide" Target="../notesSlides/notesSlide44.xml"/><Relationship Id="rId1" Type="http://schemas.openxmlformats.org/officeDocument/2006/relationships/slideLayout" Target="../slideLayouts/slideLayout6.xml"/><Relationship Id="rId6" Type="http://schemas.openxmlformats.org/officeDocument/2006/relationships/image" Target="../media/image65.tiff"/><Relationship Id="rId5" Type="http://schemas.openxmlformats.org/officeDocument/2006/relationships/image" Target="../media/image64.tiff"/><Relationship Id="rId4" Type="http://schemas.openxmlformats.org/officeDocument/2006/relationships/image" Target="../media/image63.tiff"/></Relationships>
</file>

<file path=ppt/slides/_rels/slide4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5.xml"/><Relationship Id="rId1" Type="http://schemas.openxmlformats.org/officeDocument/2006/relationships/slideLayout" Target="../slideLayouts/slideLayout25.xml"/></Relationships>
</file>

<file path=ppt/slides/_rels/slide47.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55.png"/><Relationship Id="rId7" Type="http://schemas.openxmlformats.org/officeDocument/2006/relationships/image" Target="../media/image52.png"/><Relationship Id="rId2" Type="http://schemas.openxmlformats.org/officeDocument/2006/relationships/notesSlide" Target="../notesSlides/notesSlide46.xml"/><Relationship Id="rId1" Type="http://schemas.openxmlformats.org/officeDocument/2006/relationships/slideLayout" Target="../slideLayouts/slideLayout17.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4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7.xml"/><Relationship Id="rId1" Type="http://schemas.openxmlformats.org/officeDocument/2006/relationships/slideLayout" Target="../slideLayouts/slideLayout17.xml"/><Relationship Id="rId4" Type="http://schemas.openxmlformats.org/officeDocument/2006/relationships/image" Target="../media/image68.png"/></Relationships>
</file>

<file path=ppt/slides/_rels/slide4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8.xml"/><Relationship Id="rId1" Type="http://schemas.openxmlformats.org/officeDocument/2006/relationships/slideLayout" Target="../slideLayouts/slideLayout17.xml"/><Relationship Id="rId5" Type="http://schemas.openxmlformats.org/officeDocument/2006/relationships/image" Target="../media/image67.png"/><Relationship Id="rId4" Type="http://schemas.openxmlformats.org/officeDocument/2006/relationships/image" Target="../media/image69.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9.xml"/><Relationship Id="rId1" Type="http://schemas.openxmlformats.org/officeDocument/2006/relationships/slideLayout" Target="../slideLayouts/slideLayout25.xml"/></Relationships>
</file>

<file path=ppt/slides/_rels/slide51.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70.tiff"/><Relationship Id="rId7" Type="http://schemas.openxmlformats.org/officeDocument/2006/relationships/image" Target="../media/image50.png"/><Relationship Id="rId2" Type="http://schemas.openxmlformats.org/officeDocument/2006/relationships/notesSlide" Target="../notesSlides/notesSlide50.xml"/><Relationship Id="rId1" Type="http://schemas.openxmlformats.org/officeDocument/2006/relationships/slideLayout" Target="../slideLayouts/slideLayout17.xml"/><Relationship Id="rId6" Type="http://schemas.openxmlformats.org/officeDocument/2006/relationships/image" Target="../media/image49.png"/><Relationship Id="rId5" Type="http://schemas.openxmlformats.org/officeDocument/2006/relationships/hyperlink" Target="https://github.com/kubernetes-incubator/cri-o" TargetMode="External"/><Relationship Id="rId10" Type="http://schemas.openxmlformats.org/officeDocument/2006/relationships/image" Target="../media/image48.png"/><Relationship Id="rId4" Type="http://schemas.openxmlformats.org/officeDocument/2006/relationships/hyperlink" Target="https://github.com/rkt/rkt" TargetMode="External"/><Relationship Id="rId9" Type="http://schemas.openxmlformats.org/officeDocument/2006/relationships/image" Target="../media/image52.png"/></Relationships>
</file>

<file path=ppt/slides/_rels/slide52.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53.png"/><Relationship Id="rId7" Type="http://schemas.openxmlformats.org/officeDocument/2006/relationships/image" Target="../media/image49.png"/><Relationship Id="rId2" Type="http://schemas.openxmlformats.org/officeDocument/2006/relationships/notesSlide" Target="../notesSlides/notesSlide51.xml"/><Relationship Id="rId1" Type="http://schemas.openxmlformats.org/officeDocument/2006/relationships/slideLayout" Target="../slideLayouts/slideLayout17.xml"/><Relationship Id="rId6" Type="http://schemas.openxmlformats.org/officeDocument/2006/relationships/image" Target="../media/image71.png"/><Relationship Id="rId11" Type="http://schemas.openxmlformats.org/officeDocument/2006/relationships/image" Target="../media/image48.png"/><Relationship Id="rId5" Type="http://schemas.openxmlformats.org/officeDocument/2006/relationships/image" Target="../media/image58.png"/><Relationship Id="rId10" Type="http://schemas.openxmlformats.org/officeDocument/2006/relationships/image" Target="../media/image52.png"/><Relationship Id="rId4" Type="http://schemas.openxmlformats.org/officeDocument/2006/relationships/image" Target="../media/image55.png"/><Relationship Id="rId9" Type="http://schemas.openxmlformats.org/officeDocument/2006/relationships/image" Target="../media/image51.png"/></Relationships>
</file>

<file path=ppt/slides/_rels/slide5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52.xml"/><Relationship Id="rId1" Type="http://schemas.openxmlformats.org/officeDocument/2006/relationships/slideLayout" Target="../slideLayouts/slideLayout25.xml"/></Relationships>
</file>

<file path=ppt/slides/_rels/slide5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53.xml"/><Relationship Id="rId1" Type="http://schemas.openxmlformats.org/officeDocument/2006/relationships/slideLayout" Target="../slideLayouts/slideLayout25.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2.xml"/></Relationships>
</file>

<file path=ppt/slides/_rels/slide56.xml.rels><?xml version="1.0" encoding="UTF-8" standalone="yes"?>
<Relationships xmlns="http://schemas.openxmlformats.org/package/2006/relationships"><Relationship Id="rId8" Type="http://schemas.openxmlformats.org/officeDocument/2006/relationships/hyperlink" Target="https://na01.safelinks.protection.outlook.com/?url=https%3A%2F%2Fazure.microsoft.com%2Femail%2F%3Fdestination%3Dhttps%253A%252F%252Fazuremarketplace.microsoft.com%252Fmarketplace%252Fapps%252Fmesosphere.dcos%253Ftab%253DOverview%26p%3DbXNnSWQ9ZWE0YTFmMDktYzhkOC00Y2ZlLWFlNTYtN2I2NDViNDYxMWE0JmpvYklkPTFjZGFiYTg3LWYxMTEtNDRlYi05ODQwLThkOWI2ZTI5ODhkYSZzdWJzY3JpcHRpb25JZD05OTI1YTU3OS1mOGJiLTQ0MDEtOWFjMi1mNzEwZDgxZWE3OWEmZW1haWxJZD1TZXJ2aWNlTm90aWZpY2F0aW9ucy9TZXJ2aWNlRGlzY29udGludWF0aW9uQXp1cmVDb250YWluZXJTZXJ2aWNlJmV2dElkPXNlcnZpY2Utbm90aWZpY2F0aW9uLXNlcnZpY2UtZGlzY29udGludWF0aW9uLWF6dXJlLWNvbnRhaW5lci1zZXJ2aWNlJmxpbmtOYW1lPW1lc29zcGhlcmUuZGNvcyZzb3VyY2U9YWVv&amp;data=02%7C01%7CSean.McKenna%40microsoft.com%7C265c45bd1f2c44222cca08d65621d2a7%7C72f988bf86f141af91ab2d7cd011db47%7C1%7C0%7C636791100606691251&amp;sdata=FFCHaWmboh51QUmNBtOhtOcg366QKhFMCq2u5abSR44%3D&amp;reserved=0" TargetMode="External"/><Relationship Id="rId3" Type="http://schemas.openxmlformats.org/officeDocument/2006/relationships/hyperlink" Target="https://na01.safelinks.protection.outlook.com/?url=https%3A%2F%2Fazure.microsoft.com%2Femail%2F%3Fdestination%3Dhttps%253A%252F%252Fdocs.microsoft.com%252Fen-us%252Fazure%252Faks%252Facs-aks-migration%26p%3DbXNnSWQ9ZWE0YTFmMDktYzhkOC00Y2ZlLWFlNTYtN2I2NDViNDYxMWE0JmpvYklkPTFjZGFiYTg3LWYxMTEtNDRlYi05ODQwLThkOWI2ZTI5ODhkYSZzdWJzY3JpcHRpb25JZD05OTI1YTU3OS1mOGJiLTQ0MDEtOWFjMi1mNzEwZDgxZWE3OWEmZW1haWxJZD1TZXJ2aWNlTm90aWZpY2F0aW9ucy9TZXJ2aWNlRGlzY29udGludWF0aW9uQXp1cmVDb250YWluZXJTZXJ2aWNlJmV2dElkPXNlcnZpY2Utbm90aWZpY2F0aW9uLXNlcnZpY2UtZGlzY29udGludWF0aW9uLWF6dXJlLWNvbnRhaW5lci1zZXJ2aWNlJmxpbmtOYW1lPWFjcy1ha3MtbWlncmF0aW9uJnNvdXJjZT1hZW8%3D&amp;data=02%7C01%7CSean.McKenna%40microsoft.com%7C265c45bd1f2c44222cca08d65621d2a7%7C72f988bf86f141af91ab2d7cd011db47%7C1%7C0%7C636791100606661238&amp;sdata=g9%2FaFTTdhfzeyJa4PpwK1aRjxNDL6IldU3bmuCdV%2BYA%3D&amp;reserved=0" TargetMode="External"/><Relationship Id="rId7" Type="http://schemas.openxmlformats.org/officeDocument/2006/relationships/hyperlink" Target="https://na01.safelinks.protection.outlook.com/?url=https%3A%2F%2Fazure.microsoft.com%2Femail%2F%3Fdestination%3Dhttps%253A%252F%252Fazuremarketplace.microsoft.com%252Fmarketplace%252Fapps%252Fmesosphere.enterprise-dcos%253Ftab%253DOverview%26p%3DbXNnSWQ9ZWE0YTFmMDktYzhkOC00Y2ZlLWFlNTYtN2I2NDViNDYxMWE0JmpvYklkPTFjZGFiYTg3LWYxMTEtNDRlYi05ODQwLThkOWI2ZTI5ODhkYSZzdWJzY3JpcHRpb25JZD05OTI1YTU3OS1mOGJiLTQ0MDEtOWFjMi1mNzEwZDgxZWE3OWEmZW1haWxJZD1TZXJ2aWNlTm90aWZpY2F0aW9ucy9TZXJ2aWNlRGlzY29udGludWF0aW9uQXp1cmVDb250YWluZXJTZXJ2aWNlJmV2dElkPXNlcnZpY2Utbm90aWZpY2F0aW9uLXNlcnZpY2UtZGlzY29udGludWF0aW9uLWF6dXJlLWNvbnRhaW5lci1zZXJ2aWNlJmxpbmtOYW1lPW1lc29zcGhlcmUuZW50ZXJwcmlzZS1kY29zJnNvdXJjZT1hZW8%3D&amp;data=02%7C01%7CSean.McKenna%40microsoft.com%7C265c45bd1f2c44222cca08d65621d2a7%7C72f988bf86f141af91ab2d7cd011db47%7C1%7C0%7C636791100606691251&amp;sdata=fIreoqE2ObkUPg3Ry0YmmFAwE%2FXyzPCVqODwOPne9%2Bw%3D&amp;reserved=0" TargetMode="External"/><Relationship Id="rId2" Type="http://schemas.openxmlformats.org/officeDocument/2006/relationships/notesSlide" Target="../notesSlides/notesSlide55.xml"/><Relationship Id="rId1" Type="http://schemas.openxmlformats.org/officeDocument/2006/relationships/slideLayout" Target="../slideLayouts/slideLayout6.xml"/><Relationship Id="rId6" Type="http://schemas.openxmlformats.org/officeDocument/2006/relationships/hyperlink" Target="https://na01.safelinks.protection.outlook.com/?url=https%3A%2F%2Fazure.microsoft.com%2Femail%2F%3Fdestination%3Dhttps%253A%252F%252Fazuremarketplace.microsoft.com%252Fmarketplace%252Fapps%252Fdocker.dockerdatacenter%253Ftab%253DOverview%26p%3DbXNnSWQ9ZWE0YTFmMDktYzhkOC00Y2ZlLWFlNTYtN2I2NDViNDYxMWE0JmpvYklkPTFjZGFiYTg3LWYxMTEtNDRlYi05ODQwLThkOWI2ZTI5ODhkYSZzdWJzY3JpcHRpb25JZD05OTI1YTU3OS1mOGJiLTQ0MDEtOWFjMi1mNzEwZDgxZWE3OWEmZW1haWxJZD1TZXJ2aWNlTm90aWZpY2F0aW9ucy9TZXJ2aWNlRGlzY29udGludWF0aW9uQXp1cmVDb250YWluZXJTZXJ2aWNlJmV2dElkPXNlcnZpY2Utbm90aWZpY2F0aW9uLXNlcnZpY2UtZGlzY29udGludWF0aW9uLWF6dXJlLWNvbnRhaW5lci1zZXJ2aWNlJmxpbmtOYW1lPWRvY2tlci5kb2NrZXJkYXRhY2VudGVyJnNvdXJjZT1hZW8%3D&amp;data=02%7C01%7CSean.McKenna%40microsoft.com%7C265c45bd1f2c44222cca08d65621d2a7%7C72f988bf86f141af91ab2d7cd011db47%7C1%7C0%7C636791100606681238&amp;sdata=M7JcmJZVwWNWHeHy6pNnzuX4Tku4YhZe%2FZl1XkYeWaE%3D&amp;reserved=0" TargetMode="External"/><Relationship Id="rId5" Type="http://schemas.openxmlformats.org/officeDocument/2006/relationships/hyperlink" Target="https://na01.safelinks.protection.outlook.com/?url=https%3A%2F%2Fazure.microsoft.com%2Femail%2F%3Fdestination%3Dhttps%253A%252F%252Fazuremarketplace.microsoft.com%252Fmarketplace%252Fapps%252Fdocker.docker4azure-st%253Ftab%253DOverview%26p%3DbXNnSWQ9ZWE0YTFmMDktYzhkOC00Y2ZlLWFlNTYtN2I2NDViNDYxMWE0JmpvYklkPTFjZGFiYTg3LWYxMTEtNDRlYi05ODQwLThkOWI2ZTI5ODhkYSZzdWJzY3JpcHRpb25JZD05OTI1YTU3OS1mOGJiLTQ0MDEtOWFjMi1mNzEwZDgxZWE3OWEmZW1haWxJZD1TZXJ2aWNlTm90aWZpY2F0aW9ucy9TZXJ2aWNlRGlzY29udGludWF0aW9uQXp1cmVDb250YWluZXJTZXJ2aWNlJmV2dElkPXNlcnZpY2Utbm90aWZpY2F0aW9uLXNlcnZpY2UtZGlzY29udGludWF0aW9uLWF6dXJlLWNvbnRhaW5lci1zZXJ2aWNlJmxpbmtOYW1lPWRvY2tlci5kb2NrZXI0YXp1cmUtc3Qmc291cmNlPWFlbw%3D%3D&amp;data=02%7C01%7CSean.McKenna%40microsoft.com%7C265c45bd1f2c44222cca08d65621d2a7%7C72f988bf86f141af91ab2d7cd011db47%7C1%7C0%7C636791100606671230&amp;sdata=AkkXUqow32f8%2B3l2IkSFxoC%2FCQyZyVFk6XMla3ZJe%2Bw%3D&amp;reserved=0" TargetMode="External"/><Relationship Id="rId4" Type="http://schemas.openxmlformats.org/officeDocument/2006/relationships/hyperlink" Target="https://github.com/azure/aks-engine" TargetMode="External"/><Relationship Id="rId9" Type="http://schemas.openxmlformats.org/officeDocument/2006/relationships/image" Target="../media/image73.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1.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1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274702" y="2125677"/>
            <a:ext cx="6402388" cy="3657560"/>
          </a:xfrm>
        </p:spPr>
        <p:txBody>
          <a:bodyPr/>
          <a:lstStyle/>
          <a:p>
            <a:r>
              <a:rPr lang="en-US" sz="4000">
                <a:ea typeface="+mj-lt"/>
                <a:cs typeface="+mj-lt"/>
              </a:rPr>
              <a:t>Modernizing Applications with Containers and Orchestrators</a:t>
            </a:r>
            <a:endParaRPr lang="en-US"/>
          </a:p>
        </p:txBody>
      </p:sp>
    </p:spTree>
    <p:extLst>
      <p:ext uri="{BB962C8B-B14F-4D97-AF65-F5344CB8AC3E}">
        <p14:creationId xmlns:p14="http://schemas.microsoft.com/office/powerpoint/2010/main" val="2715238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olidFill>
                  <a:schemeClr val="accent3"/>
                </a:solidFill>
              </a:rPr>
              <a:t>Clustering versus orchestration</a:t>
            </a:r>
            <a:endParaRPr lang="en-US"/>
          </a:p>
        </p:txBody>
      </p:sp>
      <p:sp>
        <p:nvSpPr>
          <p:cNvPr id="3" name="Content Placeholder 2"/>
          <p:cNvSpPr>
            <a:spLocks noGrp="1"/>
          </p:cNvSpPr>
          <p:nvPr>
            <p:ph idx="4294967295"/>
          </p:nvPr>
        </p:nvSpPr>
        <p:spPr>
          <a:xfrm>
            <a:off x="275482" y="1682016"/>
            <a:ext cx="11888721" cy="4742953"/>
          </a:xfrm>
          <a:prstGeom prst="rect">
            <a:avLst/>
          </a:prstGeom>
        </p:spPr>
        <p:txBody>
          <a:bodyPr>
            <a:noAutofit/>
          </a:bodyPr>
          <a:lstStyle/>
          <a:p>
            <a:pPr marL="0" indent="0">
              <a:spcBef>
                <a:spcPts val="0"/>
              </a:spcBef>
              <a:spcAft>
                <a:spcPts val="1200"/>
              </a:spcAft>
              <a:buNone/>
            </a:pPr>
            <a:r>
              <a:rPr lang="en-US" sz="2400" b="1"/>
              <a:t>Clustering</a:t>
            </a:r>
          </a:p>
          <a:p>
            <a:pPr>
              <a:spcBef>
                <a:spcPts val="0"/>
              </a:spcBef>
              <a:spcAft>
                <a:spcPts val="1200"/>
              </a:spcAft>
            </a:pPr>
            <a:r>
              <a:rPr lang="en-US" sz="2400"/>
              <a:t>Grouping “hosts”—either VMs or bare metal—and networking them together</a:t>
            </a:r>
          </a:p>
          <a:p>
            <a:pPr>
              <a:spcBef>
                <a:spcPts val="0"/>
              </a:spcBef>
              <a:spcAft>
                <a:spcPts val="1200"/>
              </a:spcAft>
            </a:pPr>
            <a:r>
              <a:rPr lang="en-US" sz="2400"/>
              <a:t>A cluster should feel like a single resource rather than a group of disparate machines</a:t>
            </a:r>
          </a:p>
          <a:p>
            <a:pPr marL="0" indent="0">
              <a:spcBef>
                <a:spcPts val="0"/>
              </a:spcBef>
              <a:spcAft>
                <a:spcPts val="1200"/>
              </a:spcAft>
              <a:buNone/>
            </a:pPr>
            <a:endParaRPr lang="en-US" sz="2400"/>
          </a:p>
          <a:p>
            <a:pPr marL="0" indent="0">
              <a:spcBef>
                <a:spcPts val="0"/>
              </a:spcBef>
              <a:spcAft>
                <a:spcPts val="1200"/>
              </a:spcAft>
              <a:buNone/>
            </a:pPr>
            <a:r>
              <a:rPr lang="en-US" sz="2400" b="1"/>
              <a:t>Orchestration</a:t>
            </a:r>
          </a:p>
          <a:p>
            <a:pPr>
              <a:spcBef>
                <a:spcPts val="0"/>
              </a:spcBef>
              <a:spcAft>
                <a:spcPts val="1200"/>
              </a:spcAft>
            </a:pPr>
            <a:r>
              <a:rPr lang="en-US" sz="2400"/>
              <a:t>Managing and monitoring of the workloads running in your cluster</a:t>
            </a:r>
          </a:p>
          <a:p>
            <a:pPr>
              <a:spcBef>
                <a:spcPts val="0"/>
              </a:spcBef>
              <a:spcAft>
                <a:spcPts val="1200"/>
              </a:spcAft>
            </a:pPr>
            <a:r>
              <a:rPr lang="en-US" sz="2400"/>
              <a:t>Starting containers on appropriate hosts and connecting them</a:t>
            </a:r>
          </a:p>
          <a:p>
            <a:pPr>
              <a:spcBef>
                <a:spcPts val="0"/>
              </a:spcBef>
              <a:spcAft>
                <a:spcPts val="1200"/>
              </a:spcAft>
            </a:pPr>
            <a:r>
              <a:rPr lang="en-US" sz="2400"/>
              <a:t>May also include support for scaling, automatic failover, and node rebalancing</a:t>
            </a:r>
          </a:p>
        </p:txBody>
      </p:sp>
    </p:spTree>
    <p:extLst>
      <p:ext uri="{BB962C8B-B14F-4D97-AF65-F5344CB8AC3E}">
        <p14:creationId xmlns:p14="http://schemas.microsoft.com/office/powerpoint/2010/main" val="31256973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4"/>
            <a:ext cx="11932601" cy="917575"/>
          </a:xfrm>
        </p:spPr>
        <p:txBody>
          <a:bodyPr/>
          <a:lstStyle/>
          <a:p>
            <a:r>
              <a:rPr lang="en-US">
                <a:solidFill>
                  <a:schemeClr val="accent3"/>
                </a:solidFill>
              </a:rPr>
              <a:t>Microsoft Offerings for Containers</a:t>
            </a:r>
            <a:endParaRPr lang="en-US"/>
          </a:p>
        </p:txBody>
      </p:sp>
      <p:pic>
        <p:nvPicPr>
          <p:cNvPr id="38" name="Picture 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7818" y="1678940"/>
            <a:ext cx="10058400" cy="4600148"/>
          </a:xfrm>
          <a:prstGeom prst="rect">
            <a:avLst/>
          </a:prstGeom>
        </p:spPr>
      </p:pic>
      <p:sp>
        <p:nvSpPr>
          <p:cNvPr id="3" name="Rectangle 2">
            <a:extLst>
              <a:ext uri="{FF2B5EF4-FFF2-40B4-BE49-F238E27FC236}">
                <a16:creationId xmlns:a16="http://schemas.microsoft.com/office/drawing/2014/main" id="{68670DE3-14B5-4996-9D11-68CD4045723E}"/>
              </a:ext>
            </a:extLst>
          </p:cNvPr>
          <p:cNvSpPr/>
          <p:nvPr/>
        </p:nvSpPr>
        <p:spPr bwMode="auto">
          <a:xfrm>
            <a:off x="5725391" y="2556163"/>
            <a:ext cx="2400300" cy="27016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a:extLst>
              <a:ext uri="{FF2B5EF4-FFF2-40B4-BE49-F238E27FC236}">
                <a16:creationId xmlns:a16="http://schemas.microsoft.com/office/drawing/2014/main" id="{E44CA458-73CD-4CA5-801B-988C1642F510}"/>
              </a:ext>
            </a:extLst>
          </p:cNvPr>
          <p:cNvSpPr/>
          <p:nvPr/>
        </p:nvSpPr>
        <p:spPr bwMode="auto">
          <a:xfrm>
            <a:off x="8600210" y="2556163"/>
            <a:ext cx="2400300" cy="27016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800" err="1">
              <a:solidFill>
                <a:schemeClr val="accent3"/>
              </a:solidFill>
              <a:ea typeface="Segoe UI" pitchFamily="34" charset="0"/>
              <a:cs typeface="Segoe UI" pitchFamily="34" charset="0"/>
            </a:endParaRPr>
          </a:p>
        </p:txBody>
      </p:sp>
      <p:sp>
        <p:nvSpPr>
          <p:cNvPr id="6" name="TextBox 5">
            <a:extLst>
              <a:ext uri="{FF2B5EF4-FFF2-40B4-BE49-F238E27FC236}">
                <a16:creationId xmlns:a16="http://schemas.microsoft.com/office/drawing/2014/main" id="{17DFF70E-E61C-4121-B6DF-D0E91B0F77ED}"/>
              </a:ext>
            </a:extLst>
          </p:cNvPr>
          <p:cNvSpPr txBox="1"/>
          <p:nvPr/>
        </p:nvSpPr>
        <p:spPr>
          <a:xfrm>
            <a:off x="9034900" y="2432711"/>
            <a:ext cx="2047163" cy="530915"/>
          </a:xfrm>
          <a:prstGeom prst="rect">
            <a:avLst/>
          </a:prstGeom>
          <a:noFill/>
        </p:spPr>
        <p:txBody>
          <a:bodyPr wrap="none" lIns="182880" tIns="146304" rIns="182880" bIns="146304" rtlCol="0">
            <a:spAutoFit/>
          </a:bodyPr>
          <a:lstStyle/>
          <a:p>
            <a:pPr>
              <a:lnSpc>
                <a:spcPct val="90000"/>
              </a:lnSpc>
              <a:spcAft>
                <a:spcPts val="600"/>
              </a:spcAft>
            </a:pPr>
            <a:r>
              <a:rPr lang="en-US" sz="1700">
                <a:solidFill>
                  <a:schemeClr val="accent3"/>
                </a:solidFill>
                <a:latin typeface="Calibri Light" panose="020F0302020204030204" pitchFamily="34" charset="0"/>
                <a:cs typeface="Calibri Light" panose="020F0302020204030204" pitchFamily="34" charset="0"/>
              </a:rPr>
              <a:t>Kubernetes Service</a:t>
            </a:r>
          </a:p>
        </p:txBody>
      </p:sp>
    </p:spTree>
    <p:extLst>
      <p:ext uri="{BB962C8B-B14F-4D97-AF65-F5344CB8AC3E}">
        <p14:creationId xmlns:p14="http://schemas.microsoft.com/office/powerpoint/2010/main" val="1578448784"/>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 name="TextBox 214">
            <a:extLst>
              <a:ext uri="{FF2B5EF4-FFF2-40B4-BE49-F238E27FC236}">
                <a16:creationId xmlns:a16="http://schemas.microsoft.com/office/drawing/2014/main" id="{40EC4DB3-70CC-4163-8738-B44091FED9B1}"/>
              </a:ext>
            </a:extLst>
          </p:cNvPr>
          <p:cNvSpPr txBox="1"/>
          <p:nvPr/>
        </p:nvSpPr>
        <p:spPr>
          <a:xfrm>
            <a:off x="199280" y="1212849"/>
            <a:ext cx="8193169" cy="609125"/>
          </a:xfrm>
          <a:prstGeom prst="rect">
            <a:avLst/>
          </a:prstGeom>
          <a:noFill/>
        </p:spPr>
        <p:txBody>
          <a:bodyPr wrap="square" lIns="149217" tIns="149217" rIns="149217" bIns="149217" rtlCol="0">
            <a:spAutoFit/>
          </a:bodyPr>
          <a:lstStyle/>
          <a:p>
            <a:pPr defTabSz="932597">
              <a:spcAft>
                <a:spcPts val="612"/>
              </a:spcAft>
              <a:defRPr/>
            </a:pPr>
            <a:r>
              <a:rPr lang="en-US" sz="2000">
                <a:cs typeface="Segoe UI Semibold" panose="020B0702040204020203" pitchFamily="34" charset="0"/>
              </a:rPr>
              <a:t>Easily deploy and run container-based web apps at scale</a:t>
            </a:r>
          </a:p>
        </p:txBody>
      </p:sp>
      <p:sp>
        <p:nvSpPr>
          <p:cNvPr id="4" name="Title 3">
            <a:extLst>
              <a:ext uri="{FF2B5EF4-FFF2-40B4-BE49-F238E27FC236}">
                <a16:creationId xmlns:a16="http://schemas.microsoft.com/office/drawing/2014/main" id="{2531060E-9341-4E56-B718-D404608A6BE9}"/>
              </a:ext>
            </a:extLst>
          </p:cNvPr>
          <p:cNvSpPr>
            <a:spLocks noGrp="1"/>
          </p:cNvSpPr>
          <p:nvPr>
            <p:ph type="title"/>
          </p:nvPr>
        </p:nvSpPr>
        <p:spPr>
          <a:xfrm>
            <a:off x="274639" y="295274"/>
            <a:ext cx="6632776" cy="917575"/>
          </a:xfrm>
        </p:spPr>
        <p:txBody>
          <a:bodyPr/>
          <a:lstStyle/>
          <a:p>
            <a:r>
              <a:rPr lang="en-US">
                <a:solidFill>
                  <a:schemeClr val="accent3"/>
                </a:solidFill>
              </a:rPr>
              <a:t>Azure App Service</a:t>
            </a:r>
          </a:p>
        </p:txBody>
      </p:sp>
      <p:grpSp>
        <p:nvGrpSpPr>
          <p:cNvPr id="33" name="Group 32">
            <a:extLst>
              <a:ext uri="{FF2B5EF4-FFF2-40B4-BE49-F238E27FC236}">
                <a16:creationId xmlns:a16="http://schemas.microsoft.com/office/drawing/2014/main" id="{4D71D563-8ACE-4C18-9439-60C7E84AFF83}"/>
              </a:ext>
            </a:extLst>
          </p:cNvPr>
          <p:cNvGrpSpPr/>
          <p:nvPr/>
        </p:nvGrpSpPr>
        <p:grpSpPr>
          <a:xfrm>
            <a:off x="4584576" y="2159039"/>
            <a:ext cx="3428843" cy="4230962"/>
            <a:chOff x="5463966" y="2080338"/>
            <a:chExt cx="3361916" cy="4580407"/>
          </a:xfrm>
        </p:grpSpPr>
        <p:cxnSp>
          <p:nvCxnSpPr>
            <p:cNvPr id="34" name="Straight Connector 33">
              <a:extLst>
                <a:ext uri="{FF2B5EF4-FFF2-40B4-BE49-F238E27FC236}">
                  <a16:creationId xmlns:a16="http://schemas.microsoft.com/office/drawing/2014/main" id="{9B363662-90D7-4967-8274-2C47B679FA92}"/>
                </a:ext>
              </a:extLst>
            </p:cNvPr>
            <p:cNvCxnSpPr/>
            <p:nvPr/>
          </p:nvCxnSpPr>
          <p:spPr>
            <a:xfrm>
              <a:off x="5463966" y="2080338"/>
              <a:ext cx="0" cy="4580407"/>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DCDE2557-B5F5-44ED-AD07-EA8ECA488147}"/>
                </a:ext>
              </a:extLst>
            </p:cNvPr>
            <p:cNvCxnSpPr/>
            <p:nvPr/>
          </p:nvCxnSpPr>
          <p:spPr>
            <a:xfrm>
              <a:off x="8825882" y="2080338"/>
              <a:ext cx="0" cy="4580407"/>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grpSp>
      <p:sp>
        <p:nvSpPr>
          <p:cNvPr id="36" name="Rectangle 35">
            <a:extLst>
              <a:ext uri="{FF2B5EF4-FFF2-40B4-BE49-F238E27FC236}">
                <a16:creationId xmlns:a16="http://schemas.microsoft.com/office/drawing/2014/main" id="{72EABD3B-D82C-4EE8-8123-41BAA259D808}"/>
              </a:ext>
            </a:extLst>
          </p:cNvPr>
          <p:cNvSpPr/>
          <p:nvPr/>
        </p:nvSpPr>
        <p:spPr>
          <a:xfrm>
            <a:off x="4940829" y="2130424"/>
            <a:ext cx="2712390" cy="353469"/>
          </a:xfrm>
          <a:prstGeom prst="rect">
            <a:avLst/>
          </a:prstGeom>
        </p:spPr>
        <p:txBody>
          <a:bodyPr wrap="none">
            <a:spAutoFit/>
          </a:bodyPr>
          <a:lstStyle/>
          <a:p>
            <a:pPr marL="0" marR="0" lvl="0" indent="0" algn="ctr" defTabSz="466298" rtl="0" eaLnBrk="1" fontAlgn="auto" latinLnBrk="0" hangingPunct="1">
              <a:lnSpc>
                <a:spcPct val="90000"/>
              </a:lnSpc>
              <a:spcBef>
                <a:spcPts val="0"/>
              </a:spcBef>
              <a:spcAft>
                <a:spcPts val="0"/>
              </a:spcAft>
              <a:buClrTx/>
              <a:buSzTx/>
              <a:buFontTx/>
              <a:buNone/>
              <a:tabLst/>
              <a:defRPr/>
            </a:pPr>
            <a:r>
              <a:rPr kumimoji="0" lang="en-US" sz="1836" b="0" i="0" u="none" strike="noStrike" kern="1200" cap="none" spc="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rPr>
              <a:t>Fully managed platform</a:t>
            </a:r>
          </a:p>
        </p:txBody>
      </p:sp>
      <p:sp>
        <p:nvSpPr>
          <p:cNvPr id="37" name="TextBox 36">
            <a:extLst>
              <a:ext uri="{FF2B5EF4-FFF2-40B4-BE49-F238E27FC236}">
                <a16:creationId xmlns:a16="http://schemas.microsoft.com/office/drawing/2014/main" id="{50F508A0-C8B2-4F2E-9486-E29034A1F549}"/>
              </a:ext>
            </a:extLst>
          </p:cNvPr>
          <p:cNvSpPr txBox="1"/>
          <p:nvPr/>
        </p:nvSpPr>
        <p:spPr>
          <a:xfrm>
            <a:off x="5532117" y="3418780"/>
            <a:ext cx="1529814" cy="436321"/>
          </a:xfrm>
          <a:prstGeom prst="rect">
            <a:avLst/>
          </a:prstGeom>
          <a:noFill/>
        </p:spPr>
        <p:txBody>
          <a:bodyPr wrap="none" lIns="89629" tIns="44815" rIns="89629" bIns="44815" rtlCol="0">
            <a:spAutoFit/>
          </a:bodyPr>
          <a:lstStyle>
            <a:defPPr>
              <a:defRPr lang="en-US"/>
            </a:defPPr>
            <a:lvl1pPr algn="ctr" defTabSz="932509" fontAlgn="base">
              <a:lnSpc>
                <a:spcPct val="90000"/>
              </a:lnSpc>
              <a:spcBef>
                <a:spcPct val="0"/>
              </a:spcBef>
              <a:spcAft>
                <a:spcPts val="600"/>
              </a:spcAft>
              <a:defRPr sz="1200" kern="0" spc="100">
                <a:solidFill>
                  <a:srgbClr val="797979"/>
                </a:solidFill>
                <a:latin typeface="Segoe UI Semibold" panose="020B0702040204020203" pitchFamily="34" charset="0"/>
                <a:cs typeface="Segoe UI Semibold" panose="020B0702040204020203" pitchFamily="34" charset="0"/>
              </a:defRPr>
            </a:lvl1pPr>
          </a:lstStyle>
          <a:p>
            <a:pPr marL="0" marR="0" lvl="0" indent="0" algn="ctr" defTabSz="932509" rtl="0" eaLnBrk="1" fontAlgn="base" latinLnBrk="0" hangingPunct="1">
              <a:lnSpc>
                <a:spcPct val="90000"/>
              </a:lnSpc>
              <a:spcBef>
                <a:spcPct val="0"/>
              </a:spcBef>
              <a:spcAft>
                <a:spcPts val="600"/>
              </a:spcAft>
              <a:buClrTx/>
              <a:buSzTx/>
              <a:buFontTx/>
              <a:buNone/>
              <a:tabLst/>
              <a:defRPr/>
            </a:pPr>
            <a:r>
              <a:rPr kumimoji="0" lang="en-US" sz="1224" b="0" i="0" u="none" strike="noStrike" kern="0" cap="none" spc="0" normalizeH="0" baseline="0" noProof="0">
                <a:ln>
                  <a:noFill/>
                </a:ln>
                <a:solidFill>
                  <a:srgbClr val="505050"/>
                </a:solidFill>
                <a:effectLst/>
                <a:uLnTx/>
                <a:uFillTx/>
                <a:latin typeface="Segoe UI"/>
                <a:ea typeface="+mn-ea"/>
                <a:cs typeface="Segoe UI Semibold" panose="020B0702040204020203" pitchFamily="34" charset="0"/>
              </a:rPr>
              <a:t>Automatic scaling</a:t>
            </a:r>
            <a:br>
              <a:rPr kumimoji="0" lang="en-US" sz="1224" b="0" i="0" u="none" strike="noStrike" kern="0" cap="none" spc="0" normalizeH="0" baseline="0" noProof="0">
                <a:ln>
                  <a:noFill/>
                </a:ln>
                <a:solidFill>
                  <a:srgbClr val="505050"/>
                </a:solidFill>
                <a:effectLst/>
                <a:uLnTx/>
                <a:uFillTx/>
                <a:latin typeface="Segoe UI"/>
                <a:ea typeface="+mn-ea"/>
                <a:cs typeface="Segoe UI Semibold" panose="020B0702040204020203" pitchFamily="34" charset="0"/>
              </a:rPr>
            </a:br>
            <a:r>
              <a:rPr kumimoji="0" lang="en-US" sz="1224" b="0" i="0" u="none" strike="noStrike" kern="0" cap="none" spc="0" normalizeH="0" baseline="0" noProof="0">
                <a:ln>
                  <a:noFill/>
                </a:ln>
                <a:solidFill>
                  <a:srgbClr val="505050"/>
                </a:solidFill>
                <a:effectLst/>
                <a:uLnTx/>
                <a:uFillTx/>
                <a:latin typeface="Segoe UI"/>
                <a:ea typeface="+mn-ea"/>
                <a:cs typeface="Segoe UI Semibold" panose="020B0702040204020203" pitchFamily="34" charset="0"/>
              </a:rPr>
              <a:t>and load balancing</a:t>
            </a:r>
          </a:p>
        </p:txBody>
      </p:sp>
      <p:sp>
        <p:nvSpPr>
          <p:cNvPr id="38" name="Freeform 82">
            <a:extLst>
              <a:ext uri="{FF2B5EF4-FFF2-40B4-BE49-F238E27FC236}">
                <a16:creationId xmlns:a16="http://schemas.microsoft.com/office/drawing/2014/main" id="{36A13076-8DC8-4ECF-BD00-D8A5D6904C1F}"/>
              </a:ext>
            </a:extLst>
          </p:cNvPr>
          <p:cNvSpPr>
            <a:spLocks noChangeAspect="1" noEditPoints="1"/>
          </p:cNvSpPr>
          <p:nvPr/>
        </p:nvSpPr>
        <p:spPr bwMode="auto">
          <a:xfrm>
            <a:off x="6000603" y="2823977"/>
            <a:ext cx="592840" cy="507829"/>
          </a:xfrm>
          <a:custGeom>
            <a:avLst/>
            <a:gdLst>
              <a:gd name="T0" fmla="*/ 246 w 265"/>
              <a:gd name="T1" fmla="*/ 208 h 227"/>
              <a:gd name="T2" fmla="*/ 161 w 265"/>
              <a:gd name="T3" fmla="*/ 208 h 227"/>
              <a:gd name="T4" fmla="*/ 161 w 265"/>
              <a:gd name="T5" fmla="*/ 104 h 227"/>
              <a:gd name="T6" fmla="*/ 19 w 265"/>
              <a:gd name="T7" fmla="*/ 104 h 227"/>
              <a:gd name="T8" fmla="*/ 19 w 265"/>
              <a:gd name="T9" fmla="*/ 19 h 227"/>
              <a:gd name="T10" fmla="*/ 180 w 265"/>
              <a:gd name="T11" fmla="*/ 19 h 227"/>
              <a:gd name="T12" fmla="*/ 180 w 265"/>
              <a:gd name="T13" fmla="*/ 0 h 227"/>
              <a:gd name="T14" fmla="*/ 0 w 265"/>
              <a:gd name="T15" fmla="*/ 0 h 227"/>
              <a:gd name="T16" fmla="*/ 0 w 265"/>
              <a:gd name="T17" fmla="*/ 227 h 227"/>
              <a:gd name="T18" fmla="*/ 265 w 265"/>
              <a:gd name="T19" fmla="*/ 227 h 227"/>
              <a:gd name="T20" fmla="*/ 265 w 265"/>
              <a:gd name="T21" fmla="*/ 85 h 227"/>
              <a:gd name="T22" fmla="*/ 246 w 265"/>
              <a:gd name="T23" fmla="*/ 85 h 227"/>
              <a:gd name="T24" fmla="*/ 246 w 265"/>
              <a:gd name="T25" fmla="*/ 208 h 227"/>
              <a:gd name="T26" fmla="*/ 19 w 265"/>
              <a:gd name="T27" fmla="*/ 123 h 227"/>
              <a:gd name="T28" fmla="*/ 142 w 265"/>
              <a:gd name="T29" fmla="*/ 123 h 227"/>
              <a:gd name="T30" fmla="*/ 142 w 265"/>
              <a:gd name="T31" fmla="*/ 208 h 227"/>
              <a:gd name="T32" fmla="*/ 19 w 265"/>
              <a:gd name="T33" fmla="*/ 208 h 227"/>
              <a:gd name="T34" fmla="*/ 19 w 265"/>
              <a:gd name="T35" fmla="*/ 123 h 227"/>
              <a:gd name="T36" fmla="*/ 199 w 265"/>
              <a:gd name="T37" fmla="*/ 0 h 227"/>
              <a:gd name="T38" fmla="*/ 265 w 265"/>
              <a:gd name="T39" fmla="*/ 0 h 227"/>
              <a:gd name="T40" fmla="*/ 265 w 265"/>
              <a:gd name="T41" fmla="*/ 66 h 227"/>
              <a:gd name="T42" fmla="*/ 246 w 265"/>
              <a:gd name="T43" fmla="*/ 66 h 227"/>
              <a:gd name="T44" fmla="*/ 246 w 265"/>
              <a:gd name="T45" fmla="*/ 31 h 227"/>
              <a:gd name="T46" fmla="*/ 175 w 265"/>
              <a:gd name="T47" fmla="*/ 102 h 227"/>
              <a:gd name="T48" fmla="*/ 163 w 265"/>
              <a:gd name="T49" fmla="*/ 88 h 227"/>
              <a:gd name="T50" fmla="*/ 232 w 265"/>
              <a:gd name="T51" fmla="*/ 19 h 227"/>
              <a:gd name="T52" fmla="*/ 199 w 265"/>
              <a:gd name="T53" fmla="*/ 19 h 227"/>
              <a:gd name="T54" fmla="*/ 199 w 265"/>
              <a:gd name="T55"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65" h="227">
                <a:moveTo>
                  <a:pt x="246" y="208"/>
                </a:moveTo>
                <a:lnTo>
                  <a:pt x="161" y="208"/>
                </a:lnTo>
                <a:lnTo>
                  <a:pt x="161" y="104"/>
                </a:lnTo>
                <a:lnTo>
                  <a:pt x="19" y="104"/>
                </a:lnTo>
                <a:lnTo>
                  <a:pt x="19" y="19"/>
                </a:lnTo>
                <a:lnTo>
                  <a:pt x="180" y="19"/>
                </a:lnTo>
                <a:lnTo>
                  <a:pt x="180" y="0"/>
                </a:lnTo>
                <a:lnTo>
                  <a:pt x="0" y="0"/>
                </a:lnTo>
                <a:lnTo>
                  <a:pt x="0" y="227"/>
                </a:lnTo>
                <a:lnTo>
                  <a:pt x="265" y="227"/>
                </a:lnTo>
                <a:lnTo>
                  <a:pt x="265" y="85"/>
                </a:lnTo>
                <a:lnTo>
                  <a:pt x="246" y="85"/>
                </a:lnTo>
                <a:lnTo>
                  <a:pt x="246" y="208"/>
                </a:lnTo>
                <a:close/>
                <a:moveTo>
                  <a:pt x="19" y="123"/>
                </a:moveTo>
                <a:lnTo>
                  <a:pt x="142" y="123"/>
                </a:lnTo>
                <a:lnTo>
                  <a:pt x="142" y="208"/>
                </a:lnTo>
                <a:lnTo>
                  <a:pt x="19" y="208"/>
                </a:lnTo>
                <a:lnTo>
                  <a:pt x="19" y="123"/>
                </a:lnTo>
                <a:close/>
                <a:moveTo>
                  <a:pt x="199" y="0"/>
                </a:moveTo>
                <a:lnTo>
                  <a:pt x="265" y="0"/>
                </a:lnTo>
                <a:lnTo>
                  <a:pt x="265" y="66"/>
                </a:lnTo>
                <a:lnTo>
                  <a:pt x="246" y="66"/>
                </a:lnTo>
                <a:lnTo>
                  <a:pt x="246" y="31"/>
                </a:lnTo>
                <a:lnTo>
                  <a:pt x="175" y="102"/>
                </a:lnTo>
                <a:lnTo>
                  <a:pt x="163" y="88"/>
                </a:lnTo>
                <a:lnTo>
                  <a:pt x="232" y="19"/>
                </a:lnTo>
                <a:lnTo>
                  <a:pt x="199" y="19"/>
                </a:lnTo>
                <a:lnTo>
                  <a:pt x="199" y="0"/>
                </a:lnTo>
                <a:close/>
              </a:path>
            </a:pathLst>
          </a:custGeom>
          <a:solidFill>
            <a:schemeClr val="tx1"/>
          </a:solidFill>
          <a:ln>
            <a:noFill/>
          </a:ln>
        </p:spPr>
        <p:txBody>
          <a:bodyPr vert="horz" wrap="square" lIns="89629" tIns="44815" rIns="89629" bIns="44815"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9" name="TextBox 38">
            <a:extLst>
              <a:ext uri="{FF2B5EF4-FFF2-40B4-BE49-F238E27FC236}">
                <a16:creationId xmlns:a16="http://schemas.microsoft.com/office/drawing/2014/main" id="{123DCD75-7107-49E0-9EA7-EFF06E232A9F}"/>
              </a:ext>
            </a:extLst>
          </p:cNvPr>
          <p:cNvSpPr txBox="1"/>
          <p:nvPr/>
        </p:nvSpPr>
        <p:spPr>
          <a:xfrm>
            <a:off x="5595061" y="4653137"/>
            <a:ext cx="1403926" cy="436321"/>
          </a:xfrm>
          <a:prstGeom prst="rect">
            <a:avLst/>
          </a:prstGeom>
          <a:noFill/>
        </p:spPr>
        <p:txBody>
          <a:bodyPr wrap="none" lIns="89629" tIns="44815" rIns="89629" bIns="44815" rtlCol="0">
            <a:spAutoFit/>
          </a:bodyPr>
          <a:lstStyle>
            <a:defPPr>
              <a:defRPr lang="en-US"/>
            </a:defPPr>
            <a:lvl1pPr algn="ctr" defTabSz="932509" fontAlgn="base">
              <a:lnSpc>
                <a:spcPct val="90000"/>
              </a:lnSpc>
              <a:spcBef>
                <a:spcPct val="0"/>
              </a:spcBef>
              <a:spcAft>
                <a:spcPts val="600"/>
              </a:spcAft>
              <a:defRPr sz="1200" kern="0" spc="100">
                <a:solidFill>
                  <a:srgbClr val="797979"/>
                </a:solidFill>
                <a:latin typeface="Segoe UI Semibold" panose="020B0702040204020203" pitchFamily="34" charset="0"/>
                <a:cs typeface="Segoe UI Semibold" panose="020B0702040204020203" pitchFamily="34" charset="0"/>
              </a:defRPr>
            </a:lvl1pPr>
          </a:lstStyle>
          <a:p>
            <a:pPr marL="0" marR="0" lvl="0" indent="0" algn="ctr" defTabSz="932509" rtl="0" eaLnBrk="1" fontAlgn="base" latinLnBrk="0" hangingPunct="1">
              <a:lnSpc>
                <a:spcPct val="90000"/>
              </a:lnSpc>
              <a:spcBef>
                <a:spcPct val="0"/>
              </a:spcBef>
              <a:spcAft>
                <a:spcPts val="600"/>
              </a:spcAft>
              <a:buClrTx/>
              <a:buSzTx/>
              <a:buFontTx/>
              <a:buNone/>
              <a:tabLst/>
              <a:defRPr/>
            </a:pPr>
            <a:r>
              <a:rPr kumimoji="0" lang="en-US" sz="1224" b="0" i="0" u="none" strike="noStrike" kern="0" cap="none" spc="0" normalizeH="0" baseline="0" noProof="0">
                <a:ln>
                  <a:noFill/>
                </a:ln>
                <a:solidFill>
                  <a:srgbClr val="505050"/>
                </a:solidFill>
                <a:effectLst/>
                <a:uLnTx/>
                <a:uFillTx/>
                <a:latin typeface="Segoe UI"/>
                <a:ea typeface="+mn-ea"/>
                <a:cs typeface="Segoe UI Semibold" panose="020B0702040204020203" pitchFamily="34" charset="0"/>
              </a:rPr>
              <a:t>High availability</a:t>
            </a:r>
            <a:br>
              <a:rPr kumimoji="0" lang="en-US" sz="1224" b="0" i="0" u="none" strike="noStrike" kern="0" cap="none" spc="0" normalizeH="0" baseline="0" noProof="0">
                <a:ln>
                  <a:noFill/>
                </a:ln>
                <a:solidFill>
                  <a:srgbClr val="505050"/>
                </a:solidFill>
                <a:effectLst/>
                <a:uLnTx/>
                <a:uFillTx/>
                <a:latin typeface="Segoe UI"/>
                <a:ea typeface="+mn-ea"/>
                <a:cs typeface="Segoe UI Semibold" panose="020B0702040204020203" pitchFamily="34" charset="0"/>
              </a:rPr>
            </a:br>
            <a:r>
              <a:rPr kumimoji="0" lang="en-US" sz="1224" b="0" i="0" u="none" strike="noStrike" kern="0" cap="none" spc="0" normalizeH="0" baseline="0" noProof="0">
                <a:ln>
                  <a:noFill/>
                </a:ln>
                <a:solidFill>
                  <a:srgbClr val="505050"/>
                </a:solidFill>
                <a:effectLst/>
                <a:uLnTx/>
                <a:uFillTx/>
                <a:latin typeface="Segoe UI"/>
                <a:ea typeface="+mn-ea"/>
                <a:cs typeface="Segoe UI Semibold" panose="020B0702040204020203" pitchFamily="34" charset="0"/>
              </a:rPr>
              <a:t>w/ auto-patching</a:t>
            </a:r>
          </a:p>
        </p:txBody>
      </p:sp>
      <p:grpSp>
        <p:nvGrpSpPr>
          <p:cNvPr id="40" name="Group 538">
            <a:extLst>
              <a:ext uri="{FF2B5EF4-FFF2-40B4-BE49-F238E27FC236}">
                <a16:creationId xmlns:a16="http://schemas.microsoft.com/office/drawing/2014/main" id="{E16C6880-C7EB-4F59-AC16-A7B2D38A813E}"/>
              </a:ext>
            </a:extLst>
          </p:cNvPr>
          <p:cNvGrpSpPr>
            <a:grpSpLocks noChangeAspect="1"/>
          </p:cNvGrpSpPr>
          <p:nvPr/>
        </p:nvGrpSpPr>
        <p:grpSpPr bwMode="auto">
          <a:xfrm>
            <a:off x="6041146" y="3986463"/>
            <a:ext cx="511753" cy="560206"/>
            <a:chOff x="6703" y="2838"/>
            <a:chExt cx="169" cy="185"/>
          </a:xfrm>
          <a:noFill/>
        </p:grpSpPr>
        <p:sp>
          <p:nvSpPr>
            <p:cNvPr id="41" name="Line 539">
              <a:extLst>
                <a:ext uri="{FF2B5EF4-FFF2-40B4-BE49-F238E27FC236}">
                  <a16:creationId xmlns:a16="http://schemas.microsoft.com/office/drawing/2014/main" id="{67BC44CA-13CE-48AC-9950-835496A7B430}"/>
                </a:ext>
              </a:extLst>
            </p:cNvPr>
            <p:cNvSpPr>
              <a:spLocks noChangeShapeType="1"/>
            </p:cNvSpPr>
            <p:nvPr/>
          </p:nvSpPr>
          <p:spPr bwMode="auto">
            <a:xfrm>
              <a:off x="6803" y="2967"/>
              <a:ext cx="4" cy="10"/>
            </a:xfrm>
            <a:prstGeom prst="line">
              <a:avLst/>
            </a:prstGeom>
            <a:grpFill/>
            <a:ln w="41275"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3250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2" name="Line 540">
              <a:extLst>
                <a:ext uri="{FF2B5EF4-FFF2-40B4-BE49-F238E27FC236}">
                  <a16:creationId xmlns:a16="http://schemas.microsoft.com/office/drawing/2014/main" id="{A72DD0BA-9D56-4456-95F1-C76030850CB3}"/>
                </a:ext>
              </a:extLst>
            </p:cNvPr>
            <p:cNvSpPr>
              <a:spLocks noChangeShapeType="1"/>
            </p:cNvSpPr>
            <p:nvPr/>
          </p:nvSpPr>
          <p:spPr bwMode="auto">
            <a:xfrm>
              <a:off x="6768" y="2884"/>
              <a:ext cx="4" cy="12"/>
            </a:xfrm>
            <a:prstGeom prst="line">
              <a:avLst/>
            </a:prstGeom>
            <a:grpFill/>
            <a:ln w="41275"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3250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3" name="Line 541">
              <a:extLst>
                <a:ext uri="{FF2B5EF4-FFF2-40B4-BE49-F238E27FC236}">
                  <a16:creationId xmlns:a16="http://schemas.microsoft.com/office/drawing/2014/main" id="{08A556DE-9CB0-4965-909F-8B4168EC4BB2}"/>
                </a:ext>
              </a:extLst>
            </p:cNvPr>
            <p:cNvSpPr>
              <a:spLocks noChangeShapeType="1"/>
            </p:cNvSpPr>
            <p:nvPr/>
          </p:nvSpPr>
          <p:spPr bwMode="auto">
            <a:xfrm flipH="1">
              <a:off x="6768" y="2967"/>
              <a:ext cx="4" cy="10"/>
            </a:xfrm>
            <a:prstGeom prst="line">
              <a:avLst/>
            </a:prstGeom>
            <a:grpFill/>
            <a:ln w="41275"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3250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4" name="Line 542">
              <a:extLst>
                <a:ext uri="{FF2B5EF4-FFF2-40B4-BE49-F238E27FC236}">
                  <a16:creationId xmlns:a16="http://schemas.microsoft.com/office/drawing/2014/main" id="{FCF8B349-B9B7-4CDE-8D43-9FCFE81C4784}"/>
                </a:ext>
              </a:extLst>
            </p:cNvPr>
            <p:cNvSpPr>
              <a:spLocks noChangeShapeType="1"/>
            </p:cNvSpPr>
            <p:nvPr/>
          </p:nvSpPr>
          <p:spPr bwMode="auto">
            <a:xfrm flipH="1">
              <a:off x="6803" y="2884"/>
              <a:ext cx="4" cy="12"/>
            </a:xfrm>
            <a:prstGeom prst="line">
              <a:avLst/>
            </a:prstGeom>
            <a:grpFill/>
            <a:ln w="41275"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3250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5" name="Line 543">
              <a:extLst>
                <a:ext uri="{FF2B5EF4-FFF2-40B4-BE49-F238E27FC236}">
                  <a16:creationId xmlns:a16="http://schemas.microsoft.com/office/drawing/2014/main" id="{FEAF1B5B-732C-4B79-B9E3-8EC27231AF3A}"/>
                </a:ext>
              </a:extLst>
            </p:cNvPr>
            <p:cNvSpPr>
              <a:spLocks noChangeShapeType="1"/>
            </p:cNvSpPr>
            <p:nvPr/>
          </p:nvSpPr>
          <p:spPr bwMode="auto">
            <a:xfrm>
              <a:off x="6824" y="2946"/>
              <a:ext cx="10" cy="4"/>
            </a:xfrm>
            <a:prstGeom prst="line">
              <a:avLst/>
            </a:prstGeom>
            <a:grpFill/>
            <a:ln w="41275"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3250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6" name="Line 544">
              <a:extLst>
                <a:ext uri="{FF2B5EF4-FFF2-40B4-BE49-F238E27FC236}">
                  <a16:creationId xmlns:a16="http://schemas.microsoft.com/office/drawing/2014/main" id="{69432596-1129-444F-AF14-152B246B82E9}"/>
                </a:ext>
              </a:extLst>
            </p:cNvPr>
            <p:cNvSpPr>
              <a:spLocks noChangeShapeType="1"/>
            </p:cNvSpPr>
            <p:nvPr/>
          </p:nvSpPr>
          <p:spPr bwMode="auto">
            <a:xfrm>
              <a:off x="6741" y="2911"/>
              <a:ext cx="10" cy="6"/>
            </a:xfrm>
            <a:prstGeom prst="line">
              <a:avLst/>
            </a:prstGeom>
            <a:grpFill/>
            <a:ln w="41275"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3250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7" name="Line 545">
              <a:extLst>
                <a:ext uri="{FF2B5EF4-FFF2-40B4-BE49-F238E27FC236}">
                  <a16:creationId xmlns:a16="http://schemas.microsoft.com/office/drawing/2014/main" id="{C3514726-ADF8-4952-9327-3B39F1AAA063}"/>
                </a:ext>
              </a:extLst>
            </p:cNvPr>
            <p:cNvSpPr>
              <a:spLocks noChangeShapeType="1"/>
            </p:cNvSpPr>
            <p:nvPr/>
          </p:nvSpPr>
          <p:spPr bwMode="auto">
            <a:xfrm flipV="1">
              <a:off x="6824" y="2911"/>
              <a:ext cx="10" cy="6"/>
            </a:xfrm>
            <a:prstGeom prst="line">
              <a:avLst/>
            </a:prstGeom>
            <a:grpFill/>
            <a:ln w="41275"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3250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8" name="Line 546">
              <a:extLst>
                <a:ext uri="{FF2B5EF4-FFF2-40B4-BE49-F238E27FC236}">
                  <a16:creationId xmlns:a16="http://schemas.microsoft.com/office/drawing/2014/main" id="{E0CABF28-4428-4515-BAE1-826A4979D133}"/>
                </a:ext>
              </a:extLst>
            </p:cNvPr>
            <p:cNvSpPr>
              <a:spLocks noChangeShapeType="1"/>
            </p:cNvSpPr>
            <p:nvPr/>
          </p:nvSpPr>
          <p:spPr bwMode="auto">
            <a:xfrm flipV="1">
              <a:off x="6741" y="2946"/>
              <a:ext cx="10" cy="4"/>
            </a:xfrm>
            <a:prstGeom prst="line">
              <a:avLst/>
            </a:prstGeom>
            <a:grpFill/>
            <a:ln w="41275"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3250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9" name="Oval 547">
              <a:extLst>
                <a:ext uri="{FF2B5EF4-FFF2-40B4-BE49-F238E27FC236}">
                  <a16:creationId xmlns:a16="http://schemas.microsoft.com/office/drawing/2014/main" id="{515BD540-4863-471B-A757-55A6E892C2F3}"/>
                </a:ext>
              </a:extLst>
            </p:cNvPr>
            <p:cNvSpPr>
              <a:spLocks noChangeArrowheads="1"/>
            </p:cNvSpPr>
            <p:nvPr/>
          </p:nvSpPr>
          <p:spPr bwMode="auto">
            <a:xfrm>
              <a:off x="6753" y="2896"/>
              <a:ext cx="69" cy="71"/>
            </a:xfrm>
            <a:prstGeom prst="ellipse">
              <a:avLst/>
            </a:prstGeom>
            <a:grpFill/>
            <a:ln w="41275"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3250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0" name="Freeform 548">
              <a:extLst>
                <a:ext uri="{FF2B5EF4-FFF2-40B4-BE49-F238E27FC236}">
                  <a16:creationId xmlns:a16="http://schemas.microsoft.com/office/drawing/2014/main" id="{EF55B398-67BC-463A-BF1F-43F42769A1CA}"/>
                </a:ext>
              </a:extLst>
            </p:cNvPr>
            <p:cNvSpPr>
              <a:spLocks/>
            </p:cNvSpPr>
            <p:nvPr/>
          </p:nvSpPr>
          <p:spPr bwMode="auto">
            <a:xfrm>
              <a:off x="6703" y="2849"/>
              <a:ext cx="61" cy="165"/>
            </a:xfrm>
            <a:custGeom>
              <a:avLst/>
              <a:gdLst>
                <a:gd name="T0" fmla="*/ 32 w 32"/>
                <a:gd name="T1" fmla="*/ 85 h 85"/>
                <a:gd name="T2" fmla="*/ 0 w 32"/>
                <a:gd name="T3" fmla="*/ 42 h 85"/>
                <a:gd name="T4" fmla="*/ 32 w 32"/>
                <a:gd name="T5" fmla="*/ 0 h 85"/>
              </a:gdLst>
              <a:ahLst/>
              <a:cxnLst>
                <a:cxn ang="0">
                  <a:pos x="T0" y="T1"/>
                </a:cxn>
                <a:cxn ang="0">
                  <a:pos x="T2" y="T3"/>
                </a:cxn>
                <a:cxn ang="0">
                  <a:pos x="T4" y="T5"/>
                </a:cxn>
              </a:cxnLst>
              <a:rect l="0" t="0" r="r" b="b"/>
              <a:pathLst>
                <a:path w="32" h="85">
                  <a:moveTo>
                    <a:pt x="32" y="85"/>
                  </a:moveTo>
                  <a:cubicBezTo>
                    <a:pt x="14" y="79"/>
                    <a:pt x="0" y="62"/>
                    <a:pt x="0" y="42"/>
                  </a:cubicBezTo>
                  <a:cubicBezTo>
                    <a:pt x="0" y="22"/>
                    <a:pt x="14" y="5"/>
                    <a:pt x="32" y="0"/>
                  </a:cubicBezTo>
                </a:path>
              </a:pathLst>
            </a:custGeom>
            <a:grpFill/>
            <a:ln w="41275"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3250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1" name="Freeform 549">
              <a:extLst>
                <a:ext uri="{FF2B5EF4-FFF2-40B4-BE49-F238E27FC236}">
                  <a16:creationId xmlns:a16="http://schemas.microsoft.com/office/drawing/2014/main" id="{FA09BBF6-9C0E-4149-80BD-9C00C9BA4425}"/>
                </a:ext>
              </a:extLst>
            </p:cNvPr>
            <p:cNvSpPr>
              <a:spLocks/>
            </p:cNvSpPr>
            <p:nvPr/>
          </p:nvSpPr>
          <p:spPr bwMode="auto">
            <a:xfrm>
              <a:off x="6811" y="2849"/>
              <a:ext cx="61" cy="165"/>
            </a:xfrm>
            <a:custGeom>
              <a:avLst/>
              <a:gdLst>
                <a:gd name="T0" fmla="*/ 0 w 32"/>
                <a:gd name="T1" fmla="*/ 0 h 85"/>
                <a:gd name="T2" fmla="*/ 32 w 32"/>
                <a:gd name="T3" fmla="*/ 42 h 85"/>
                <a:gd name="T4" fmla="*/ 0 w 32"/>
                <a:gd name="T5" fmla="*/ 85 h 85"/>
              </a:gdLst>
              <a:ahLst/>
              <a:cxnLst>
                <a:cxn ang="0">
                  <a:pos x="T0" y="T1"/>
                </a:cxn>
                <a:cxn ang="0">
                  <a:pos x="T2" y="T3"/>
                </a:cxn>
                <a:cxn ang="0">
                  <a:pos x="T4" y="T5"/>
                </a:cxn>
              </a:cxnLst>
              <a:rect l="0" t="0" r="r" b="b"/>
              <a:pathLst>
                <a:path w="32" h="85">
                  <a:moveTo>
                    <a:pt x="0" y="0"/>
                  </a:moveTo>
                  <a:cubicBezTo>
                    <a:pt x="18" y="5"/>
                    <a:pt x="32" y="22"/>
                    <a:pt x="32" y="42"/>
                  </a:cubicBezTo>
                  <a:cubicBezTo>
                    <a:pt x="32" y="62"/>
                    <a:pt x="18" y="79"/>
                    <a:pt x="0" y="85"/>
                  </a:cubicBezTo>
                </a:path>
              </a:pathLst>
            </a:custGeom>
            <a:grpFill/>
            <a:ln w="41275"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3250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2" name="Freeform 550">
              <a:extLst>
                <a:ext uri="{FF2B5EF4-FFF2-40B4-BE49-F238E27FC236}">
                  <a16:creationId xmlns:a16="http://schemas.microsoft.com/office/drawing/2014/main" id="{CA68E9AB-C2DF-4A95-9017-6A200256A8FE}"/>
                </a:ext>
              </a:extLst>
            </p:cNvPr>
            <p:cNvSpPr>
              <a:spLocks/>
            </p:cNvSpPr>
            <p:nvPr/>
          </p:nvSpPr>
          <p:spPr bwMode="auto">
            <a:xfrm>
              <a:off x="6811" y="2838"/>
              <a:ext cx="28" cy="38"/>
            </a:xfrm>
            <a:custGeom>
              <a:avLst/>
              <a:gdLst>
                <a:gd name="T0" fmla="*/ 7 w 28"/>
                <a:gd name="T1" fmla="*/ 38 h 38"/>
                <a:gd name="T2" fmla="*/ 0 w 28"/>
                <a:gd name="T3" fmla="*/ 7 h 38"/>
                <a:gd name="T4" fmla="*/ 28 w 28"/>
                <a:gd name="T5" fmla="*/ 0 h 38"/>
              </a:gdLst>
              <a:ahLst/>
              <a:cxnLst>
                <a:cxn ang="0">
                  <a:pos x="T0" y="T1"/>
                </a:cxn>
                <a:cxn ang="0">
                  <a:pos x="T2" y="T3"/>
                </a:cxn>
                <a:cxn ang="0">
                  <a:pos x="T4" y="T5"/>
                </a:cxn>
              </a:cxnLst>
              <a:rect l="0" t="0" r="r" b="b"/>
              <a:pathLst>
                <a:path w="28" h="38">
                  <a:moveTo>
                    <a:pt x="7" y="38"/>
                  </a:moveTo>
                  <a:lnTo>
                    <a:pt x="0" y="7"/>
                  </a:lnTo>
                  <a:lnTo>
                    <a:pt x="28" y="0"/>
                  </a:lnTo>
                </a:path>
              </a:pathLst>
            </a:custGeom>
            <a:grpFill/>
            <a:ln w="41275"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3250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3" name="Freeform 551">
              <a:extLst>
                <a:ext uri="{FF2B5EF4-FFF2-40B4-BE49-F238E27FC236}">
                  <a16:creationId xmlns:a16="http://schemas.microsoft.com/office/drawing/2014/main" id="{3E177D36-96B2-4A4A-A683-82E02BA05C7F}"/>
                </a:ext>
              </a:extLst>
            </p:cNvPr>
            <p:cNvSpPr>
              <a:spLocks/>
            </p:cNvSpPr>
            <p:nvPr/>
          </p:nvSpPr>
          <p:spPr bwMode="auto">
            <a:xfrm>
              <a:off x="6735" y="2985"/>
              <a:ext cx="29" cy="38"/>
            </a:xfrm>
            <a:custGeom>
              <a:avLst/>
              <a:gdLst>
                <a:gd name="T0" fmla="*/ 22 w 29"/>
                <a:gd name="T1" fmla="*/ 0 h 38"/>
                <a:gd name="T2" fmla="*/ 29 w 29"/>
                <a:gd name="T3" fmla="*/ 31 h 38"/>
                <a:gd name="T4" fmla="*/ 0 w 29"/>
                <a:gd name="T5" fmla="*/ 38 h 38"/>
              </a:gdLst>
              <a:ahLst/>
              <a:cxnLst>
                <a:cxn ang="0">
                  <a:pos x="T0" y="T1"/>
                </a:cxn>
                <a:cxn ang="0">
                  <a:pos x="T2" y="T3"/>
                </a:cxn>
                <a:cxn ang="0">
                  <a:pos x="T4" y="T5"/>
                </a:cxn>
              </a:cxnLst>
              <a:rect l="0" t="0" r="r" b="b"/>
              <a:pathLst>
                <a:path w="29" h="38">
                  <a:moveTo>
                    <a:pt x="22" y="0"/>
                  </a:moveTo>
                  <a:lnTo>
                    <a:pt x="29" y="31"/>
                  </a:lnTo>
                  <a:lnTo>
                    <a:pt x="0" y="38"/>
                  </a:lnTo>
                </a:path>
              </a:pathLst>
            </a:custGeom>
            <a:grpFill/>
            <a:ln w="41275"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3250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353535"/>
                </a:solidFill>
                <a:effectLst/>
                <a:uLnTx/>
                <a:uFillTx/>
                <a:latin typeface="Segoe UI Semilight"/>
                <a:ea typeface="+mn-ea"/>
                <a:cs typeface="+mn-cs"/>
              </a:endParaRPr>
            </a:p>
          </p:txBody>
        </p:sp>
      </p:grpSp>
      <p:sp>
        <p:nvSpPr>
          <p:cNvPr id="54" name="TextBox 53">
            <a:extLst>
              <a:ext uri="{FF2B5EF4-FFF2-40B4-BE49-F238E27FC236}">
                <a16:creationId xmlns:a16="http://schemas.microsoft.com/office/drawing/2014/main" id="{36F84B82-7FD1-4B9B-9BE9-143247EB6EE2}"/>
              </a:ext>
            </a:extLst>
          </p:cNvPr>
          <p:cNvSpPr txBox="1"/>
          <p:nvPr/>
        </p:nvSpPr>
        <p:spPr>
          <a:xfrm>
            <a:off x="5864822" y="5960481"/>
            <a:ext cx="864404" cy="436321"/>
          </a:xfrm>
          <a:prstGeom prst="rect">
            <a:avLst/>
          </a:prstGeom>
          <a:noFill/>
        </p:spPr>
        <p:txBody>
          <a:bodyPr wrap="none" lIns="89629" tIns="44815" rIns="89629" bIns="44815" rtlCol="0">
            <a:spAutoFit/>
          </a:bodyPr>
          <a:lstStyle>
            <a:defPPr>
              <a:defRPr lang="en-US"/>
            </a:defPPr>
            <a:lvl1pPr algn="ctr" defTabSz="932509" fontAlgn="base">
              <a:lnSpc>
                <a:spcPct val="90000"/>
              </a:lnSpc>
              <a:spcBef>
                <a:spcPct val="0"/>
              </a:spcBef>
              <a:spcAft>
                <a:spcPts val="600"/>
              </a:spcAft>
              <a:defRPr sz="1200" kern="0" spc="100">
                <a:solidFill>
                  <a:srgbClr val="797979"/>
                </a:solidFill>
                <a:latin typeface="Segoe UI Semibold" panose="020B0702040204020203" pitchFamily="34" charset="0"/>
                <a:cs typeface="Segoe UI Semibold" panose="020B0702040204020203" pitchFamily="34" charset="0"/>
              </a:defRPr>
            </a:lvl1pPr>
          </a:lstStyle>
          <a:p>
            <a:pPr marL="0" marR="0" lvl="0" indent="0" algn="ctr" defTabSz="932509" rtl="0" eaLnBrk="1" fontAlgn="base" latinLnBrk="0" hangingPunct="1">
              <a:lnSpc>
                <a:spcPct val="90000"/>
              </a:lnSpc>
              <a:spcBef>
                <a:spcPct val="0"/>
              </a:spcBef>
              <a:spcAft>
                <a:spcPts val="600"/>
              </a:spcAft>
              <a:buClrTx/>
              <a:buSzTx/>
              <a:buFontTx/>
              <a:buNone/>
              <a:tabLst/>
              <a:defRPr/>
            </a:pPr>
            <a:r>
              <a:rPr kumimoji="0" lang="en-US" sz="1224" b="0" i="0" u="none" strike="noStrike" kern="0" cap="none" spc="0" normalizeH="0" baseline="0" noProof="0">
                <a:ln>
                  <a:noFill/>
                </a:ln>
                <a:solidFill>
                  <a:srgbClr val="505050"/>
                </a:solidFill>
                <a:effectLst/>
                <a:uLnTx/>
                <a:uFillTx/>
                <a:latin typeface="Segoe UI"/>
                <a:ea typeface="+mn-ea"/>
                <a:cs typeface="Segoe UI Semibold" panose="020B0702040204020203" pitchFamily="34" charset="0"/>
              </a:rPr>
              <a:t>Backup &amp;</a:t>
            </a:r>
            <a:br>
              <a:rPr kumimoji="0" lang="en-US" sz="1224" b="0" i="0" u="none" strike="noStrike" kern="0" cap="none" spc="0" normalizeH="0" baseline="0" noProof="0">
                <a:ln>
                  <a:noFill/>
                </a:ln>
                <a:solidFill>
                  <a:srgbClr val="505050"/>
                </a:solidFill>
                <a:effectLst/>
                <a:uLnTx/>
                <a:uFillTx/>
                <a:latin typeface="Segoe UI"/>
                <a:ea typeface="+mn-ea"/>
                <a:cs typeface="Segoe UI Semibold" panose="020B0702040204020203" pitchFamily="34" charset="0"/>
              </a:rPr>
            </a:br>
            <a:r>
              <a:rPr kumimoji="0" lang="en-US" sz="1224" b="0" i="0" u="none" strike="noStrike" kern="0" cap="none" spc="0" normalizeH="0" baseline="0" noProof="0">
                <a:ln>
                  <a:noFill/>
                </a:ln>
                <a:solidFill>
                  <a:srgbClr val="505050"/>
                </a:solidFill>
                <a:effectLst/>
                <a:uLnTx/>
                <a:uFillTx/>
                <a:latin typeface="Segoe UI"/>
                <a:ea typeface="+mn-ea"/>
                <a:cs typeface="Segoe UI Semibold" panose="020B0702040204020203" pitchFamily="34" charset="0"/>
              </a:rPr>
              <a:t>recovery</a:t>
            </a:r>
          </a:p>
        </p:txBody>
      </p:sp>
      <p:grpSp>
        <p:nvGrpSpPr>
          <p:cNvPr id="55" name="Group 54">
            <a:extLst>
              <a:ext uri="{FF2B5EF4-FFF2-40B4-BE49-F238E27FC236}">
                <a16:creationId xmlns:a16="http://schemas.microsoft.com/office/drawing/2014/main" id="{60C8A770-4624-4035-A0EC-FC46671C1F09}"/>
              </a:ext>
            </a:extLst>
          </p:cNvPr>
          <p:cNvGrpSpPr/>
          <p:nvPr/>
        </p:nvGrpSpPr>
        <p:grpSpPr>
          <a:xfrm>
            <a:off x="6005049" y="5387383"/>
            <a:ext cx="583948" cy="481072"/>
            <a:chOff x="3601243" y="1405096"/>
            <a:chExt cx="5076825" cy="4182427"/>
          </a:xfrm>
          <a:solidFill>
            <a:schemeClr val="tx1"/>
          </a:solidFill>
        </p:grpSpPr>
        <p:sp>
          <p:nvSpPr>
            <p:cNvPr id="56" name="Freeform: Shape 37">
              <a:extLst>
                <a:ext uri="{FF2B5EF4-FFF2-40B4-BE49-F238E27FC236}">
                  <a16:creationId xmlns:a16="http://schemas.microsoft.com/office/drawing/2014/main" id="{7C64E4FC-86EA-4D25-8F62-81A69AB85B0E}"/>
                </a:ext>
              </a:extLst>
            </p:cNvPr>
            <p:cNvSpPr/>
            <p:nvPr/>
          </p:nvSpPr>
          <p:spPr>
            <a:xfrm>
              <a:off x="5475763" y="3853973"/>
              <a:ext cx="1323975" cy="1733550"/>
            </a:xfrm>
            <a:custGeom>
              <a:avLst/>
              <a:gdLst>
                <a:gd name="connsiteX0" fmla="*/ 826294 w 1323975"/>
                <a:gd name="connsiteY0" fmla="*/ 579596 h 1733550"/>
                <a:gd name="connsiteX1" fmla="*/ 1316831 w 1323975"/>
                <a:gd name="connsiteY1" fmla="*/ 1071086 h 1733550"/>
                <a:gd name="connsiteX2" fmla="*/ 1316831 w 1323975"/>
                <a:gd name="connsiteY2" fmla="*/ 661511 h 1733550"/>
                <a:gd name="connsiteX3" fmla="*/ 662464 w 1323975"/>
                <a:gd name="connsiteY3" fmla="*/ 7144 h 1733550"/>
                <a:gd name="connsiteX4" fmla="*/ 7144 w 1323975"/>
                <a:gd name="connsiteY4" fmla="*/ 661511 h 1733550"/>
                <a:gd name="connsiteX5" fmla="*/ 7144 w 1323975"/>
                <a:gd name="connsiteY5" fmla="*/ 1071086 h 1733550"/>
                <a:gd name="connsiteX6" fmla="*/ 498634 w 1323975"/>
                <a:gd name="connsiteY6" fmla="*/ 579596 h 1733550"/>
                <a:gd name="connsiteX7" fmla="*/ 498634 w 1323975"/>
                <a:gd name="connsiteY7" fmla="*/ 1726406 h 1733550"/>
                <a:gd name="connsiteX8" fmla="*/ 826294 w 1323975"/>
                <a:gd name="connsiteY8" fmla="*/ 1726406 h 1733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23975" h="1733550">
                  <a:moveTo>
                    <a:pt x="826294" y="579596"/>
                  </a:moveTo>
                  <a:lnTo>
                    <a:pt x="1316831" y="1071086"/>
                  </a:lnTo>
                  <a:lnTo>
                    <a:pt x="1316831" y="661511"/>
                  </a:lnTo>
                  <a:lnTo>
                    <a:pt x="662464" y="7144"/>
                  </a:lnTo>
                  <a:lnTo>
                    <a:pt x="7144" y="661511"/>
                  </a:lnTo>
                  <a:lnTo>
                    <a:pt x="7144" y="1071086"/>
                  </a:lnTo>
                  <a:lnTo>
                    <a:pt x="498634" y="579596"/>
                  </a:lnTo>
                  <a:lnTo>
                    <a:pt x="498634" y="1726406"/>
                  </a:lnTo>
                  <a:lnTo>
                    <a:pt x="826294" y="1726406"/>
                  </a:lnTo>
                  <a:close/>
                </a:path>
              </a:pathLst>
            </a:custGeom>
            <a:grpFill/>
            <a:ln w="9525" cap="flat">
              <a:noFill/>
              <a:prstDash val="solid"/>
              <a:miter/>
            </a:ln>
          </p:spPr>
          <p:txBody>
            <a:bodyPr rtlCol="0" anchor="ctr"/>
            <a:lstStyle/>
            <a:p>
              <a:pPr marL="0" marR="0" lvl="0" indent="0" algn="l" defTabSz="46629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7" name="Freeform: Shape 38">
              <a:extLst>
                <a:ext uri="{FF2B5EF4-FFF2-40B4-BE49-F238E27FC236}">
                  <a16:creationId xmlns:a16="http://schemas.microsoft.com/office/drawing/2014/main" id="{D383D7ED-83FD-412F-96E3-E33F86B1ADA1}"/>
                </a:ext>
              </a:extLst>
            </p:cNvPr>
            <p:cNvSpPr/>
            <p:nvPr/>
          </p:nvSpPr>
          <p:spPr>
            <a:xfrm>
              <a:off x="3601243" y="1405096"/>
              <a:ext cx="5076825" cy="2952750"/>
            </a:xfrm>
            <a:custGeom>
              <a:avLst/>
              <a:gdLst>
                <a:gd name="connsiteX0" fmla="*/ 4649629 w 5076825"/>
                <a:gd name="connsiteY0" fmla="*/ 1521619 h 2952750"/>
                <a:gd name="connsiteX1" fmla="*/ 4665821 w 5076825"/>
                <a:gd name="connsiteY1" fmla="*/ 1366361 h 2952750"/>
                <a:gd name="connsiteX2" fmla="*/ 3789521 w 5076825"/>
                <a:gd name="connsiteY2" fmla="*/ 441484 h 2952750"/>
                <a:gd name="connsiteX3" fmla="*/ 3363754 w 5076825"/>
                <a:gd name="connsiteY3" fmla="*/ 564356 h 2952750"/>
                <a:gd name="connsiteX4" fmla="*/ 2553176 w 5076825"/>
                <a:gd name="connsiteY4" fmla="*/ 7144 h 2952750"/>
                <a:gd name="connsiteX5" fmla="*/ 1644491 w 5076825"/>
                <a:gd name="connsiteY5" fmla="*/ 972979 h 2952750"/>
                <a:gd name="connsiteX6" fmla="*/ 1644491 w 5076825"/>
                <a:gd name="connsiteY6" fmla="*/ 1005364 h 2952750"/>
                <a:gd name="connsiteX7" fmla="*/ 1448276 w 5076825"/>
                <a:gd name="connsiteY7" fmla="*/ 972979 h 2952750"/>
                <a:gd name="connsiteX8" fmla="*/ 867251 w 5076825"/>
                <a:gd name="connsiteY8" fmla="*/ 1316831 h 2952750"/>
                <a:gd name="connsiteX9" fmla="*/ 776764 w 5076825"/>
                <a:gd name="connsiteY9" fmla="*/ 1308259 h 2952750"/>
                <a:gd name="connsiteX10" fmla="*/ 7144 w 5076825"/>
                <a:gd name="connsiteY10" fmla="*/ 2127409 h 2952750"/>
                <a:gd name="connsiteX11" fmla="*/ 776764 w 5076825"/>
                <a:gd name="connsiteY11" fmla="*/ 2946559 h 2952750"/>
                <a:gd name="connsiteX12" fmla="*/ 1800701 w 5076825"/>
                <a:gd name="connsiteY12" fmla="*/ 2946559 h 2952750"/>
                <a:gd name="connsiteX13" fmla="*/ 2415064 w 5076825"/>
                <a:gd name="connsiteY13" fmla="*/ 2332197 h 2952750"/>
                <a:gd name="connsiteX14" fmla="*/ 2529364 w 5076825"/>
                <a:gd name="connsiteY14" fmla="*/ 2217897 h 2952750"/>
                <a:gd name="connsiteX15" fmla="*/ 2643664 w 5076825"/>
                <a:gd name="connsiteY15" fmla="*/ 2332197 h 2952750"/>
                <a:gd name="connsiteX16" fmla="*/ 3258026 w 5076825"/>
                <a:gd name="connsiteY16" fmla="*/ 2946559 h 2952750"/>
                <a:gd name="connsiteX17" fmla="*/ 4436269 w 5076825"/>
                <a:gd name="connsiteY17" fmla="*/ 2946559 h 2952750"/>
                <a:gd name="connsiteX18" fmla="*/ 4542949 w 5076825"/>
                <a:gd name="connsiteY18" fmla="*/ 2921794 h 2952750"/>
                <a:gd name="connsiteX19" fmla="*/ 5075396 w 5076825"/>
                <a:gd name="connsiteY19" fmla="*/ 2200751 h 2952750"/>
                <a:gd name="connsiteX20" fmla="*/ 4649629 w 5076825"/>
                <a:gd name="connsiteY20" fmla="*/ 1521619 h 2952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076825" h="2952750">
                  <a:moveTo>
                    <a:pt x="4649629" y="1521619"/>
                  </a:moveTo>
                  <a:cubicBezTo>
                    <a:pt x="4658201" y="1472089"/>
                    <a:pt x="4665821" y="1423511"/>
                    <a:pt x="4665821" y="1366361"/>
                  </a:cubicBezTo>
                  <a:cubicBezTo>
                    <a:pt x="4665821" y="850106"/>
                    <a:pt x="4272439" y="441484"/>
                    <a:pt x="3789521" y="441484"/>
                  </a:cubicBezTo>
                  <a:cubicBezTo>
                    <a:pt x="3641884" y="441484"/>
                    <a:pt x="3494246" y="482441"/>
                    <a:pt x="3363754" y="564356"/>
                  </a:cubicBezTo>
                  <a:cubicBezTo>
                    <a:pt x="3216116" y="229076"/>
                    <a:pt x="2897029" y="7144"/>
                    <a:pt x="2553176" y="7144"/>
                  </a:cubicBezTo>
                  <a:cubicBezTo>
                    <a:pt x="2054066" y="7144"/>
                    <a:pt x="1644491" y="441484"/>
                    <a:pt x="1644491" y="972979"/>
                  </a:cubicBezTo>
                  <a:cubicBezTo>
                    <a:pt x="1644491" y="981551"/>
                    <a:pt x="1644491" y="989171"/>
                    <a:pt x="1644491" y="1005364"/>
                  </a:cubicBezTo>
                  <a:cubicBezTo>
                    <a:pt x="1578769" y="980599"/>
                    <a:pt x="1513046" y="972979"/>
                    <a:pt x="1448276" y="972979"/>
                  </a:cubicBezTo>
                  <a:cubicBezTo>
                    <a:pt x="1211104" y="972979"/>
                    <a:pt x="990124" y="1104424"/>
                    <a:pt x="867251" y="1316831"/>
                  </a:cubicBezTo>
                  <a:cubicBezTo>
                    <a:pt x="834866" y="1308259"/>
                    <a:pt x="810101" y="1308259"/>
                    <a:pt x="776764" y="1308259"/>
                  </a:cubicBezTo>
                  <a:cubicBezTo>
                    <a:pt x="350996" y="1308259"/>
                    <a:pt x="7144" y="1676876"/>
                    <a:pt x="7144" y="2127409"/>
                  </a:cubicBezTo>
                  <a:cubicBezTo>
                    <a:pt x="7144" y="2577941"/>
                    <a:pt x="350996" y="2946559"/>
                    <a:pt x="776764" y="2946559"/>
                  </a:cubicBezTo>
                  <a:lnTo>
                    <a:pt x="1800701" y="2946559"/>
                  </a:lnTo>
                  <a:lnTo>
                    <a:pt x="2415064" y="2332197"/>
                  </a:lnTo>
                  <a:lnTo>
                    <a:pt x="2529364" y="2217897"/>
                  </a:lnTo>
                  <a:lnTo>
                    <a:pt x="2643664" y="2332197"/>
                  </a:lnTo>
                  <a:lnTo>
                    <a:pt x="3258026" y="2946559"/>
                  </a:lnTo>
                  <a:lnTo>
                    <a:pt x="4436269" y="2946559"/>
                  </a:lnTo>
                  <a:lnTo>
                    <a:pt x="4542949" y="2921794"/>
                  </a:lnTo>
                  <a:cubicBezTo>
                    <a:pt x="4854417" y="2839879"/>
                    <a:pt x="5075396" y="2545556"/>
                    <a:pt x="5075396" y="2200751"/>
                  </a:cubicBezTo>
                  <a:cubicBezTo>
                    <a:pt x="5075396" y="1898809"/>
                    <a:pt x="4902994" y="1636871"/>
                    <a:pt x="4649629" y="1521619"/>
                  </a:cubicBezTo>
                  <a:close/>
                </a:path>
              </a:pathLst>
            </a:custGeom>
            <a:grpFill/>
            <a:ln w="9525" cap="flat">
              <a:noFill/>
              <a:prstDash val="solid"/>
              <a:miter/>
            </a:ln>
          </p:spPr>
          <p:txBody>
            <a:bodyPr rtlCol="0" anchor="ctr"/>
            <a:lstStyle/>
            <a:p>
              <a:pPr marL="0" marR="0" lvl="0" indent="0" algn="l" defTabSz="46629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58" name="Rectangle 57">
            <a:extLst>
              <a:ext uri="{FF2B5EF4-FFF2-40B4-BE49-F238E27FC236}">
                <a16:creationId xmlns:a16="http://schemas.microsoft.com/office/drawing/2014/main" id="{8734BB75-89E5-47F0-A0C4-79A8F1C8D79A}"/>
              </a:ext>
            </a:extLst>
          </p:cNvPr>
          <p:cNvSpPr/>
          <p:nvPr/>
        </p:nvSpPr>
        <p:spPr>
          <a:xfrm>
            <a:off x="1605697" y="2130424"/>
            <a:ext cx="2720344" cy="353469"/>
          </a:xfrm>
          <a:prstGeom prst="rect">
            <a:avLst/>
          </a:prstGeom>
        </p:spPr>
        <p:txBody>
          <a:bodyPr wrap="square">
            <a:spAutoFit/>
          </a:bodyPr>
          <a:lstStyle/>
          <a:p>
            <a:pPr marL="0" marR="0" lvl="0" indent="0" algn="ctr" defTabSz="466298" rtl="0" eaLnBrk="1" fontAlgn="auto" latinLnBrk="0" hangingPunct="1">
              <a:lnSpc>
                <a:spcPct val="90000"/>
              </a:lnSpc>
              <a:spcBef>
                <a:spcPts val="0"/>
              </a:spcBef>
              <a:spcAft>
                <a:spcPts val="0"/>
              </a:spcAft>
              <a:buClrTx/>
              <a:buSzTx/>
              <a:buFontTx/>
              <a:buNone/>
              <a:tabLst/>
              <a:defRPr/>
            </a:pPr>
            <a:r>
              <a:rPr kumimoji="0" lang="en-US" sz="1836" b="0" i="0" u="none" strike="noStrike" kern="1200" cap="none" spc="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rPr>
              <a:t>Accelerated outer loop</a:t>
            </a:r>
          </a:p>
        </p:txBody>
      </p:sp>
      <p:sp>
        <p:nvSpPr>
          <p:cNvPr id="59" name="TextBox 58">
            <a:extLst>
              <a:ext uri="{FF2B5EF4-FFF2-40B4-BE49-F238E27FC236}">
                <a16:creationId xmlns:a16="http://schemas.microsoft.com/office/drawing/2014/main" id="{38D26AE0-F863-49AE-BD92-5C627F7A313E}"/>
              </a:ext>
            </a:extLst>
          </p:cNvPr>
          <p:cNvSpPr txBox="1"/>
          <p:nvPr/>
        </p:nvSpPr>
        <p:spPr>
          <a:xfrm>
            <a:off x="1616843" y="5960481"/>
            <a:ext cx="2698051" cy="436321"/>
          </a:xfrm>
          <a:prstGeom prst="rect">
            <a:avLst/>
          </a:prstGeom>
          <a:noFill/>
        </p:spPr>
        <p:txBody>
          <a:bodyPr wrap="square" lIns="89629" tIns="44815" rIns="89629" bIns="44815" rtlCol="0">
            <a:spAutoFit/>
          </a:bodyPr>
          <a:lstStyle>
            <a:defPPr>
              <a:defRPr lang="en-US"/>
            </a:defPPr>
            <a:lvl1pPr algn="ctr" defTabSz="913664">
              <a:lnSpc>
                <a:spcPct val="90000"/>
              </a:lnSpc>
              <a:defRPr sz="1400" kern="0">
                <a:gradFill>
                  <a:gsLst>
                    <a:gs pos="0">
                      <a:srgbClr val="FFFFFF"/>
                    </a:gs>
                    <a:gs pos="100000">
                      <a:srgbClr val="FFFFFF"/>
                    </a:gs>
                  </a:gsLst>
                  <a:lin ang="5400000" scaled="1"/>
                </a:gradFill>
              </a:defRPr>
            </a:lvl1pPr>
          </a:lstStyle>
          <a:p>
            <a:pPr marL="0" marR="0" lvl="0" indent="0" algn="ctr" defTabSz="951066" rtl="0" eaLnBrk="1" fontAlgn="base" latinLnBrk="0" hangingPunct="1">
              <a:lnSpc>
                <a:spcPct val="90000"/>
              </a:lnSpc>
              <a:spcBef>
                <a:spcPct val="0"/>
              </a:spcBef>
              <a:spcAft>
                <a:spcPts val="612"/>
              </a:spcAft>
              <a:buClrTx/>
              <a:buSzTx/>
              <a:buFontTx/>
              <a:buNone/>
              <a:tabLst/>
              <a:defRPr/>
            </a:pPr>
            <a:r>
              <a:rPr kumimoji="0" lang="en-US" sz="1224" b="0" i="0" u="none" strike="noStrike" kern="0" cap="none" spc="0" normalizeH="0" baseline="0" noProof="0">
                <a:ln>
                  <a:noFill/>
                </a:ln>
                <a:solidFill>
                  <a:srgbClr val="505050"/>
                </a:solidFill>
                <a:effectLst/>
                <a:uLnTx/>
                <a:uFillTx/>
                <a:latin typeface="Segoe UI"/>
                <a:ea typeface="+mn-ea"/>
                <a:cs typeface="Segoe UI Semibold" panose="020B0702040204020203" pitchFamily="34" charset="0"/>
              </a:rPr>
              <a:t>Intelligent diagnostics &amp; troubleshooting, remote debugging</a:t>
            </a:r>
          </a:p>
        </p:txBody>
      </p:sp>
      <p:sp>
        <p:nvSpPr>
          <p:cNvPr id="60" name="TextBox 59">
            <a:extLst>
              <a:ext uri="{FF2B5EF4-FFF2-40B4-BE49-F238E27FC236}">
                <a16:creationId xmlns:a16="http://schemas.microsoft.com/office/drawing/2014/main" id="{37BE69F2-2F4A-4D1A-8D88-0C2CA0F00AE9}"/>
              </a:ext>
            </a:extLst>
          </p:cNvPr>
          <p:cNvSpPr txBox="1"/>
          <p:nvPr/>
        </p:nvSpPr>
        <p:spPr>
          <a:xfrm>
            <a:off x="2250827" y="4653137"/>
            <a:ext cx="1430085" cy="436321"/>
          </a:xfrm>
          <a:prstGeom prst="rect">
            <a:avLst/>
          </a:prstGeom>
          <a:noFill/>
        </p:spPr>
        <p:txBody>
          <a:bodyPr wrap="none" lIns="89629" tIns="44815" rIns="89629" bIns="44815" rtlCol="0">
            <a:spAutoFit/>
          </a:bodyPr>
          <a:lstStyle>
            <a:defPPr>
              <a:defRPr lang="en-US"/>
            </a:defPPr>
            <a:lvl1pPr algn="ctr" defTabSz="913664">
              <a:lnSpc>
                <a:spcPct val="90000"/>
              </a:lnSpc>
              <a:defRPr sz="1400" kern="0">
                <a:gradFill>
                  <a:gsLst>
                    <a:gs pos="0">
                      <a:srgbClr val="FFFFFF"/>
                    </a:gs>
                    <a:gs pos="100000">
                      <a:srgbClr val="FFFFFF"/>
                    </a:gs>
                  </a:gsLst>
                  <a:lin ang="5400000" scaled="1"/>
                </a:gradFill>
              </a:defRPr>
            </a:lvl1pPr>
          </a:lstStyle>
          <a:p>
            <a:pPr marL="0" marR="0" lvl="0" indent="0" algn="ctr" defTabSz="951066" rtl="0" eaLnBrk="1" fontAlgn="base" latinLnBrk="0" hangingPunct="1">
              <a:lnSpc>
                <a:spcPct val="90000"/>
              </a:lnSpc>
              <a:spcBef>
                <a:spcPct val="0"/>
              </a:spcBef>
              <a:spcAft>
                <a:spcPts val="612"/>
              </a:spcAft>
              <a:buClrTx/>
              <a:buSzTx/>
              <a:buFontTx/>
              <a:buNone/>
              <a:tabLst/>
              <a:defRPr/>
            </a:pPr>
            <a:r>
              <a:rPr kumimoji="0" lang="en-US" sz="1224" b="0" i="0" u="none" strike="noStrike" kern="0" cap="none" spc="0" normalizeH="0" baseline="0" noProof="0">
                <a:ln>
                  <a:noFill/>
                </a:ln>
                <a:solidFill>
                  <a:srgbClr val="505050"/>
                </a:solidFill>
                <a:effectLst/>
                <a:uLnTx/>
                <a:uFillTx/>
                <a:latin typeface="Segoe UI"/>
                <a:ea typeface="+mn-ea"/>
                <a:cs typeface="Segoe UI Semibold" panose="020B0702040204020203" pitchFamily="34" charset="0"/>
              </a:rPr>
              <a:t>Built-in CI/CD w/</a:t>
            </a:r>
            <a:br>
              <a:rPr kumimoji="0" lang="en-US" sz="1224" b="0" i="0" u="none" strike="noStrike" kern="0" cap="none" spc="0" normalizeH="0" baseline="0" noProof="0">
                <a:ln>
                  <a:noFill/>
                </a:ln>
                <a:solidFill>
                  <a:srgbClr val="505050"/>
                </a:solidFill>
                <a:effectLst/>
                <a:uLnTx/>
                <a:uFillTx/>
                <a:latin typeface="Segoe UI"/>
                <a:ea typeface="+mn-ea"/>
                <a:cs typeface="Segoe UI Semibold" panose="020B0702040204020203" pitchFamily="34" charset="0"/>
              </a:rPr>
            </a:br>
            <a:r>
              <a:rPr kumimoji="0" lang="en-US" sz="1224" b="0" i="0" u="none" strike="noStrike" kern="0" cap="none" spc="0" normalizeH="0" baseline="0" noProof="0">
                <a:ln>
                  <a:noFill/>
                </a:ln>
                <a:solidFill>
                  <a:srgbClr val="505050"/>
                </a:solidFill>
                <a:effectLst/>
                <a:uLnTx/>
                <a:uFillTx/>
                <a:latin typeface="Segoe UI"/>
                <a:ea typeface="+mn-ea"/>
                <a:cs typeface="Segoe UI Semibold" panose="020B0702040204020203" pitchFamily="34" charset="0"/>
              </a:rPr>
              <a:t>Deployment Slots</a:t>
            </a:r>
          </a:p>
        </p:txBody>
      </p:sp>
      <p:grpSp>
        <p:nvGrpSpPr>
          <p:cNvPr id="61" name="Group 60">
            <a:extLst>
              <a:ext uri="{FF2B5EF4-FFF2-40B4-BE49-F238E27FC236}">
                <a16:creationId xmlns:a16="http://schemas.microsoft.com/office/drawing/2014/main" id="{F6A43E42-EAA3-4588-BA61-F204B6A9BFBD}"/>
              </a:ext>
            </a:extLst>
          </p:cNvPr>
          <p:cNvGrpSpPr/>
          <p:nvPr/>
        </p:nvGrpSpPr>
        <p:grpSpPr>
          <a:xfrm>
            <a:off x="2595595" y="4115638"/>
            <a:ext cx="740550" cy="420274"/>
            <a:chOff x="4243181" y="2376385"/>
            <a:chExt cx="3950114" cy="2241754"/>
          </a:xfrm>
          <a:solidFill>
            <a:schemeClr val="tx1"/>
          </a:solidFill>
        </p:grpSpPr>
        <p:sp>
          <p:nvSpPr>
            <p:cNvPr id="62" name="Freeform: Shape 148">
              <a:extLst>
                <a:ext uri="{FF2B5EF4-FFF2-40B4-BE49-F238E27FC236}">
                  <a16:creationId xmlns:a16="http://schemas.microsoft.com/office/drawing/2014/main" id="{127E98AD-6AD0-4280-B9A0-52BA93DC3100}"/>
                </a:ext>
              </a:extLst>
            </p:cNvPr>
            <p:cNvSpPr/>
            <p:nvPr/>
          </p:nvSpPr>
          <p:spPr>
            <a:xfrm>
              <a:off x="4243181" y="3187545"/>
              <a:ext cx="368710" cy="1430594"/>
            </a:xfrm>
            <a:custGeom>
              <a:avLst/>
              <a:gdLst>
                <a:gd name="connsiteX0" fmla="*/ 217540 w 368710"/>
                <a:gd name="connsiteY0" fmla="*/ 0 h 1430594"/>
                <a:gd name="connsiteX1" fmla="*/ 307257 w 368710"/>
                <a:gd name="connsiteY1" fmla="*/ 0 h 1430594"/>
                <a:gd name="connsiteX2" fmla="*/ 368710 w 368710"/>
                <a:gd name="connsiteY2" fmla="*/ 61453 h 1430594"/>
                <a:gd name="connsiteX3" fmla="*/ 368710 w 368710"/>
                <a:gd name="connsiteY3" fmla="*/ 1369141 h 1430594"/>
                <a:gd name="connsiteX4" fmla="*/ 307257 w 368710"/>
                <a:gd name="connsiteY4" fmla="*/ 1430594 h 1430594"/>
                <a:gd name="connsiteX5" fmla="*/ 217540 w 368710"/>
                <a:gd name="connsiteY5" fmla="*/ 1430594 h 1430594"/>
                <a:gd name="connsiteX6" fmla="*/ 61453 w 368710"/>
                <a:gd name="connsiteY6" fmla="*/ 0 h 1430594"/>
                <a:gd name="connsiteX7" fmla="*/ 151171 w 368710"/>
                <a:gd name="connsiteY7" fmla="*/ 0 h 1430594"/>
                <a:gd name="connsiteX8" fmla="*/ 151171 w 368710"/>
                <a:gd name="connsiteY8" fmla="*/ 1430594 h 1430594"/>
                <a:gd name="connsiteX9" fmla="*/ 61453 w 368710"/>
                <a:gd name="connsiteY9" fmla="*/ 1430594 h 1430594"/>
                <a:gd name="connsiteX10" fmla="*/ 0 w 368710"/>
                <a:gd name="connsiteY10" fmla="*/ 1369141 h 1430594"/>
                <a:gd name="connsiteX11" fmla="*/ 0 w 368710"/>
                <a:gd name="connsiteY11" fmla="*/ 61453 h 1430594"/>
                <a:gd name="connsiteX12" fmla="*/ 61453 w 368710"/>
                <a:gd name="connsiteY12" fmla="*/ 0 h 1430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8710" h="1430594">
                  <a:moveTo>
                    <a:pt x="217540" y="0"/>
                  </a:moveTo>
                  <a:lnTo>
                    <a:pt x="307257" y="0"/>
                  </a:lnTo>
                  <a:cubicBezTo>
                    <a:pt x="341197" y="0"/>
                    <a:pt x="368710" y="27513"/>
                    <a:pt x="368710" y="61453"/>
                  </a:cubicBezTo>
                  <a:lnTo>
                    <a:pt x="368710" y="1369141"/>
                  </a:lnTo>
                  <a:cubicBezTo>
                    <a:pt x="368710" y="1403081"/>
                    <a:pt x="341197" y="1430594"/>
                    <a:pt x="307257" y="1430594"/>
                  </a:cubicBezTo>
                  <a:lnTo>
                    <a:pt x="217540" y="1430594"/>
                  </a:lnTo>
                  <a:close/>
                  <a:moveTo>
                    <a:pt x="61453" y="0"/>
                  </a:moveTo>
                  <a:lnTo>
                    <a:pt x="151171" y="0"/>
                  </a:lnTo>
                  <a:lnTo>
                    <a:pt x="151171" y="1430594"/>
                  </a:lnTo>
                  <a:lnTo>
                    <a:pt x="61453" y="1430594"/>
                  </a:lnTo>
                  <a:cubicBezTo>
                    <a:pt x="27513" y="1430594"/>
                    <a:pt x="0" y="1403081"/>
                    <a:pt x="0" y="1369141"/>
                  </a:cubicBezTo>
                  <a:lnTo>
                    <a:pt x="0" y="61453"/>
                  </a:lnTo>
                  <a:cubicBezTo>
                    <a:pt x="0" y="27513"/>
                    <a:pt x="27513" y="0"/>
                    <a:pt x="61453"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3" name="Freeform: Shape 149">
              <a:extLst>
                <a:ext uri="{FF2B5EF4-FFF2-40B4-BE49-F238E27FC236}">
                  <a16:creationId xmlns:a16="http://schemas.microsoft.com/office/drawing/2014/main" id="{119B3525-46A2-4782-8D2B-17BAE91F0C92}"/>
                </a:ext>
              </a:extLst>
            </p:cNvPr>
            <p:cNvSpPr/>
            <p:nvPr/>
          </p:nvSpPr>
          <p:spPr>
            <a:xfrm>
              <a:off x="7824585" y="3187545"/>
              <a:ext cx="368710" cy="1430594"/>
            </a:xfrm>
            <a:custGeom>
              <a:avLst/>
              <a:gdLst>
                <a:gd name="connsiteX0" fmla="*/ 217540 w 368710"/>
                <a:gd name="connsiteY0" fmla="*/ 0 h 1430594"/>
                <a:gd name="connsiteX1" fmla="*/ 307257 w 368710"/>
                <a:gd name="connsiteY1" fmla="*/ 0 h 1430594"/>
                <a:gd name="connsiteX2" fmla="*/ 368710 w 368710"/>
                <a:gd name="connsiteY2" fmla="*/ 61453 h 1430594"/>
                <a:gd name="connsiteX3" fmla="*/ 368710 w 368710"/>
                <a:gd name="connsiteY3" fmla="*/ 1369141 h 1430594"/>
                <a:gd name="connsiteX4" fmla="*/ 307257 w 368710"/>
                <a:gd name="connsiteY4" fmla="*/ 1430594 h 1430594"/>
                <a:gd name="connsiteX5" fmla="*/ 217540 w 368710"/>
                <a:gd name="connsiteY5" fmla="*/ 1430594 h 1430594"/>
                <a:gd name="connsiteX6" fmla="*/ 61453 w 368710"/>
                <a:gd name="connsiteY6" fmla="*/ 0 h 1430594"/>
                <a:gd name="connsiteX7" fmla="*/ 151171 w 368710"/>
                <a:gd name="connsiteY7" fmla="*/ 0 h 1430594"/>
                <a:gd name="connsiteX8" fmla="*/ 151171 w 368710"/>
                <a:gd name="connsiteY8" fmla="*/ 1430594 h 1430594"/>
                <a:gd name="connsiteX9" fmla="*/ 61453 w 368710"/>
                <a:gd name="connsiteY9" fmla="*/ 1430594 h 1430594"/>
                <a:gd name="connsiteX10" fmla="*/ 0 w 368710"/>
                <a:gd name="connsiteY10" fmla="*/ 1369141 h 1430594"/>
                <a:gd name="connsiteX11" fmla="*/ 0 w 368710"/>
                <a:gd name="connsiteY11" fmla="*/ 61453 h 1430594"/>
                <a:gd name="connsiteX12" fmla="*/ 61453 w 368710"/>
                <a:gd name="connsiteY12" fmla="*/ 0 h 1430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8710" h="1430594">
                  <a:moveTo>
                    <a:pt x="217540" y="0"/>
                  </a:moveTo>
                  <a:lnTo>
                    <a:pt x="307257" y="0"/>
                  </a:lnTo>
                  <a:cubicBezTo>
                    <a:pt x="341197" y="0"/>
                    <a:pt x="368710" y="27513"/>
                    <a:pt x="368710" y="61453"/>
                  </a:cubicBezTo>
                  <a:lnTo>
                    <a:pt x="368710" y="1369141"/>
                  </a:lnTo>
                  <a:cubicBezTo>
                    <a:pt x="368710" y="1403081"/>
                    <a:pt x="341197" y="1430594"/>
                    <a:pt x="307257" y="1430594"/>
                  </a:cubicBezTo>
                  <a:lnTo>
                    <a:pt x="217540" y="1430594"/>
                  </a:lnTo>
                  <a:close/>
                  <a:moveTo>
                    <a:pt x="61453" y="0"/>
                  </a:moveTo>
                  <a:lnTo>
                    <a:pt x="151171" y="0"/>
                  </a:lnTo>
                  <a:lnTo>
                    <a:pt x="151171" y="1430594"/>
                  </a:lnTo>
                  <a:lnTo>
                    <a:pt x="61453" y="1430594"/>
                  </a:lnTo>
                  <a:cubicBezTo>
                    <a:pt x="27513" y="1430594"/>
                    <a:pt x="0" y="1403081"/>
                    <a:pt x="0" y="1369141"/>
                  </a:cubicBezTo>
                  <a:lnTo>
                    <a:pt x="0" y="61453"/>
                  </a:lnTo>
                  <a:cubicBezTo>
                    <a:pt x="0" y="27513"/>
                    <a:pt x="27513" y="0"/>
                    <a:pt x="61453"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4" name="Rectangle 63">
              <a:extLst>
                <a:ext uri="{FF2B5EF4-FFF2-40B4-BE49-F238E27FC236}">
                  <a16:creationId xmlns:a16="http://schemas.microsoft.com/office/drawing/2014/main" id="{A87FFC87-2440-4E39-9D72-B5AF7A8C6625}"/>
                </a:ext>
              </a:extLst>
            </p:cNvPr>
            <p:cNvSpPr/>
            <p:nvPr/>
          </p:nvSpPr>
          <p:spPr>
            <a:xfrm>
              <a:off x="4573792" y="3460391"/>
              <a:ext cx="3288891" cy="8849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5" name="Freeform: Shape 151">
              <a:extLst>
                <a:ext uri="{FF2B5EF4-FFF2-40B4-BE49-F238E27FC236}">
                  <a16:creationId xmlns:a16="http://schemas.microsoft.com/office/drawing/2014/main" id="{C7A87B7C-856E-4F27-ACB5-961B563CE25D}"/>
                </a:ext>
              </a:extLst>
            </p:cNvPr>
            <p:cNvSpPr/>
            <p:nvPr/>
          </p:nvSpPr>
          <p:spPr>
            <a:xfrm>
              <a:off x="5539812" y="2944198"/>
              <a:ext cx="1356851" cy="744793"/>
            </a:xfrm>
            <a:custGeom>
              <a:avLst/>
              <a:gdLst>
                <a:gd name="connsiteX0" fmla="*/ 0 w 1356851"/>
                <a:gd name="connsiteY0" fmla="*/ 381000 h 744793"/>
                <a:gd name="connsiteX1" fmla="*/ 1356851 w 1356851"/>
                <a:gd name="connsiteY1" fmla="*/ 381000 h 744793"/>
                <a:gd name="connsiteX2" fmla="*/ 1356851 w 1356851"/>
                <a:gd name="connsiteY2" fmla="*/ 620658 h 744793"/>
                <a:gd name="connsiteX3" fmla="*/ 1232716 w 1356851"/>
                <a:gd name="connsiteY3" fmla="*/ 744793 h 744793"/>
                <a:gd name="connsiteX4" fmla="*/ 124135 w 1356851"/>
                <a:gd name="connsiteY4" fmla="*/ 744793 h 744793"/>
                <a:gd name="connsiteX5" fmla="*/ 0 w 1356851"/>
                <a:gd name="connsiteY5" fmla="*/ 620658 h 744793"/>
                <a:gd name="connsiteX6" fmla="*/ 124135 w 1356851"/>
                <a:gd name="connsiteY6" fmla="*/ 0 h 744793"/>
                <a:gd name="connsiteX7" fmla="*/ 1232716 w 1356851"/>
                <a:gd name="connsiteY7" fmla="*/ 0 h 744793"/>
                <a:gd name="connsiteX8" fmla="*/ 1356851 w 1356851"/>
                <a:gd name="connsiteY8" fmla="*/ 124135 h 744793"/>
                <a:gd name="connsiteX9" fmla="*/ 1356851 w 1356851"/>
                <a:gd name="connsiteY9" fmla="*/ 314631 h 744793"/>
                <a:gd name="connsiteX10" fmla="*/ 0 w 1356851"/>
                <a:gd name="connsiteY10" fmla="*/ 314631 h 744793"/>
                <a:gd name="connsiteX11" fmla="*/ 0 w 1356851"/>
                <a:gd name="connsiteY11" fmla="*/ 124135 h 744793"/>
                <a:gd name="connsiteX12" fmla="*/ 124135 w 1356851"/>
                <a:gd name="connsiteY12" fmla="*/ 0 h 74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56851" h="744793">
                  <a:moveTo>
                    <a:pt x="0" y="381000"/>
                  </a:moveTo>
                  <a:lnTo>
                    <a:pt x="1356851" y="381000"/>
                  </a:lnTo>
                  <a:lnTo>
                    <a:pt x="1356851" y="620658"/>
                  </a:lnTo>
                  <a:cubicBezTo>
                    <a:pt x="1356851" y="689216"/>
                    <a:pt x="1301274" y="744793"/>
                    <a:pt x="1232716" y="744793"/>
                  </a:cubicBezTo>
                  <a:lnTo>
                    <a:pt x="124135" y="744793"/>
                  </a:lnTo>
                  <a:cubicBezTo>
                    <a:pt x="55577" y="744793"/>
                    <a:pt x="0" y="689216"/>
                    <a:pt x="0" y="620658"/>
                  </a:cubicBezTo>
                  <a:close/>
                  <a:moveTo>
                    <a:pt x="124135" y="0"/>
                  </a:moveTo>
                  <a:lnTo>
                    <a:pt x="1232716" y="0"/>
                  </a:lnTo>
                  <a:cubicBezTo>
                    <a:pt x="1301274" y="0"/>
                    <a:pt x="1356851" y="55577"/>
                    <a:pt x="1356851" y="124135"/>
                  </a:cubicBezTo>
                  <a:lnTo>
                    <a:pt x="1356851" y="314631"/>
                  </a:lnTo>
                  <a:lnTo>
                    <a:pt x="0" y="314631"/>
                  </a:lnTo>
                  <a:lnTo>
                    <a:pt x="0" y="124135"/>
                  </a:lnTo>
                  <a:cubicBezTo>
                    <a:pt x="0" y="55577"/>
                    <a:pt x="55577" y="0"/>
                    <a:pt x="124135"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6" name="Rectangle: Rounded Corners 152">
              <a:extLst>
                <a:ext uri="{FF2B5EF4-FFF2-40B4-BE49-F238E27FC236}">
                  <a16:creationId xmlns:a16="http://schemas.microsoft.com/office/drawing/2014/main" id="{5FC7EF4A-EDC7-4DEA-BD46-D6D6189CACFD}"/>
                </a:ext>
              </a:extLst>
            </p:cNvPr>
            <p:cNvSpPr/>
            <p:nvPr/>
          </p:nvSpPr>
          <p:spPr>
            <a:xfrm>
              <a:off x="6114998" y="2376385"/>
              <a:ext cx="206478" cy="796412"/>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7" name="Rectangle: Rounded Corners 153">
              <a:extLst>
                <a:ext uri="{FF2B5EF4-FFF2-40B4-BE49-F238E27FC236}">
                  <a16:creationId xmlns:a16="http://schemas.microsoft.com/office/drawing/2014/main" id="{16A3A948-6B61-49DB-B5E7-918C4F2C03D7}"/>
                </a:ext>
              </a:extLst>
            </p:cNvPr>
            <p:cNvSpPr/>
            <p:nvPr/>
          </p:nvSpPr>
          <p:spPr>
            <a:xfrm rot="5400000">
              <a:off x="6114998" y="2072817"/>
              <a:ext cx="206478" cy="970932"/>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68" name="TextBox 67">
            <a:extLst>
              <a:ext uri="{FF2B5EF4-FFF2-40B4-BE49-F238E27FC236}">
                <a16:creationId xmlns:a16="http://schemas.microsoft.com/office/drawing/2014/main" id="{8A2B41DF-A2E0-4A5F-8DB7-C7A7C4AD55BB}"/>
              </a:ext>
            </a:extLst>
          </p:cNvPr>
          <p:cNvSpPr txBox="1"/>
          <p:nvPr/>
        </p:nvSpPr>
        <p:spPr>
          <a:xfrm>
            <a:off x="1813749" y="3433822"/>
            <a:ext cx="2304240" cy="436321"/>
          </a:xfrm>
          <a:prstGeom prst="rect">
            <a:avLst/>
          </a:prstGeom>
          <a:noFill/>
        </p:spPr>
        <p:txBody>
          <a:bodyPr wrap="square" lIns="89629" tIns="44815" rIns="89629" bIns="44815" rtlCol="0">
            <a:spAutoFit/>
          </a:bodyPr>
          <a:lstStyle/>
          <a:p>
            <a:pPr marL="0" marR="0" lvl="0" indent="0" algn="ctr" defTabSz="951066" rtl="0" eaLnBrk="1" fontAlgn="base" latinLnBrk="0" hangingPunct="1">
              <a:lnSpc>
                <a:spcPct val="90000"/>
              </a:lnSpc>
              <a:spcBef>
                <a:spcPct val="0"/>
              </a:spcBef>
              <a:spcAft>
                <a:spcPts val="612"/>
              </a:spcAft>
              <a:buClrTx/>
              <a:buSzTx/>
              <a:buFontTx/>
              <a:buNone/>
              <a:tabLst/>
              <a:defRPr/>
            </a:pPr>
            <a:r>
              <a:rPr kumimoji="0" lang="en-US" sz="1224" b="0" i="0" u="none" strike="noStrike" kern="0" cap="none" spc="0" normalizeH="0" baseline="0" noProof="0">
                <a:ln>
                  <a:noFill/>
                </a:ln>
                <a:solidFill>
                  <a:srgbClr val="505050"/>
                </a:solidFill>
                <a:effectLst/>
                <a:uLnTx/>
                <a:uFillTx/>
                <a:latin typeface="Segoe UI"/>
                <a:ea typeface="+mn-ea"/>
                <a:cs typeface="Segoe UI Semibold" panose="020B0702040204020203" pitchFamily="34" charset="0"/>
              </a:rPr>
              <a:t>Tight integration w/ Docker Hub, Azure Container Registry</a:t>
            </a:r>
          </a:p>
        </p:txBody>
      </p:sp>
      <p:grpSp>
        <p:nvGrpSpPr>
          <p:cNvPr id="69" name="Group 68">
            <a:extLst>
              <a:ext uri="{FF2B5EF4-FFF2-40B4-BE49-F238E27FC236}">
                <a16:creationId xmlns:a16="http://schemas.microsoft.com/office/drawing/2014/main" id="{8B7FC93F-BF84-4B0C-8D21-D9D40E0A2C38}"/>
              </a:ext>
            </a:extLst>
          </p:cNvPr>
          <p:cNvGrpSpPr/>
          <p:nvPr/>
        </p:nvGrpSpPr>
        <p:grpSpPr>
          <a:xfrm>
            <a:off x="2291249" y="2775955"/>
            <a:ext cx="1349241" cy="594529"/>
            <a:chOff x="3215402" y="2851130"/>
            <a:chExt cx="1322905" cy="582924"/>
          </a:xfrm>
        </p:grpSpPr>
        <p:pic>
          <p:nvPicPr>
            <p:cNvPr id="70" name="Graphic 12">
              <a:extLst>
                <a:ext uri="{FF2B5EF4-FFF2-40B4-BE49-F238E27FC236}">
                  <a16:creationId xmlns:a16="http://schemas.microsoft.com/office/drawing/2014/main" id="{35EAEBB2-3C04-444E-AF95-EA32CB785C23}"/>
                </a:ext>
              </a:extLst>
            </p:cNvPr>
            <p:cNvPicPr>
              <a:picLocks noChangeAspect="1"/>
            </p:cNvPicPr>
            <p:nvPr/>
          </p:nvPicPr>
          <p:blipFill>
            <a:blip r:embed="rId3" cstate="screen">
              <a:graysc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3955383" y="2851130"/>
              <a:ext cx="582924" cy="582924"/>
            </a:xfrm>
            <a:prstGeom prst="rect">
              <a:avLst/>
            </a:prstGeom>
          </p:spPr>
        </p:pic>
        <p:grpSp>
          <p:nvGrpSpPr>
            <p:cNvPr id="71" name="Graphic 6">
              <a:extLst>
                <a:ext uri="{FF2B5EF4-FFF2-40B4-BE49-F238E27FC236}">
                  <a16:creationId xmlns:a16="http://schemas.microsoft.com/office/drawing/2014/main" id="{7EE6071A-D16E-4E53-8F21-9513001FAE38}"/>
                </a:ext>
              </a:extLst>
            </p:cNvPr>
            <p:cNvGrpSpPr/>
            <p:nvPr/>
          </p:nvGrpSpPr>
          <p:grpSpPr>
            <a:xfrm>
              <a:off x="3215402" y="2907861"/>
              <a:ext cx="655021" cy="464281"/>
              <a:chOff x="2128837" y="1933575"/>
              <a:chExt cx="4219575" cy="2990850"/>
            </a:xfrm>
            <a:solidFill>
              <a:schemeClr val="tx1"/>
            </a:solidFill>
          </p:grpSpPr>
          <p:sp>
            <p:nvSpPr>
              <p:cNvPr id="72" name="Freeform: Shape 182">
                <a:extLst>
                  <a:ext uri="{FF2B5EF4-FFF2-40B4-BE49-F238E27FC236}">
                    <a16:creationId xmlns:a16="http://schemas.microsoft.com/office/drawing/2014/main" id="{EC82FD28-1765-4486-BC57-80C7EE9FA115}"/>
                  </a:ext>
                </a:extLst>
              </p:cNvPr>
              <p:cNvSpPr/>
              <p:nvPr/>
            </p:nvSpPr>
            <p:spPr>
              <a:xfrm>
                <a:off x="2121664" y="2700005"/>
                <a:ext cx="4229100" cy="2228850"/>
              </a:xfrm>
              <a:custGeom>
                <a:avLst/>
                <a:gdLst>
                  <a:gd name="connsiteX0" fmla="*/ 2820763 w 4229100"/>
                  <a:gd name="connsiteY0" fmla="*/ 836342 h 2228850"/>
                  <a:gd name="connsiteX1" fmla="*/ 3254532 w 4229100"/>
                  <a:gd name="connsiteY1" fmla="*/ 744902 h 2228850"/>
                  <a:gd name="connsiteX2" fmla="*/ 3271010 w 4229100"/>
                  <a:gd name="connsiteY2" fmla="*/ 687752 h 2228850"/>
                  <a:gd name="connsiteX3" fmla="*/ 3320064 w 4229100"/>
                  <a:gd name="connsiteY3" fmla="*/ 25288 h 2228850"/>
                  <a:gd name="connsiteX4" fmla="*/ 3376071 w 4229100"/>
                  <a:gd name="connsiteY4" fmla="*/ 19478 h 2228850"/>
                  <a:gd name="connsiteX5" fmla="*/ 3668488 w 4229100"/>
                  <a:gd name="connsiteY5" fmla="*/ 438578 h 2228850"/>
                  <a:gd name="connsiteX6" fmla="*/ 3711637 w 4229100"/>
                  <a:gd name="connsiteY6" fmla="*/ 453341 h 2228850"/>
                  <a:gd name="connsiteX7" fmla="*/ 4037010 w 4229100"/>
                  <a:gd name="connsiteY7" fmla="*/ 455818 h 2228850"/>
                  <a:gd name="connsiteX8" fmla="*/ 4207317 w 4229100"/>
                  <a:gd name="connsiteY8" fmla="*/ 527446 h 2228850"/>
                  <a:gd name="connsiteX9" fmla="*/ 4218271 w 4229100"/>
                  <a:gd name="connsiteY9" fmla="*/ 570689 h 2228850"/>
                  <a:gd name="connsiteX10" fmla="*/ 3780121 w 4229100"/>
                  <a:gd name="connsiteY10" fmla="*/ 882728 h 2228850"/>
                  <a:gd name="connsiteX11" fmla="*/ 3624006 w 4229100"/>
                  <a:gd name="connsiteY11" fmla="*/ 893301 h 2228850"/>
                  <a:gd name="connsiteX12" fmla="*/ 3552474 w 4229100"/>
                  <a:gd name="connsiteY12" fmla="*/ 940926 h 2228850"/>
                  <a:gd name="connsiteX13" fmla="*/ 3123372 w 4229100"/>
                  <a:gd name="connsiteY13" fmla="*/ 1581292 h 2228850"/>
                  <a:gd name="connsiteX14" fmla="*/ 1987326 w 4229100"/>
                  <a:gd name="connsiteY14" fmla="*/ 2167270 h 2228850"/>
                  <a:gd name="connsiteX15" fmla="*/ 1140363 w 4229100"/>
                  <a:gd name="connsiteY15" fmla="*/ 2205370 h 2228850"/>
                  <a:gd name="connsiteX16" fmla="*/ 208341 w 4229100"/>
                  <a:gd name="connsiteY16" fmla="*/ 1677685 h 2228850"/>
                  <a:gd name="connsiteX17" fmla="*/ 16698 w 4229100"/>
                  <a:gd name="connsiteY17" fmla="*/ 859011 h 2228850"/>
                  <a:gd name="connsiteX18" fmla="*/ 39749 w 4229100"/>
                  <a:gd name="connsiteY18" fmla="*/ 836342 h 2228850"/>
                  <a:gd name="connsiteX19" fmla="*/ 2820763 w 4229100"/>
                  <a:gd name="connsiteY19" fmla="*/ 836342 h 2228850"/>
                  <a:gd name="connsiteX20" fmla="*/ 1071592 w 4229100"/>
                  <a:gd name="connsiteY20" fmla="*/ 1429654 h 2228850"/>
                  <a:gd name="connsiteX21" fmla="*/ 842992 w 4229100"/>
                  <a:gd name="connsiteY21" fmla="*/ 1209055 h 2228850"/>
                  <a:gd name="connsiteX22" fmla="*/ 617059 w 4229100"/>
                  <a:gd name="connsiteY22" fmla="*/ 1433178 h 2228850"/>
                  <a:gd name="connsiteX23" fmla="*/ 844040 w 4229100"/>
                  <a:gd name="connsiteY23" fmla="*/ 1650444 h 2228850"/>
                  <a:gd name="connsiteX24" fmla="*/ 1071592 w 4229100"/>
                  <a:gd name="connsiteY24" fmla="*/ 1429654 h 2228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229100" h="2228850">
                    <a:moveTo>
                      <a:pt x="2820763" y="836342"/>
                    </a:moveTo>
                    <a:cubicBezTo>
                      <a:pt x="2971639" y="836342"/>
                      <a:pt x="3116800" y="809100"/>
                      <a:pt x="3254532" y="744902"/>
                    </a:cubicBezTo>
                    <a:cubicBezTo>
                      <a:pt x="3286631" y="729947"/>
                      <a:pt x="3291870" y="718613"/>
                      <a:pt x="3271010" y="687752"/>
                    </a:cubicBezTo>
                    <a:cubicBezTo>
                      <a:pt x="3154233" y="512396"/>
                      <a:pt x="3163187" y="181974"/>
                      <a:pt x="3320064" y="25288"/>
                    </a:cubicBezTo>
                    <a:cubicBezTo>
                      <a:pt x="3340828" y="4523"/>
                      <a:pt x="3351210" y="237"/>
                      <a:pt x="3376071" y="19478"/>
                    </a:cubicBezTo>
                    <a:cubicBezTo>
                      <a:pt x="3517612" y="128920"/>
                      <a:pt x="3632103" y="256555"/>
                      <a:pt x="3668488" y="438578"/>
                    </a:cubicBezTo>
                    <a:cubicBezTo>
                      <a:pt x="3675156" y="471820"/>
                      <a:pt x="3696206" y="456770"/>
                      <a:pt x="3711637" y="453341"/>
                    </a:cubicBezTo>
                    <a:cubicBezTo>
                      <a:pt x="3818869" y="429348"/>
                      <a:pt x="3930159" y="430196"/>
                      <a:pt x="4037010" y="455818"/>
                    </a:cubicBezTo>
                    <a:cubicBezTo>
                      <a:pt x="4097780" y="470296"/>
                      <a:pt x="4152739" y="498014"/>
                      <a:pt x="4207317" y="527446"/>
                    </a:cubicBezTo>
                    <a:cubicBezTo>
                      <a:pt x="4230654" y="540019"/>
                      <a:pt x="4228082" y="550115"/>
                      <a:pt x="4218271" y="570689"/>
                    </a:cubicBezTo>
                    <a:cubicBezTo>
                      <a:pt x="4130165" y="756617"/>
                      <a:pt x="3976241" y="848915"/>
                      <a:pt x="3780121" y="882728"/>
                    </a:cubicBezTo>
                    <a:cubicBezTo>
                      <a:pt x="3728400" y="891682"/>
                      <a:pt x="3675346" y="899016"/>
                      <a:pt x="3624006" y="893301"/>
                    </a:cubicBezTo>
                    <a:cubicBezTo>
                      <a:pt x="3581049" y="888539"/>
                      <a:pt x="3566856" y="907398"/>
                      <a:pt x="3552474" y="940926"/>
                    </a:cubicBezTo>
                    <a:cubicBezTo>
                      <a:pt x="3451204" y="1179585"/>
                      <a:pt x="3305605" y="1396878"/>
                      <a:pt x="3123372" y="1581292"/>
                    </a:cubicBezTo>
                    <a:cubicBezTo>
                      <a:pt x="2807523" y="1898284"/>
                      <a:pt x="2422523" y="2082593"/>
                      <a:pt x="1987326" y="2167270"/>
                    </a:cubicBezTo>
                    <a:cubicBezTo>
                      <a:pt x="1707291" y="2221943"/>
                      <a:pt x="1424493" y="2243470"/>
                      <a:pt x="1140363" y="2205370"/>
                    </a:cubicBezTo>
                    <a:cubicBezTo>
                      <a:pt x="759648" y="2154411"/>
                      <a:pt x="436560" y="1997344"/>
                      <a:pt x="208341" y="1677685"/>
                    </a:cubicBezTo>
                    <a:cubicBezTo>
                      <a:pt x="32891" y="1431940"/>
                      <a:pt x="-16163" y="1154572"/>
                      <a:pt x="16698" y="859011"/>
                    </a:cubicBezTo>
                    <a:cubicBezTo>
                      <a:pt x="18413" y="843771"/>
                      <a:pt x="23271" y="835484"/>
                      <a:pt x="39749" y="836342"/>
                    </a:cubicBezTo>
                    <a:cubicBezTo>
                      <a:pt x="52703" y="836437"/>
                      <a:pt x="2373088" y="836532"/>
                      <a:pt x="2820763" y="836342"/>
                    </a:cubicBezTo>
                    <a:close/>
                    <a:moveTo>
                      <a:pt x="1071592" y="1429654"/>
                    </a:moveTo>
                    <a:cubicBezTo>
                      <a:pt x="1071592" y="1309067"/>
                      <a:pt x="965865" y="1206959"/>
                      <a:pt x="842992" y="1209055"/>
                    </a:cubicBezTo>
                    <a:cubicBezTo>
                      <a:pt x="719167" y="1211246"/>
                      <a:pt x="614868" y="1314402"/>
                      <a:pt x="617059" y="1433178"/>
                    </a:cubicBezTo>
                    <a:cubicBezTo>
                      <a:pt x="619250" y="1551955"/>
                      <a:pt x="722501" y="1650444"/>
                      <a:pt x="844040" y="1650444"/>
                    </a:cubicBezTo>
                    <a:cubicBezTo>
                      <a:pt x="969865" y="1650444"/>
                      <a:pt x="1071687" y="1551383"/>
                      <a:pt x="1071592" y="1429654"/>
                    </a:cubicBezTo>
                    <a:close/>
                  </a:path>
                </a:pathLst>
              </a:custGeom>
              <a:grpFill/>
              <a:ln w="9525" cap="flat">
                <a:noFill/>
                <a:prstDash val="solid"/>
                <a:miter/>
              </a:ln>
            </p:spPr>
            <p:txBody>
              <a:bodyPr rtlCol="0" anchor="ctr"/>
              <a:lstStyle/>
              <a:p>
                <a:pPr marL="0" marR="0" lvl="0" indent="0" algn="l" defTabSz="46629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3" name="Freeform: Shape 183">
                <a:extLst>
                  <a:ext uri="{FF2B5EF4-FFF2-40B4-BE49-F238E27FC236}">
                    <a16:creationId xmlns:a16="http://schemas.microsoft.com/office/drawing/2014/main" id="{C85FDF17-C35C-41A6-A87F-397FAA2484E2}"/>
                  </a:ext>
                </a:extLst>
              </p:cNvPr>
              <p:cNvSpPr/>
              <p:nvPr/>
            </p:nvSpPr>
            <p:spPr>
              <a:xfrm>
                <a:off x="2356675" y="2985897"/>
                <a:ext cx="438150" cy="438150"/>
              </a:xfrm>
              <a:custGeom>
                <a:avLst/>
                <a:gdLst>
                  <a:gd name="connsiteX0" fmla="*/ 7144 w 438150"/>
                  <a:gd name="connsiteY0" fmla="*/ 7144 h 438150"/>
                  <a:gd name="connsiteX1" fmla="*/ 439865 w 438150"/>
                  <a:gd name="connsiteY1" fmla="*/ 7144 h 438150"/>
                  <a:gd name="connsiteX2" fmla="*/ 439865 w 438150"/>
                  <a:gd name="connsiteY2" fmla="*/ 439865 h 438150"/>
                  <a:gd name="connsiteX3" fmla="*/ 7144 w 438150"/>
                  <a:gd name="connsiteY3" fmla="*/ 439865 h 438150"/>
                </a:gdLst>
                <a:ahLst/>
                <a:cxnLst>
                  <a:cxn ang="0">
                    <a:pos x="connsiteX0" y="connsiteY0"/>
                  </a:cxn>
                  <a:cxn ang="0">
                    <a:pos x="connsiteX1" y="connsiteY1"/>
                  </a:cxn>
                  <a:cxn ang="0">
                    <a:pos x="connsiteX2" y="connsiteY2"/>
                  </a:cxn>
                  <a:cxn ang="0">
                    <a:pos x="connsiteX3" y="connsiteY3"/>
                  </a:cxn>
                </a:cxnLst>
                <a:rect l="l" t="t" r="r" b="b"/>
                <a:pathLst>
                  <a:path w="438150" h="438150">
                    <a:moveTo>
                      <a:pt x="7144" y="7144"/>
                    </a:moveTo>
                    <a:lnTo>
                      <a:pt x="439865" y="7144"/>
                    </a:lnTo>
                    <a:lnTo>
                      <a:pt x="439865" y="439865"/>
                    </a:lnTo>
                    <a:lnTo>
                      <a:pt x="7144" y="439865"/>
                    </a:lnTo>
                    <a:close/>
                  </a:path>
                </a:pathLst>
              </a:custGeom>
              <a:grpFill/>
              <a:ln w="9525" cap="flat">
                <a:noFill/>
                <a:prstDash val="solid"/>
                <a:miter/>
              </a:ln>
            </p:spPr>
            <p:txBody>
              <a:bodyPr rtlCol="0" anchor="ctr"/>
              <a:lstStyle/>
              <a:p>
                <a:pPr marL="0" marR="0" lvl="0" indent="0" algn="l" defTabSz="46629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4" name="Freeform: Shape 184">
                <a:extLst>
                  <a:ext uri="{FF2B5EF4-FFF2-40B4-BE49-F238E27FC236}">
                    <a16:creationId xmlns:a16="http://schemas.microsoft.com/office/drawing/2014/main" id="{FDBD9B8C-8846-4960-B717-0B2B08E07AA6}"/>
                  </a:ext>
                </a:extLst>
              </p:cNvPr>
              <p:cNvSpPr/>
              <p:nvPr/>
            </p:nvSpPr>
            <p:spPr>
              <a:xfrm>
                <a:off x="2883979" y="2985897"/>
                <a:ext cx="438150" cy="438150"/>
              </a:xfrm>
              <a:custGeom>
                <a:avLst/>
                <a:gdLst>
                  <a:gd name="connsiteX0" fmla="*/ 7144 w 438150"/>
                  <a:gd name="connsiteY0" fmla="*/ 7144 h 438150"/>
                  <a:gd name="connsiteX1" fmla="*/ 439865 w 438150"/>
                  <a:gd name="connsiteY1" fmla="*/ 7144 h 438150"/>
                  <a:gd name="connsiteX2" fmla="*/ 439865 w 438150"/>
                  <a:gd name="connsiteY2" fmla="*/ 439865 h 438150"/>
                  <a:gd name="connsiteX3" fmla="*/ 7144 w 438150"/>
                  <a:gd name="connsiteY3" fmla="*/ 439865 h 438150"/>
                </a:gdLst>
                <a:ahLst/>
                <a:cxnLst>
                  <a:cxn ang="0">
                    <a:pos x="connsiteX0" y="connsiteY0"/>
                  </a:cxn>
                  <a:cxn ang="0">
                    <a:pos x="connsiteX1" y="connsiteY1"/>
                  </a:cxn>
                  <a:cxn ang="0">
                    <a:pos x="connsiteX2" y="connsiteY2"/>
                  </a:cxn>
                  <a:cxn ang="0">
                    <a:pos x="connsiteX3" y="connsiteY3"/>
                  </a:cxn>
                </a:cxnLst>
                <a:rect l="l" t="t" r="r" b="b"/>
                <a:pathLst>
                  <a:path w="438150" h="438150">
                    <a:moveTo>
                      <a:pt x="7144" y="7144"/>
                    </a:moveTo>
                    <a:lnTo>
                      <a:pt x="439865" y="7144"/>
                    </a:lnTo>
                    <a:lnTo>
                      <a:pt x="439865" y="439865"/>
                    </a:lnTo>
                    <a:lnTo>
                      <a:pt x="7144" y="439865"/>
                    </a:lnTo>
                    <a:close/>
                  </a:path>
                </a:pathLst>
              </a:custGeom>
              <a:grpFill/>
              <a:ln w="9525" cap="flat">
                <a:noFill/>
                <a:prstDash val="solid"/>
                <a:miter/>
              </a:ln>
            </p:spPr>
            <p:txBody>
              <a:bodyPr rtlCol="0" anchor="ctr"/>
              <a:lstStyle/>
              <a:p>
                <a:pPr marL="0" marR="0" lvl="0" indent="0" algn="l" defTabSz="46629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5" name="Freeform: Shape 185">
                <a:extLst>
                  <a:ext uri="{FF2B5EF4-FFF2-40B4-BE49-F238E27FC236}">
                    <a16:creationId xmlns:a16="http://schemas.microsoft.com/office/drawing/2014/main" id="{93766A88-828C-4955-B44F-D9E5A21B7807}"/>
                  </a:ext>
                </a:extLst>
              </p:cNvPr>
              <p:cNvSpPr/>
              <p:nvPr/>
            </p:nvSpPr>
            <p:spPr>
              <a:xfrm>
                <a:off x="3411283" y="2985897"/>
                <a:ext cx="438150" cy="438150"/>
              </a:xfrm>
              <a:custGeom>
                <a:avLst/>
                <a:gdLst>
                  <a:gd name="connsiteX0" fmla="*/ 7144 w 438150"/>
                  <a:gd name="connsiteY0" fmla="*/ 7144 h 438150"/>
                  <a:gd name="connsiteX1" fmla="*/ 439864 w 438150"/>
                  <a:gd name="connsiteY1" fmla="*/ 7144 h 438150"/>
                  <a:gd name="connsiteX2" fmla="*/ 439864 w 438150"/>
                  <a:gd name="connsiteY2" fmla="*/ 439865 h 438150"/>
                  <a:gd name="connsiteX3" fmla="*/ 7144 w 438150"/>
                  <a:gd name="connsiteY3" fmla="*/ 439865 h 438150"/>
                </a:gdLst>
                <a:ahLst/>
                <a:cxnLst>
                  <a:cxn ang="0">
                    <a:pos x="connsiteX0" y="connsiteY0"/>
                  </a:cxn>
                  <a:cxn ang="0">
                    <a:pos x="connsiteX1" y="connsiteY1"/>
                  </a:cxn>
                  <a:cxn ang="0">
                    <a:pos x="connsiteX2" y="connsiteY2"/>
                  </a:cxn>
                  <a:cxn ang="0">
                    <a:pos x="connsiteX3" y="connsiteY3"/>
                  </a:cxn>
                </a:cxnLst>
                <a:rect l="l" t="t" r="r" b="b"/>
                <a:pathLst>
                  <a:path w="438150" h="438150">
                    <a:moveTo>
                      <a:pt x="7144" y="7144"/>
                    </a:moveTo>
                    <a:lnTo>
                      <a:pt x="439864" y="7144"/>
                    </a:lnTo>
                    <a:lnTo>
                      <a:pt x="439864" y="439865"/>
                    </a:lnTo>
                    <a:lnTo>
                      <a:pt x="7144" y="439865"/>
                    </a:lnTo>
                    <a:close/>
                  </a:path>
                </a:pathLst>
              </a:custGeom>
              <a:grpFill/>
              <a:ln w="9525" cap="flat">
                <a:noFill/>
                <a:prstDash val="solid"/>
                <a:miter/>
              </a:ln>
            </p:spPr>
            <p:txBody>
              <a:bodyPr rtlCol="0" anchor="ctr"/>
              <a:lstStyle/>
              <a:p>
                <a:pPr marL="0" marR="0" lvl="0" indent="0" algn="l" defTabSz="46629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6" name="Freeform: Shape 186">
                <a:extLst>
                  <a:ext uri="{FF2B5EF4-FFF2-40B4-BE49-F238E27FC236}">
                    <a16:creationId xmlns:a16="http://schemas.microsoft.com/office/drawing/2014/main" id="{CF3CDC9A-B937-473D-B28D-769BDB5CFD45}"/>
                  </a:ext>
                </a:extLst>
              </p:cNvPr>
              <p:cNvSpPr/>
              <p:nvPr/>
            </p:nvSpPr>
            <p:spPr>
              <a:xfrm>
                <a:off x="3938682" y="2985897"/>
                <a:ext cx="438150" cy="438150"/>
              </a:xfrm>
              <a:custGeom>
                <a:avLst/>
                <a:gdLst>
                  <a:gd name="connsiteX0" fmla="*/ 7144 w 438150"/>
                  <a:gd name="connsiteY0" fmla="*/ 7144 h 438150"/>
                  <a:gd name="connsiteX1" fmla="*/ 439864 w 438150"/>
                  <a:gd name="connsiteY1" fmla="*/ 7144 h 438150"/>
                  <a:gd name="connsiteX2" fmla="*/ 439864 w 438150"/>
                  <a:gd name="connsiteY2" fmla="*/ 439865 h 438150"/>
                  <a:gd name="connsiteX3" fmla="*/ 7144 w 438150"/>
                  <a:gd name="connsiteY3" fmla="*/ 439865 h 438150"/>
                </a:gdLst>
                <a:ahLst/>
                <a:cxnLst>
                  <a:cxn ang="0">
                    <a:pos x="connsiteX0" y="connsiteY0"/>
                  </a:cxn>
                  <a:cxn ang="0">
                    <a:pos x="connsiteX1" y="connsiteY1"/>
                  </a:cxn>
                  <a:cxn ang="0">
                    <a:pos x="connsiteX2" y="connsiteY2"/>
                  </a:cxn>
                  <a:cxn ang="0">
                    <a:pos x="connsiteX3" y="connsiteY3"/>
                  </a:cxn>
                </a:cxnLst>
                <a:rect l="l" t="t" r="r" b="b"/>
                <a:pathLst>
                  <a:path w="438150" h="438150">
                    <a:moveTo>
                      <a:pt x="7144" y="7144"/>
                    </a:moveTo>
                    <a:lnTo>
                      <a:pt x="439864" y="7144"/>
                    </a:lnTo>
                    <a:lnTo>
                      <a:pt x="439864" y="439865"/>
                    </a:lnTo>
                    <a:lnTo>
                      <a:pt x="7144" y="439865"/>
                    </a:lnTo>
                    <a:close/>
                  </a:path>
                </a:pathLst>
              </a:custGeom>
              <a:grpFill/>
              <a:ln w="9525" cap="flat">
                <a:noFill/>
                <a:prstDash val="solid"/>
                <a:miter/>
              </a:ln>
            </p:spPr>
            <p:txBody>
              <a:bodyPr rtlCol="0" anchor="ctr"/>
              <a:lstStyle/>
              <a:p>
                <a:pPr marL="0" marR="0" lvl="0" indent="0" algn="l" defTabSz="46629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7" name="Freeform: Shape 187">
                <a:extLst>
                  <a:ext uri="{FF2B5EF4-FFF2-40B4-BE49-F238E27FC236}">
                    <a16:creationId xmlns:a16="http://schemas.microsoft.com/office/drawing/2014/main" id="{4AFC477B-466E-4FC0-844D-748096A2C4B9}"/>
                  </a:ext>
                </a:extLst>
              </p:cNvPr>
              <p:cNvSpPr/>
              <p:nvPr/>
            </p:nvSpPr>
            <p:spPr>
              <a:xfrm>
                <a:off x="4465986" y="2985897"/>
                <a:ext cx="438150" cy="438150"/>
              </a:xfrm>
              <a:custGeom>
                <a:avLst/>
                <a:gdLst>
                  <a:gd name="connsiteX0" fmla="*/ 7144 w 438150"/>
                  <a:gd name="connsiteY0" fmla="*/ 7144 h 438150"/>
                  <a:gd name="connsiteX1" fmla="*/ 439864 w 438150"/>
                  <a:gd name="connsiteY1" fmla="*/ 7144 h 438150"/>
                  <a:gd name="connsiteX2" fmla="*/ 439864 w 438150"/>
                  <a:gd name="connsiteY2" fmla="*/ 439865 h 438150"/>
                  <a:gd name="connsiteX3" fmla="*/ 7144 w 438150"/>
                  <a:gd name="connsiteY3" fmla="*/ 439865 h 438150"/>
                </a:gdLst>
                <a:ahLst/>
                <a:cxnLst>
                  <a:cxn ang="0">
                    <a:pos x="connsiteX0" y="connsiteY0"/>
                  </a:cxn>
                  <a:cxn ang="0">
                    <a:pos x="connsiteX1" y="connsiteY1"/>
                  </a:cxn>
                  <a:cxn ang="0">
                    <a:pos x="connsiteX2" y="connsiteY2"/>
                  </a:cxn>
                  <a:cxn ang="0">
                    <a:pos x="connsiteX3" y="connsiteY3"/>
                  </a:cxn>
                </a:cxnLst>
                <a:rect l="l" t="t" r="r" b="b"/>
                <a:pathLst>
                  <a:path w="438150" h="438150">
                    <a:moveTo>
                      <a:pt x="7144" y="7144"/>
                    </a:moveTo>
                    <a:lnTo>
                      <a:pt x="439864" y="7144"/>
                    </a:lnTo>
                    <a:lnTo>
                      <a:pt x="439864" y="439865"/>
                    </a:lnTo>
                    <a:lnTo>
                      <a:pt x="7144" y="439865"/>
                    </a:lnTo>
                    <a:close/>
                  </a:path>
                </a:pathLst>
              </a:custGeom>
              <a:grpFill/>
              <a:ln w="9525" cap="flat">
                <a:noFill/>
                <a:prstDash val="solid"/>
                <a:miter/>
              </a:ln>
            </p:spPr>
            <p:txBody>
              <a:bodyPr rtlCol="0" anchor="ctr"/>
              <a:lstStyle/>
              <a:p>
                <a:pPr marL="0" marR="0" lvl="0" indent="0" algn="l" defTabSz="46629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8" name="Freeform: Shape 188">
                <a:extLst>
                  <a:ext uri="{FF2B5EF4-FFF2-40B4-BE49-F238E27FC236}">
                    <a16:creationId xmlns:a16="http://schemas.microsoft.com/office/drawing/2014/main" id="{BCD8E08D-39ED-4679-8177-17147D843A7D}"/>
                  </a:ext>
                </a:extLst>
              </p:cNvPr>
              <p:cNvSpPr/>
              <p:nvPr/>
            </p:nvSpPr>
            <p:spPr>
              <a:xfrm>
                <a:off x="2883979" y="2453259"/>
                <a:ext cx="438150" cy="438150"/>
              </a:xfrm>
              <a:custGeom>
                <a:avLst/>
                <a:gdLst>
                  <a:gd name="connsiteX0" fmla="*/ 7144 w 438150"/>
                  <a:gd name="connsiteY0" fmla="*/ 7144 h 438150"/>
                  <a:gd name="connsiteX1" fmla="*/ 439865 w 438150"/>
                  <a:gd name="connsiteY1" fmla="*/ 7144 h 438150"/>
                  <a:gd name="connsiteX2" fmla="*/ 439865 w 438150"/>
                  <a:gd name="connsiteY2" fmla="*/ 439864 h 438150"/>
                  <a:gd name="connsiteX3" fmla="*/ 7144 w 438150"/>
                  <a:gd name="connsiteY3" fmla="*/ 439864 h 438150"/>
                </a:gdLst>
                <a:ahLst/>
                <a:cxnLst>
                  <a:cxn ang="0">
                    <a:pos x="connsiteX0" y="connsiteY0"/>
                  </a:cxn>
                  <a:cxn ang="0">
                    <a:pos x="connsiteX1" y="connsiteY1"/>
                  </a:cxn>
                  <a:cxn ang="0">
                    <a:pos x="connsiteX2" y="connsiteY2"/>
                  </a:cxn>
                  <a:cxn ang="0">
                    <a:pos x="connsiteX3" y="connsiteY3"/>
                  </a:cxn>
                </a:cxnLst>
                <a:rect l="l" t="t" r="r" b="b"/>
                <a:pathLst>
                  <a:path w="438150" h="438150">
                    <a:moveTo>
                      <a:pt x="7144" y="7144"/>
                    </a:moveTo>
                    <a:lnTo>
                      <a:pt x="439865" y="7144"/>
                    </a:lnTo>
                    <a:lnTo>
                      <a:pt x="439865" y="439864"/>
                    </a:lnTo>
                    <a:lnTo>
                      <a:pt x="7144" y="439864"/>
                    </a:lnTo>
                    <a:close/>
                  </a:path>
                </a:pathLst>
              </a:custGeom>
              <a:grpFill/>
              <a:ln w="9525" cap="flat">
                <a:noFill/>
                <a:prstDash val="solid"/>
                <a:miter/>
              </a:ln>
            </p:spPr>
            <p:txBody>
              <a:bodyPr rtlCol="0" anchor="ctr"/>
              <a:lstStyle/>
              <a:p>
                <a:pPr marL="0" marR="0" lvl="0" indent="0" algn="l" defTabSz="46629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9" name="Freeform: Shape 189">
                <a:extLst>
                  <a:ext uri="{FF2B5EF4-FFF2-40B4-BE49-F238E27FC236}">
                    <a16:creationId xmlns:a16="http://schemas.microsoft.com/office/drawing/2014/main" id="{8CD5F01B-BEDB-4940-834B-3A88B6365291}"/>
                  </a:ext>
                </a:extLst>
              </p:cNvPr>
              <p:cNvSpPr/>
              <p:nvPr/>
            </p:nvSpPr>
            <p:spPr>
              <a:xfrm>
                <a:off x="3411283" y="2453259"/>
                <a:ext cx="438150" cy="438150"/>
              </a:xfrm>
              <a:custGeom>
                <a:avLst/>
                <a:gdLst>
                  <a:gd name="connsiteX0" fmla="*/ 7144 w 438150"/>
                  <a:gd name="connsiteY0" fmla="*/ 7144 h 438150"/>
                  <a:gd name="connsiteX1" fmla="*/ 439864 w 438150"/>
                  <a:gd name="connsiteY1" fmla="*/ 7144 h 438150"/>
                  <a:gd name="connsiteX2" fmla="*/ 439864 w 438150"/>
                  <a:gd name="connsiteY2" fmla="*/ 439864 h 438150"/>
                  <a:gd name="connsiteX3" fmla="*/ 7144 w 438150"/>
                  <a:gd name="connsiteY3" fmla="*/ 439864 h 438150"/>
                </a:gdLst>
                <a:ahLst/>
                <a:cxnLst>
                  <a:cxn ang="0">
                    <a:pos x="connsiteX0" y="connsiteY0"/>
                  </a:cxn>
                  <a:cxn ang="0">
                    <a:pos x="connsiteX1" y="connsiteY1"/>
                  </a:cxn>
                  <a:cxn ang="0">
                    <a:pos x="connsiteX2" y="connsiteY2"/>
                  </a:cxn>
                  <a:cxn ang="0">
                    <a:pos x="connsiteX3" y="connsiteY3"/>
                  </a:cxn>
                </a:cxnLst>
                <a:rect l="l" t="t" r="r" b="b"/>
                <a:pathLst>
                  <a:path w="438150" h="438150">
                    <a:moveTo>
                      <a:pt x="7144" y="7144"/>
                    </a:moveTo>
                    <a:lnTo>
                      <a:pt x="439864" y="7144"/>
                    </a:lnTo>
                    <a:lnTo>
                      <a:pt x="439864" y="439864"/>
                    </a:lnTo>
                    <a:lnTo>
                      <a:pt x="7144" y="439864"/>
                    </a:lnTo>
                    <a:close/>
                  </a:path>
                </a:pathLst>
              </a:custGeom>
              <a:grpFill/>
              <a:ln w="9525" cap="flat">
                <a:noFill/>
                <a:prstDash val="solid"/>
                <a:miter/>
              </a:ln>
            </p:spPr>
            <p:txBody>
              <a:bodyPr rtlCol="0" anchor="ctr"/>
              <a:lstStyle/>
              <a:p>
                <a:pPr marL="0" marR="0" lvl="0" indent="0" algn="l" defTabSz="46629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0" name="Freeform: Shape 190">
                <a:extLst>
                  <a:ext uri="{FF2B5EF4-FFF2-40B4-BE49-F238E27FC236}">
                    <a16:creationId xmlns:a16="http://schemas.microsoft.com/office/drawing/2014/main" id="{EA81C309-761C-495B-A335-7EC6FA4BF917}"/>
                  </a:ext>
                </a:extLst>
              </p:cNvPr>
              <p:cNvSpPr/>
              <p:nvPr/>
            </p:nvSpPr>
            <p:spPr>
              <a:xfrm>
                <a:off x="3938682" y="2453259"/>
                <a:ext cx="438150" cy="438150"/>
              </a:xfrm>
              <a:custGeom>
                <a:avLst/>
                <a:gdLst>
                  <a:gd name="connsiteX0" fmla="*/ 7144 w 438150"/>
                  <a:gd name="connsiteY0" fmla="*/ 7144 h 438150"/>
                  <a:gd name="connsiteX1" fmla="*/ 439864 w 438150"/>
                  <a:gd name="connsiteY1" fmla="*/ 7144 h 438150"/>
                  <a:gd name="connsiteX2" fmla="*/ 439864 w 438150"/>
                  <a:gd name="connsiteY2" fmla="*/ 439864 h 438150"/>
                  <a:gd name="connsiteX3" fmla="*/ 7144 w 438150"/>
                  <a:gd name="connsiteY3" fmla="*/ 439864 h 438150"/>
                </a:gdLst>
                <a:ahLst/>
                <a:cxnLst>
                  <a:cxn ang="0">
                    <a:pos x="connsiteX0" y="connsiteY0"/>
                  </a:cxn>
                  <a:cxn ang="0">
                    <a:pos x="connsiteX1" y="connsiteY1"/>
                  </a:cxn>
                  <a:cxn ang="0">
                    <a:pos x="connsiteX2" y="connsiteY2"/>
                  </a:cxn>
                  <a:cxn ang="0">
                    <a:pos x="connsiteX3" y="connsiteY3"/>
                  </a:cxn>
                </a:cxnLst>
                <a:rect l="l" t="t" r="r" b="b"/>
                <a:pathLst>
                  <a:path w="438150" h="438150">
                    <a:moveTo>
                      <a:pt x="7144" y="7144"/>
                    </a:moveTo>
                    <a:lnTo>
                      <a:pt x="439864" y="7144"/>
                    </a:lnTo>
                    <a:lnTo>
                      <a:pt x="439864" y="439864"/>
                    </a:lnTo>
                    <a:lnTo>
                      <a:pt x="7144" y="439864"/>
                    </a:lnTo>
                    <a:close/>
                  </a:path>
                </a:pathLst>
              </a:custGeom>
              <a:grpFill/>
              <a:ln w="9525" cap="flat">
                <a:noFill/>
                <a:prstDash val="solid"/>
                <a:miter/>
              </a:ln>
            </p:spPr>
            <p:txBody>
              <a:bodyPr rtlCol="0" anchor="ctr"/>
              <a:lstStyle/>
              <a:p>
                <a:pPr marL="0" marR="0" lvl="0" indent="0" algn="l" defTabSz="46629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1" name="Freeform: Shape 191">
                <a:extLst>
                  <a:ext uri="{FF2B5EF4-FFF2-40B4-BE49-F238E27FC236}">
                    <a16:creationId xmlns:a16="http://schemas.microsoft.com/office/drawing/2014/main" id="{57E97405-7ACC-48A4-A846-BF3BA2926FB0}"/>
                  </a:ext>
                </a:extLst>
              </p:cNvPr>
              <p:cNvSpPr/>
              <p:nvPr/>
            </p:nvSpPr>
            <p:spPr>
              <a:xfrm>
                <a:off x="3938682" y="1926431"/>
                <a:ext cx="438150" cy="438150"/>
              </a:xfrm>
              <a:custGeom>
                <a:avLst/>
                <a:gdLst>
                  <a:gd name="connsiteX0" fmla="*/ 7144 w 438150"/>
                  <a:gd name="connsiteY0" fmla="*/ 7144 h 438150"/>
                  <a:gd name="connsiteX1" fmla="*/ 439864 w 438150"/>
                  <a:gd name="connsiteY1" fmla="*/ 7144 h 438150"/>
                  <a:gd name="connsiteX2" fmla="*/ 439864 w 438150"/>
                  <a:gd name="connsiteY2" fmla="*/ 439865 h 438150"/>
                  <a:gd name="connsiteX3" fmla="*/ 7144 w 438150"/>
                  <a:gd name="connsiteY3" fmla="*/ 439865 h 438150"/>
                </a:gdLst>
                <a:ahLst/>
                <a:cxnLst>
                  <a:cxn ang="0">
                    <a:pos x="connsiteX0" y="connsiteY0"/>
                  </a:cxn>
                  <a:cxn ang="0">
                    <a:pos x="connsiteX1" y="connsiteY1"/>
                  </a:cxn>
                  <a:cxn ang="0">
                    <a:pos x="connsiteX2" y="connsiteY2"/>
                  </a:cxn>
                  <a:cxn ang="0">
                    <a:pos x="connsiteX3" y="connsiteY3"/>
                  </a:cxn>
                </a:cxnLst>
                <a:rect l="l" t="t" r="r" b="b"/>
                <a:pathLst>
                  <a:path w="438150" h="438150">
                    <a:moveTo>
                      <a:pt x="7144" y="7144"/>
                    </a:moveTo>
                    <a:lnTo>
                      <a:pt x="439864" y="7144"/>
                    </a:lnTo>
                    <a:lnTo>
                      <a:pt x="439864" y="439865"/>
                    </a:lnTo>
                    <a:lnTo>
                      <a:pt x="7144" y="439865"/>
                    </a:lnTo>
                    <a:close/>
                  </a:path>
                </a:pathLst>
              </a:custGeom>
              <a:grpFill/>
              <a:ln w="9525" cap="flat">
                <a:noFill/>
                <a:prstDash val="solid"/>
                <a:miter/>
              </a:ln>
            </p:spPr>
            <p:txBody>
              <a:bodyPr rtlCol="0" anchor="ctr"/>
              <a:lstStyle/>
              <a:p>
                <a:pPr marL="0" marR="0" lvl="0" indent="0" algn="l" defTabSz="46629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sp>
        <p:nvSpPr>
          <p:cNvPr id="82" name="Rectangle 81">
            <a:extLst>
              <a:ext uri="{FF2B5EF4-FFF2-40B4-BE49-F238E27FC236}">
                <a16:creationId xmlns:a16="http://schemas.microsoft.com/office/drawing/2014/main" id="{10C9373A-F381-499C-9F9F-8FC21B3EEA22}"/>
              </a:ext>
            </a:extLst>
          </p:cNvPr>
          <p:cNvSpPr/>
          <p:nvPr/>
        </p:nvSpPr>
        <p:spPr>
          <a:xfrm>
            <a:off x="8591806" y="2130424"/>
            <a:ext cx="2282668" cy="353469"/>
          </a:xfrm>
          <a:prstGeom prst="rect">
            <a:avLst/>
          </a:prstGeom>
        </p:spPr>
        <p:txBody>
          <a:bodyPr wrap="none">
            <a:spAutoFit/>
          </a:bodyPr>
          <a:lstStyle/>
          <a:p>
            <a:pPr marL="0" marR="0" lvl="0" indent="0" algn="ctr" defTabSz="466298" rtl="0" eaLnBrk="1" fontAlgn="auto" latinLnBrk="0" hangingPunct="1">
              <a:lnSpc>
                <a:spcPct val="90000"/>
              </a:lnSpc>
              <a:spcBef>
                <a:spcPts val="0"/>
              </a:spcBef>
              <a:spcAft>
                <a:spcPts val="0"/>
              </a:spcAft>
              <a:buClrTx/>
              <a:buSzTx/>
              <a:buFontTx/>
              <a:buNone/>
              <a:tabLst/>
              <a:defRPr/>
            </a:pPr>
            <a:r>
              <a:rPr kumimoji="0" lang="en-US" sz="1836" b="0" i="0" u="none" strike="noStrike" kern="1200" cap="none" spc="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rPr>
              <a:t>Flexibility &amp; choices</a:t>
            </a:r>
          </a:p>
        </p:txBody>
      </p:sp>
      <p:sp>
        <p:nvSpPr>
          <p:cNvPr id="83" name="TextBox 82">
            <a:extLst>
              <a:ext uri="{FF2B5EF4-FFF2-40B4-BE49-F238E27FC236}">
                <a16:creationId xmlns:a16="http://schemas.microsoft.com/office/drawing/2014/main" id="{8945207C-3D45-46DD-8E4F-7E322472C730}"/>
              </a:ext>
            </a:extLst>
          </p:cNvPr>
          <p:cNvSpPr txBox="1"/>
          <p:nvPr/>
        </p:nvSpPr>
        <p:spPr>
          <a:xfrm>
            <a:off x="8412717" y="4646706"/>
            <a:ext cx="2640844" cy="436321"/>
          </a:xfrm>
          <a:prstGeom prst="rect">
            <a:avLst/>
          </a:prstGeom>
          <a:noFill/>
        </p:spPr>
        <p:txBody>
          <a:bodyPr wrap="square" lIns="89629" tIns="44815" rIns="89629" bIns="44815" rtlCol="0">
            <a:spAutoFit/>
          </a:bodyPr>
          <a:lstStyle>
            <a:defPPr>
              <a:defRPr lang="en-US"/>
            </a:defPPr>
            <a:lvl1pPr algn="ctr" defTabSz="932509" fontAlgn="base">
              <a:lnSpc>
                <a:spcPct val="90000"/>
              </a:lnSpc>
              <a:spcBef>
                <a:spcPct val="0"/>
              </a:spcBef>
              <a:spcAft>
                <a:spcPts val="600"/>
              </a:spcAft>
              <a:defRPr sz="1200" kern="0" spc="100">
                <a:solidFill>
                  <a:srgbClr val="797979"/>
                </a:solidFill>
                <a:latin typeface="Segoe UI Semibold" panose="020B0702040204020203" pitchFamily="34" charset="0"/>
                <a:cs typeface="Segoe UI Semibold" panose="020B0702040204020203" pitchFamily="34" charset="0"/>
              </a:defRPr>
            </a:lvl1pPr>
          </a:lstStyle>
          <a:p>
            <a:pPr marL="0" marR="0" lvl="0" indent="0" algn="ctr" defTabSz="932509" rtl="0" eaLnBrk="1" fontAlgn="base" latinLnBrk="0" hangingPunct="1">
              <a:lnSpc>
                <a:spcPct val="90000"/>
              </a:lnSpc>
              <a:spcBef>
                <a:spcPct val="0"/>
              </a:spcBef>
              <a:spcAft>
                <a:spcPts val="600"/>
              </a:spcAft>
              <a:buClrTx/>
              <a:buSzTx/>
              <a:buFontTx/>
              <a:buNone/>
              <a:tabLst/>
              <a:defRPr/>
            </a:pPr>
            <a:r>
              <a:rPr kumimoji="0" lang="en-US" sz="1224" b="0" i="0" u="none" strike="noStrike" kern="0" cap="none" spc="0" normalizeH="0" baseline="0" noProof="0">
                <a:ln>
                  <a:noFill/>
                </a:ln>
                <a:solidFill>
                  <a:srgbClr val="505050"/>
                </a:solidFill>
                <a:effectLst/>
                <a:uLnTx/>
                <a:uFillTx/>
                <a:latin typeface="Segoe UI"/>
                <a:ea typeface="+mn-ea"/>
                <a:cs typeface="Segoe UI Semibold" panose="020B0702040204020203" pitchFamily="34" charset="0"/>
              </a:rPr>
              <a:t>Single Docker image, multi container w/ Docker Compose</a:t>
            </a:r>
          </a:p>
        </p:txBody>
      </p:sp>
      <p:sp>
        <p:nvSpPr>
          <p:cNvPr id="84" name="TextBox 83">
            <a:extLst>
              <a:ext uri="{FF2B5EF4-FFF2-40B4-BE49-F238E27FC236}">
                <a16:creationId xmlns:a16="http://schemas.microsoft.com/office/drawing/2014/main" id="{C1571108-E81D-4F36-8954-CC742707C783}"/>
              </a:ext>
            </a:extLst>
          </p:cNvPr>
          <p:cNvSpPr txBox="1"/>
          <p:nvPr/>
        </p:nvSpPr>
        <p:spPr>
          <a:xfrm>
            <a:off x="8693458" y="5960481"/>
            <a:ext cx="2079361" cy="436321"/>
          </a:xfrm>
          <a:prstGeom prst="rect">
            <a:avLst/>
          </a:prstGeom>
          <a:noFill/>
        </p:spPr>
        <p:txBody>
          <a:bodyPr wrap="square" lIns="89629" tIns="44815" rIns="89629" bIns="44815" rtlCol="0">
            <a:spAutoFit/>
          </a:bodyPr>
          <a:lstStyle>
            <a:defPPr>
              <a:defRPr lang="en-US"/>
            </a:defPPr>
            <a:lvl1pPr algn="ctr" defTabSz="932509" fontAlgn="base">
              <a:lnSpc>
                <a:spcPct val="90000"/>
              </a:lnSpc>
              <a:spcBef>
                <a:spcPct val="0"/>
              </a:spcBef>
              <a:spcAft>
                <a:spcPts val="600"/>
              </a:spcAft>
              <a:defRPr sz="1200" kern="0" spc="100">
                <a:solidFill>
                  <a:srgbClr val="797979"/>
                </a:solidFill>
                <a:latin typeface="Segoe UI Semibold" panose="020B0702040204020203" pitchFamily="34" charset="0"/>
                <a:cs typeface="Segoe UI Semibold" panose="020B0702040204020203" pitchFamily="34" charset="0"/>
              </a:defRPr>
            </a:lvl1pPr>
          </a:lstStyle>
          <a:p>
            <a:pPr marL="0" marR="0" lvl="0" indent="0" algn="ctr" defTabSz="932509" rtl="0" eaLnBrk="1" fontAlgn="base" latinLnBrk="0" hangingPunct="1">
              <a:lnSpc>
                <a:spcPct val="90000"/>
              </a:lnSpc>
              <a:spcBef>
                <a:spcPct val="0"/>
              </a:spcBef>
              <a:spcAft>
                <a:spcPts val="600"/>
              </a:spcAft>
              <a:buClrTx/>
              <a:buSzTx/>
              <a:buFontTx/>
              <a:buNone/>
              <a:tabLst/>
              <a:defRPr/>
            </a:pPr>
            <a:r>
              <a:rPr kumimoji="0" lang="en-US" sz="1224" b="0" i="0" u="none" strike="noStrike" kern="0" cap="none" spc="0" normalizeH="0" baseline="0" noProof="0">
                <a:ln>
                  <a:noFill/>
                </a:ln>
                <a:solidFill>
                  <a:srgbClr val="505050"/>
                </a:solidFill>
                <a:effectLst/>
                <a:uLnTx/>
                <a:uFillTx/>
                <a:latin typeface="Segoe UI"/>
                <a:ea typeface="+mn-ea"/>
                <a:cs typeface="Segoe UI Semibold" panose="020B0702040204020203" pitchFamily="34" charset="0"/>
              </a:rPr>
              <a:t>IntelliJ, , Jenkin, Maven Visual Studio family</a:t>
            </a:r>
          </a:p>
        </p:txBody>
      </p:sp>
      <p:grpSp>
        <p:nvGrpSpPr>
          <p:cNvPr id="85" name="Group 84">
            <a:extLst>
              <a:ext uri="{FF2B5EF4-FFF2-40B4-BE49-F238E27FC236}">
                <a16:creationId xmlns:a16="http://schemas.microsoft.com/office/drawing/2014/main" id="{1E663CAC-9297-40EA-B042-DEB09B82C3BE}"/>
              </a:ext>
            </a:extLst>
          </p:cNvPr>
          <p:cNvGrpSpPr/>
          <p:nvPr/>
        </p:nvGrpSpPr>
        <p:grpSpPr>
          <a:xfrm>
            <a:off x="8698983" y="5423447"/>
            <a:ext cx="2068314" cy="449663"/>
            <a:chOff x="9273790" y="5446946"/>
            <a:chExt cx="2027943" cy="440886"/>
          </a:xfrm>
        </p:grpSpPr>
        <p:pic>
          <p:nvPicPr>
            <p:cNvPr id="86" name="Graphic 177">
              <a:extLst>
                <a:ext uri="{FF2B5EF4-FFF2-40B4-BE49-F238E27FC236}">
                  <a16:creationId xmlns:a16="http://schemas.microsoft.com/office/drawing/2014/main" id="{412C6F9A-D071-4E2B-B2ED-3EE4D07E7DFD}"/>
                </a:ext>
              </a:extLst>
            </p:cNvPr>
            <p:cNvPicPr>
              <a:picLocks noChangeAspect="1"/>
            </p:cNvPicPr>
            <p:nvPr/>
          </p:nvPicPr>
          <p:blipFill>
            <a:blip r:embed="rId5" cstate="screen">
              <a:graysc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9273790" y="5446946"/>
              <a:ext cx="440886" cy="440886"/>
            </a:xfrm>
            <a:prstGeom prst="rect">
              <a:avLst/>
            </a:prstGeom>
          </p:spPr>
        </p:pic>
        <p:pic>
          <p:nvPicPr>
            <p:cNvPr id="87" name="Graphic 178">
              <a:extLst>
                <a:ext uri="{FF2B5EF4-FFF2-40B4-BE49-F238E27FC236}">
                  <a16:creationId xmlns:a16="http://schemas.microsoft.com/office/drawing/2014/main" id="{8F60C252-D6EA-4FFC-BE45-87B2F6AD0D5B}"/>
                </a:ext>
              </a:extLst>
            </p:cNvPr>
            <p:cNvPicPr>
              <a:picLocks noChangeAspect="1"/>
            </p:cNvPicPr>
            <p:nvPr/>
          </p:nvPicPr>
          <p:blipFill>
            <a:blip r:embed="rId7" cstate="screen">
              <a:grayscl/>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9827088" y="5489330"/>
              <a:ext cx="356119" cy="356119"/>
            </a:xfrm>
            <a:prstGeom prst="rect">
              <a:avLst/>
            </a:prstGeom>
          </p:spPr>
        </p:pic>
        <p:sp>
          <p:nvSpPr>
            <p:cNvPr id="88" name="Freeform: Shape 179">
              <a:extLst>
                <a:ext uri="{FF2B5EF4-FFF2-40B4-BE49-F238E27FC236}">
                  <a16:creationId xmlns:a16="http://schemas.microsoft.com/office/drawing/2014/main" id="{31E06D49-31F4-431F-B088-5743024496F4}"/>
                </a:ext>
              </a:extLst>
            </p:cNvPr>
            <p:cNvSpPr/>
            <p:nvPr/>
          </p:nvSpPr>
          <p:spPr>
            <a:xfrm>
              <a:off x="10295619" y="5448963"/>
              <a:ext cx="318475" cy="436853"/>
            </a:xfrm>
            <a:custGeom>
              <a:avLst/>
              <a:gdLst>
                <a:gd name="connsiteX0" fmla="*/ 1355407 w 1899285"/>
                <a:gd name="connsiteY0" fmla="*/ 2215463 h 2605256"/>
                <a:gd name="connsiteX1" fmla="*/ 1296352 w 1899285"/>
                <a:gd name="connsiteY1" fmla="*/ 2224036 h 2605256"/>
                <a:gd name="connsiteX2" fmla="*/ 1303972 w 1899285"/>
                <a:gd name="connsiteY2" fmla="*/ 2425013 h 2605256"/>
                <a:gd name="connsiteX3" fmla="*/ 1383030 w 1899285"/>
                <a:gd name="connsiteY3" fmla="*/ 2407868 h 2605256"/>
                <a:gd name="connsiteX4" fmla="*/ 1355407 w 1899285"/>
                <a:gd name="connsiteY4" fmla="*/ 2215463 h 2605256"/>
                <a:gd name="connsiteX5" fmla="*/ 1664018 w 1899285"/>
                <a:gd name="connsiteY5" fmla="*/ 1999365 h 2605256"/>
                <a:gd name="connsiteX6" fmla="*/ 1746885 w 1899285"/>
                <a:gd name="connsiteY6" fmla="*/ 2017343 h 2605256"/>
                <a:gd name="connsiteX7" fmla="*/ 1584008 w 1899285"/>
                <a:gd name="connsiteY7" fmla="*/ 2013533 h 2605256"/>
                <a:gd name="connsiteX8" fmla="*/ 1664018 w 1899285"/>
                <a:gd name="connsiteY8" fmla="*/ 1999365 h 2605256"/>
                <a:gd name="connsiteX9" fmla="*/ 1652825 w 1899285"/>
                <a:gd name="connsiteY9" fmla="*/ 1933880 h 2605256"/>
                <a:gd name="connsiteX10" fmla="*/ 1731645 w 1899285"/>
                <a:gd name="connsiteY10" fmla="*/ 1946857 h 2605256"/>
                <a:gd name="connsiteX11" fmla="*/ 1586865 w 1899285"/>
                <a:gd name="connsiteY11" fmla="*/ 1954478 h 2605256"/>
                <a:gd name="connsiteX12" fmla="*/ 1652825 w 1899285"/>
                <a:gd name="connsiteY12" fmla="*/ 1933880 h 2605256"/>
                <a:gd name="connsiteX13" fmla="*/ 1353502 w 1899285"/>
                <a:gd name="connsiteY13" fmla="*/ 1883041 h 2605256"/>
                <a:gd name="connsiteX14" fmla="*/ 1279207 w 1899285"/>
                <a:gd name="connsiteY14" fmla="*/ 1891613 h 2605256"/>
                <a:gd name="connsiteX15" fmla="*/ 1290637 w 1899285"/>
                <a:gd name="connsiteY15" fmla="*/ 2176411 h 2605256"/>
                <a:gd name="connsiteX16" fmla="*/ 1385887 w 1899285"/>
                <a:gd name="connsiteY16" fmla="*/ 2159266 h 2605256"/>
                <a:gd name="connsiteX17" fmla="*/ 1353502 w 1899285"/>
                <a:gd name="connsiteY17" fmla="*/ 1883041 h 2605256"/>
                <a:gd name="connsiteX18" fmla="*/ 1119083 w 1899285"/>
                <a:gd name="connsiteY18" fmla="*/ 1876790 h 2605256"/>
                <a:gd name="connsiteX19" fmla="*/ 726757 w 1899285"/>
                <a:gd name="connsiteY19" fmla="*/ 1911616 h 2605256"/>
                <a:gd name="connsiteX20" fmla="*/ 849630 w 1899285"/>
                <a:gd name="connsiteY20" fmla="*/ 2515501 h 2605256"/>
                <a:gd name="connsiteX21" fmla="*/ 1288732 w 1899285"/>
                <a:gd name="connsiteY21" fmla="*/ 2523121 h 2605256"/>
                <a:gd name="connsiteX22" fmla="*/ 1262062 w 1899285"/>
                <a:gd name="connsiteY22" fmla="*/ 2159266 h 2605256"/>
                <a:gd name="connsiteX23" fmla="*/ 1243012 w 1899285"/>
                <a:gd name="connsiteY23" fmla="*/ 1890661 h 2605256"/>
                <a:gd name="connsiteX24" fmla="*/ 1119083 w 1899285"/>
                <a:gd name="connsiteY24" fmla="*/ 1876790 h 2605256"/>
                <a:gd name="connsiteX25" fmla="*/ 1437441 w 1899285"/>
                <a:gd name="connsiteY25" fmla="*/ 1874944 h 2605256"/>
                <a:gd name="connsiteX26" fmla="*/ 1410652 w 1899285"/>
                <a:gd name="connsiteY26" fmla="*/ 1876373 h 2605256"/>
                <a:gd name="connsiteX27" fmla="*/ 1443990 w 1899285"/>
                <a:gd name="connsiteY27" fmla="*/ 2121166 h 2605256"/>
                <a:gd name="connsiteX28" fmla="*/ 1504950 w 1899285"/>
                <a:gd name="connsiteY28" fmla="*/ 2105926 h 2605256"/>
                <a:gd name="connsiteX29" fmla="*/ 1464945 w 1899285"/>
                <a:gd name="connsiteY29" fmla="*/ 1876373 h 2605256"/>
                <a:gd name="connsiteX30" fmla="*/ 1437441 w 1899285"/>
                <a:gd name="connsiteY30" fmla="*/ 1874944 h 2605256"/>
                <a:gd name="connsiteX31" fmla="*/ 1706880 w 1899285"/>
                <a:gd name="connsiteY31" fmla="*/ 1864943 h 2605256"/>
                <a:gd name="connsiteX32" fmla="*/ 1557338 w 1899285"/>
                <a:gd name="connsiteY32" fmla="*/ 1923045 h 2605256"/>
                <a:gd name="connsiteX33" fmla="*/ 1706880 w 1899285"/>
                <a:gd name="connsiteY33" fmla="*/ 1864943 h 2605256"/>
                <a:gd name="connsiteX34" fmla="*/ 1711374 w 1899285"/>
                <a:gd name="connsiteY34" fmla="*/ 1786749 h 2605256"/>
                <a:gd name="connsiteX35" fmla="*/ 1686877 w 1899285"/>
                <a:gd name="connsiteY35" fmla="*/ 1793506 h 2605256"/>
                <a:gd name="connsiteX36" fmla="*/ 1510665 w 1899285"/>
                <a:gd name="connsiteY36" fmla="*/ 1874468 h 2605256"/>
                <a:gd name="connsiteX37" fmla="*/ 1542097 w 1899285"/>
                <a:gd name="connsiteY37" fmla="*/ 2098306 h 2605256"/>
                <a:gd name="connsiteX38" fmla="*/ 1735455 w 1899285"/>
                <a:gd name="connsiteY38" fmla="*/ 2104021 h 2605256"/>
                <a:gd name="connsiteX39" fmla="*/ 1619250 w 1899285"/>
                <a:gd name="connsiteY39" fmla="*/ 2133548 h 2605256"/>
                <a:gd name="connsiteX40" fmla="*/ 1744980 w 1899285"/>
                <a:gd name="connsiteY40" fmla="*/ 2133548 h 2605256"/>
                <a:gd name="connsiteX41" fmla="*/ 1819275 w 1899285"/>
                <a:gd name="connsiteY41" fmla="*/ 1985911 h 2605256"/>
                <a:gd name="connsiteX42" fmla="*/ 1771650 w 1899285"/>
                <a:gd name="connsiteY42" fmla="*/ 1823986 h 2605256"/>
                <a:gd name="connsiteX43" fmla="*/ 1711374 w 1899285"/>
                <a:gd name="connsiteY43" fmla="*/ 1786749 h 2605256"/>
                <a:gd name="connsiteX44" fmla="*/ 1262063 w 1899285"/>
                <a:gd name="connsiteY44" fmla="*/ 1634438 h 2605256"/>
                <a:gd name="connsiteX45" fmla="*/ 1279208 w 1899285"/>
                <a:gd name="connsiteY45" fmla="*/ 1655393 h 2605256"/>
                <a:gd name="connsiteX46" fmla="*/ 1262063 w 1899285"/>
                <a:gd name="connsiteY46" fmla="*/ 1676348 h 2605256"/>
                <a:gd name="connsiteX47" fmla="*/ 1244918 w 1899285"/>
                <a:gd name="connsiteY47" fmla="*/ 1655393 h 2605256"/>
                <a:gd name="connsiteX48" fmla="*/ 1262063 w 1899285"/>
                <a:gd name="connsiteY48" fmla="*/ 1634438 h 2605256"/>
                <a:gd name="connsiteX49" fmla="*/ 1109662 w 1899285"/>
                <a:gd name="connsiteY49" fmla="*/ 1547761 h 2605256"/>
                <a:gd name="connsiteX50" fmla="*/ 978217 w 1899285"/>
                <a:gd name="connsiteY50" fmla="*/ 1686826 h 2605256"/>
                <a:gd name="connsiteX51" fmla="*/ 1239202 w 1899285"/>
                <a:gd name="connsiteY51" fmla="*/ 1803031 h 2605256"/>
                <a:gd name="connsiteX52" fmla="*/ 1109662 w 1899285"/>
                <a:gd name="connsiteY52" fmla="*/ 1547761 h 2605256"/>
                <a:gd name="connsiteX53" fmla="*/ 1244918 w 1899285"/>
                <a:gd name="connsiteY53" fmla="*/ 1536331 h 2605256"/>
                <a:gd name="connsiteX54" fmla="*/ 1262063 w 1899285"/>
                <a:gd name="connsiteY54" fmla="*/ 1557286 h 2605256"/>
                <a:gd name="connsiteX55" fmla="*/ 1244918 w 1899285"/>
                <a:gd name="connsiteY55" fmla="*/ 1578241 h 2605256"/>
                <a:gd name="connsiteX56" fmla="*/ 1227773 w 1899285"/>
                <a:gd name="connsiteY56" fmla="*/ 1557286 h 2605256"/>
                <a:gd name="connsiteX57" fmla="*/ 1244918 w 1899285"/>
                <a:gd name="connsiteY57" fmla="*/ 1536331 h 2605256"/>
                <a:gd name="connsiteX58" fmla="*/ 1369695 w 1899285"/>
                <a:gd name="connsiteY58" fmla="*/ 1516254 h 2605256"/>
                <a:gd name="connsiteX59" fmla="*/ 1333500 w 1899285"/>
                <a:gd name="connsiteY59" fmla="*/ 1524901 h 2605256"/>
                <a:gd name="connsiteX60" fmla="*/ 1295400 w 1899285"/>
                <a:gd name="connsiteY60" fmla="*/ 1803031 h 2605256"/>
                <a:gd name="connsiteX61" fmla="*/ 1446847 w 1899285"/>
                <a:gd name="connsiteY61" fmla="*/ 1563001 h 2605256"/>
                <a:gd name="connsiteX62" fmla="*/ 1369695 w 1899285"/>
                <a:gd name="connsiteY62" fmla="*/ 1516254 h 2605256"/>
                <a:gd name="connsiteX63" fmla="*/ 1226820 w 1899285"/>
                <a:gd name="connsiteY63" fmla="*/ 1485848 h 2605256"/>
                <a:gd name="connsiteX64" fmla="*/ 1159192 w 1899285"/>
                <a:gd name="connsiteY64" fmla="*/ 1499183 h 2605256"/>
                <a:gd name="connsiteX65" fmla="*/ 1140142 w 1899285"/>
                <a:gd name="connsiteY65" fmla="*/ 1521091 h 2605256"/>
                <a:gd name="connsiteX66" fmla="*/ 1278255 w 1899285"/>
                <a:gd name="connsiteY66" fmla="*/ 1789696 h 2605256"/>
                <a:gd name="connsiteX67" fmla="*/ 1306830 w 1899285"/>
                <a:gd name="connsiteY67" fmla="*/ 1520138 h 2605256"/>
                <a:gd name="connsiteX68" fmla="*/ 1226820 w 1899285"/>
                <a:gd name="connsiteY68" fmla="*/ 1485848 h 2605256"/>
                <a:gd name="connsiteX69" fmla="*/ 1185423 w 1899285"/>
                <a:gd name="connsiteY69" fmla="*/ 1384429 h 2605256"/>
                <a:gd name="connsiteX70" fmla="*/ 1159192 w 1899285"/>
                <a:gd name="connsiteY70" fmla="*/ 1395361 h 2605256"/>
                <a:gd name="connsiteX71" fmla="*/ 1167765 w 1899285"/>
                <a:gd name="connsiteY71" fmla="*/ 1459178 h 2605256"/>
                <a:gd name="connsiteX72" fmla="*/ 1185423 w 1899285"/>
                <a:gd name="connsiteY72" fmla="*/ 1384429 h 2605256"/>
                <a:gd name="connsiteX73" fmla="*/ 926782 w 1899285"/>
                <a:gd name="connsiteY73" fmla="*/ 1315351 h 2605256"/>
                <a:gd name="connsiteX74" fmla="*/ 876300 w 1899285"/>
                <a:gd name="connsiteY74" fmla="*/ 1448701 h 2605256"/>
                <a:gd name="connsiteX75" fmla="*/ 909637 w 1899285"/>
                <a:gd name="connsiteY75" fmla="*/ 1564906 h 2605256"/>
                <a:gd name="connsiteX76" fmla="*/ 926782 w 1899285"/>
                <a:gd name="connsiteY76" fmla="*/ 1594433 h 2605256"/>
                <a:gd name="connsiteX77" fmla="*/ 1031557 w 1899285"/>
                <a:gd name="connsiteY77" fmla="*/ 1562048 h 2605256"/>
                <a:gd name="connsiteX78" fmla="*/ 1136332 w 1899285"/>
                <a:gd name="connsiteY78" fmla="*/ 1482991 h 2605256"/>
                <a:gd name="connsiteX79" fmla="*/ 1137285 w 1899285"/>
                <a:gd name="connsiteY79" fmla="*/ 1449653 h 2605256"/>
                <a:gd name="connsiteX80" fmla="*/ 1063942 w 1899285"/>
                <a:gd name="connsiteY80" fmla="*/ 1430603 h 2605256"/>
                <a:gd name="connsiteX81" fmla="*/ 1132522 w 1899285"/>
                <a:gd name="connsiteY81" fmla="*/ 1408696 h 2605256"/>
                <a:gd name="connsiteX82" fmla="*/ 1133475 w 1899285"/>
                <a:gd name="connsiteY82" fmla="*/ 1395361 h 2605256"/>
                <a:gd name="connsiteX83" fmla="*/ 1064895 w 1899285"/>
                <a:gd name="connsiteY83" fmla="*/ 1365833 h 2605256"/>
                <a:gd name="connsiteX84" fmla="*/ 926782 w 1899285"/>
                <a:gd name="connsiteY84" fmla="*/ 1315351 h 2605256"/>
                <a:gd name="connsiteX85" fmla="*/ 718185 w 1899285"/>
                <a:gd name="connsiteY85" fmla="*/ 1302016 h 2605256"/>
                <a:gd name="connsiteX86" fmla="*/ 839152 w 1899285"/>
                <a:gd name="connsiteY86" fmla="*/ 1376311 h 2605256"/>
                <a:gd name="connsiteX87" fmla="*/ 847725 w 1899285"/>
                <a:gd name="connsiteY87" fmla="*/ 1324876 h 2605256"/>
                <a:gd name="connsiteX88" fmla="*/ 718185 w 1899285"/>
                <a:gd name="connsiteY88" fmla="*/ 1302016 h 2605256"/>
                <a:gd name="connsiteX89" fmla="*/ 1359262 w 1899285"/>
                <a:gd name="connsiteY89" fmla="*/ 1301435 h 2605256"/>
                <a:gd name="connsiteX90" fmla="*/ 1242060 w 1899285"/>
                <a:gd name="connsiteY90" fmla="*/ 1367738 h 2605256"/>
                <a:gd name="connsiteX91" fmla="*/ 1252537 w 1899285"/>
                <a:gd name="connsiteY91" fmla="*/ 1400123 h 2605256"/>
                <a:gd name="connsiteX92" fmla="*/ 1313497 w 1899285"/>
                <a:gd name="connsiteY92" fmla="*/ 1406791 h 2605256"/>
                <a:gd name="connsiteX93" fmla="*/ 1259205 w 1899285"/>
                <a:gd name="connsiteY93" fmla="*/ 1418221 h 2605256"/>
                <a:gd name="connsiteX94" fmla="*/ 1257300 w 1899285"/>
                <a:gd name="connsiteY94" fmla="*/ 1469656 h 2605256"/>
                <a:gd name="connsiteX95" fmla="*/ 1416367 w 1899285"/>
                <a:gd name="connsiteY95" fmla="*/ 1491563 h 2605256"/>
                <a:gd name="connsiteX96" fmla="*/ 1428750 w 1899285"/>
                <a:gd name="connsiteY96" fmla="*/ 1420126 h 2605256"/>
                <a:gd name="connsiteX97" fmla="*/ 1397317 w 1899285"/>
                <a:gd name="connsiteY97" fmla="*/ 1303921 h 2605256"/>
                <a:gd name="connsiteX98" fmla="*/ 1359262 w 1899285"/>
                <a:gd name="connsiteY98" fmla="*/ 1301435 h 2605256"/>
                <a:gd name="connsiteX99" fmla="*/ 1274445 w 1899285"/>
                <a:gd name="connsiteY99" fmla="*/ 1301063 h 2605256"/>
                <a:gd name="connsiteX100" fmla="*/ 1089660 w 1899285"/>
                <a:gd name="connsiteY100" fmla="*/ 1316303 h 2605256"/>
                <a:gd name="connsiteX101" fmla="*/ 1084897 w 1899285"/>
                <a:gd name="connsiteY101" fmla="*/ 1321066 h 2605256"/>
                <a:gd name="connsiteX102" fmla="*/ 1204912 w 1899285"/>
                <a:gd name="connsiteY102" fmla="*/ 1355356 h 2605256"/>
                <a:gd name="connsiteX103" fmla="*/ 1274445 w 1899285"/>
                <a:gd name="connsiteY103" fmla="*/ 1301063 h 2605256"/>
                <a:gd name="connsiteX104" fmla="*/ 585787 w 1899285"/>
                <a:gd name="connsiteY104" fmla="*/ 1245818 h 2605256"/>
                <a:gd name="connsiteX105" fmla="*/ 264795 w 1899285"/>
                <a:gd name="connsiteY105" fmla="*/ 1444891 h 2605256"/>
                <a:gd name="connsiteX106" fmla="*/ 401002 w 1899285"/>
                <a:gd name="connsiteY106" fmla="*/ 2119261 h 2605256"/>
                <a:gd name="connsiteX107" fmla="*/ 741045 w 1899285"/>
                <a:gd name="connsiteY107" fmla="*/ 2245943 h 2605256"/>
                <a:gd name="connsiteX108" fmla="*/ 700087 w 1899285"/>
                <a:gd name="connsiteY108" fmla="*/ 1913521 h 2605256"/>
                <a:gd name="connsiteX109" fmla="*/ 579120 w 1899285"/>
                <a:gd name="connsiteY109" fmla="*/ 1908758 h 2605256"/>
                <a:gd name="connsiteX110" fmla="*/ 635317 w 1899285"/>
                <a:gd name="connsiteY110" fmla="*/ 1863991 h 2605256"/>
                <a:gd name="connsiteX111" fmla="*/ 617220 w 1899285"/>
                <a:gd name="connsiteY111" fmla="*/ 1808746 h 2605256"/>
                <a:gd name="connsiteX112" fmla="*/ 685800 w 1899285"/>
                <a:gd name="connsiteY112" fmla="*/ 1847798 h 2605256"/>
                <a:gd name="connsiteX113" fmla="*/ 689610 w 1899285"/>
                <a:gd name="connsiteY113" fmla="*/ 1644916 h 2605256"/>
                <a:gd name="connsiteX114" fmla="*/ 713422 w 1899285"/>
                <a:gd name="connsiteY114" fmla="*/ 1603006 h 2605256"/>
                <a:gd name="connsiteX115" fmla="*/ 714375 w 1899285"/>
                <a:gd name="connsiteY115" fmla="*/ 1754453 h 2605256"/>
                <a:gd name="connsiteX116" fmla="*/ 725805 w 1899285"/>
                <a:gd name="connsiteY116" fmla="*/ 1861133 h 2605256"/>
                <a:gd name="connsiteX117" fmla="*/ 1155382 w 1899285"/>
                <a:gd name="connsiteY117" fmla="*/ 1825891 h 2605256"/>
                <a:gd name="connsiteX118" fmla="*/ 1040130 w 1899285"/>
                <a:gd name="connsiteY118" fmla="*/ 1774456 h 2605256"/>
                <a:gd name="connsiteX119" fmla="*/ 936307 w 1899285"/>
                <a:gd name="connsiteY119" fmla="*/ 1711591 h 2605256"/>
                <a:gd name="connsiteX120" fmla="*/ 971550 w 1899285"/>
                <a:gd name="connsiteY120" fmla="*/ 1627771 h 2605256"/>
                <a:gd name="connsiteX121" fmla="*/ 871537 w 1899285"/>
                <a:gd name="connsiteY121" fmla="*/ 1538236 h 2605256"/>
                <a:gd name="connsiteX122" fmla="*/ 843915 w 1899285"/>
                <a:gd name="connsiteY122" fmla="*/ 1426793 h 2605256"/>
                <a:gd name="connsiteX123" fmla="*/ 667702 w 1899285"/>
                <a:gd name="connsiteY123" fmla="*/ 1332496 h 2605256"/>
                <a:gd name="connsiteX124" fmla="*/ 585787 w 1899285"/>
                <a:gd name="connsiteY124" fmla="*/ 1245818 h 2605256"/>
                <a:gd name="connsiteX125" fmla="*/ 1434465 w 1899285"/>
                <a:gd name="connsiteY125" fmla="*/ 1194383 h 2605256"/>
                <a:gd name="connsiteX126" fmla="*/ 1368742 w 1899285"/>
                <a:gd name="connsiteY126" fmla="*/ 1255343 h 2605256"/>
                <a:gd name="connsiteX127" fmla="*/ 1444942 w 1899285"/>
                <a:gd name="connsiteY127" fmla="*/ 1502041 h 2605256"/>
                <a:gd name="connsiteX128" fmla="*/ 1479232 w 1899285"/>
                <a:gd name="connsiteY128" fmla="*/ 1550618 h 2605256"/>
                <a:gd name="connsiteX129" fmla="*/ 1310640 w 1899285"/>
                <a:gd name="connsiteY129" fmla="*/ 1832558 h 2605256"/>
                <a:gd name="connsiteX130" fmla="*/ 1456372 w 1899285"/>
                <a:gd name="connsiteY130" fmla="*/ 1807793 h 2605256"/>
                <a:gd name="connsiteX131" fmla="*/ 1500187 w 1899285"/>
                <a:gd name="connsiteY131" fmla="*/ 1728736 h 2605256"/>
                <a:gd name="connsiteX132" fmla="*/ 1592580 w 1899285"/>
                <a:gd name="connsiteY132" fmla="*/ 1443938 h 2605256"/>
                <a:gd name="connsiteX133" fmla="*/ 1604962 w 1899285"/>
                <a:gd name="connsiteY133" fmla="*/ 1365833 h 2605256"/>
                <a:gd name="connsiteX134" fmla="*/ 1538287 w 1899285"/>
                <a:gd name="connsiteY134" fmla="*/ 1293443 h 2605256"/>
                <a:gd name="connsiteX135" fmla="*/ 1434465 w 1899285"/>
                <a:gd name="connsiteY135" fmla="*/ 1194383 h 2605256"/>
                <a:gd name="connsiteX136" fmla="*/ 1035367 w 1899285"/>
                <a:gd name="connsiteY136" fmla="*/ 998168 h 2605256"/>
                <a:gd name="connsiteX137" fmla="*/ 1337309 w 1899285"/>
                <a:gd name="connsiteY137" fmla="*/ 1086750 h 2605256"/>
                <a:gd name="connsiteX138" fmla="*/ 1306829 w 1899285"/>
                <a:gd name="connsiteY138" fmla="*/ 1121993 h 2605256"/>
                <a:gd name="connsiteX139" fmla="*/ 1109662 w 1899285"/>
                <a:gd name="connsiteY139" fmla="*/ 1121040 h 2605256"/>
                <a:gd name="connsiteX140" fmla="*/ 1036320 w 1899285"/>
                <a:gd name="connsiteY140" fmla="*/ 1039125 h 2605256"/>
                <a:gd name="connsiteX141" fmla="*/ 1035367 w 1899285"/>
                <a:gd name="connsiteY141" fmla="*/ 998168 h 2605256"/>
                <a:gd name="connsiteX142" fmla="*/ 1045845 w 1899285"/>
                <a:gd name="connsiteY142" fmla="*/ 940066 h 2605256"/>
                <a:gd name="connsiteX143" fmla="*/ 1296352 w 1899285"/>
                <a:gd name="connsiteY143" fmla="*/ 972451 h 2605256"/>
                <a:gd name="connsiteX144" fmla="*/ 1301115 w 1899285"/>
                <a:gd name="connsiteY144" fmla="*/ 1033411 h 2605256"/>
                <a:gd name="connsiteX145" fmla="*/ 1045845 w 1899285"/>
                <a:gd name="connsiteY145" fmla="*/ 940066 h 2605256"/>
                <a:gd name="connsiteX146" fmla="*/ 1494473 w 1899285"/>
                <a:gd name="connsiteY146" fmla="*/ 901013 h 2605256"/>
                <a:gd name="connsiteX147" fmla="*/ 1323975 w 1899285"/>
                <a:gd name="connsiteY147" fmla="*/ 1029600 h 2605256"/>
                <a:gd name="connsiteX148" fmla="*/ 1323975 w 1899285"/>
                <a:gd name="connsiteY148" fmla="*/ 968640 h 2605256"/>
                <a:gd name="connsiteX149" fmla="*/ 1494473 w 1899285"/>
                <a:gd name="connsiteY149" fmla="*/ 901013 h 2605256"/>
                <a:gd name="connsiteX150" fmla="*/ 470458 w 1899285"/>
                <a:gd name="connsiteY150" fmla="*/ 689181 h 2605256"/>
                <a:gd name="connsiteX151" fmla="*/ 548640 w 1899285"/>
                <a:gd name="connsiteY151" fmla="*/ 809573 h 2605256"/>
                <a:gd name="connsiteX152" fmla="*/ 497205 w 1899285"/>
                <a:gd name="connsiteY152" fmla="*/ 741946 h 2605256"/>
                <a:gd name="connsiteX153" fmla="*/ 467677 w 1899285"/>
                <a:gd name="connsiteY153" fmla="*/ 853388 h 2605256"/>
                <a:gd name="connsiteX154" fmla="*/ 457200 w 1899285"/>
                <a:gd name="connsiteY154" fmla="*/ 726706 h 2605256"/>
                <a:gd name="connsiteX155" fmla="*/ 415290 w 1899285"/>
                <a:gd name="connsiteY155" fmla="*/ 745756 h 2605256"/>
                <a:gd name="connsiteX156" fmla="*/ 470458 w 1899285"/>
                <a:gd name="connsiteY156" fmla="*/ 689181 h 2605256"/>
                <a:gd name="connsiteX157" fmla="*/ 1596390 w 1899285"/>
                <a:gd name="connsiteY157" fmla="*/ 633361 h 2605256"/>
                <a:gd name="connsiteX158" fmla="*/ 1552575 w 1899285"/>
                <a:gd name="connsiteY158" fmla="*/ 948638 h 2605256"/>
                <a:gd name="connsiteX159" fmla="*/ 1517332 w 1899285"/>
                <a:gd name="connsiteY159" fmla="*/ 1050556 h 2605256"/>
                <a:gd name="connsiteX160" fmla="*/ 1475422 w 1899285"/>
                <a:gd name="connsiteY160" fmla="*/ 1141043 h 2605256"/>
                <a:gd name="connsiteX161" fmla="*/ 1570672 w 1899285"/>
                <a:gd name="connsiteY161" fmla="*/ 1235341 h 2605256"/>
                <a:gd name="connsiteX162" fmla="*/ 1659255 w 1899285"/>
                <a:gd name="connsiteY162" fmla="*/ 1335353 h 2605256"/>
                <a:gd name="connsiteX163" fmla="*/ 1631632 w 1899285"/>
                <a:gd name="connsiteY163" fmla="*/ 1460131 h 2605256"/>
                <a:gd name="connsiteX164" fmla="*/ 1519237 w 1899285"/>
                <a:gd name="connsiteY164" fmla="*/ 1800173 h 2605256"/>
                <a:gd name="connsiteX165" fmla="*/ 1706880 w 1899285"/>
                <a:gd name="connsiteY165" fmla="*/ 1739213 h 2605256"/>
                <a:gd name="connsiteX166" fmla="*/ 1842135 w 1899285"/>
                <a:gd name="connsiteY166" fmla="*/ 1258201 h 2605256"/>
                <a:gd name="connsiteX167" fmla="*/ 1596390 w 1899285"/>
                <a:gd name="connsiteY167" fmla="*/ 633361 h 2605256"/>
                <a:gd name="connsiteX168" fmla="*/ 358140 w 1899285"/>
                <a:gd name="connsiteY168" fmla="*/ 579068 h 2605256"/>
                <a:gd name="connsiteX169" fmla="*/ 319087 w 1899285"/>
                <a:gd name="connsiteY169" fmla="*/ 616216 h 2605256"/>
                <a:gd name="connsiteX170" fmla="*/ 57150 w 1899285"/>
                <a:gd name="connsiteY170" fmla="*/ 1258201 h 2605256"/>
                <a:gd name="connsiteX171" fmla="*/ 319087 w 1899285"/>
                <a:gd name="connsiteY171" fmla="*/ 1900186 h 2605256"/>
                <a:gd name="connsiteX172" fmla="*/ 337185 w 1899285"/>
                <a:gd name="connsiteY172" fmla="*/ 1919236 h 2605256"/>
                <a:gd name="connsiteX173" fmla="*/ 305752 w 1899285"/>
                <a:gd name="connsiteY173" fmla="*/ 1731593 h 2605256"/>
                <a:gd name="connsiteX174" fmla="*/ 255270 w 1899285"/>
                <a:gd name="connsiteY174" fmla="*/ 1589671 h 2605256"/>
                <a:gd name="connsiteX175" fmla="*/ 208597 w 1899285"/>
                <a:gd name="connsiteY175" fmla="*/ 1445843 h 2605256"/>
                <a:gd name="connsiteX176" fmla="*/ 300037 w 1899285"/>
                <a:gd name="connsiteY176" fmla="*/ 1347736 h 2605256"/>
                <a:gd name="connsiteX177" fmla="*/ 475297 w 1899285"/>
                <a:gd name="connsiteY177" fmla="*/ 1239151 h 2605256"/>
                <a:gd name="connsiteX178" fmla="*/ 561022 w 1899285"/>
                <a:gd name="connsiteY178" fmla="*/ 1183906 h 2605256"/>
                <a:gd name="connsiteX179" fmla="*/ 528637 w 1899285"/>
                <a:gd name="connsiteY179" fmla="*/ 1097228 h 2605256"/>
                <a:gd name="connsiteX180" fmla="*/ 502920 w 1899285"/>
                <a:gd name="connsiteY180" fmla="*/ 1001978 h 2605256"/>
                <a:gd name="connsiteX181" fmla="*/ 380047 w 1899285"/>
                <a:gd name="connsiteY181" fmla="*/ 922921 h 2605256"/>
                <a:gd name="connsiteX182" fmla="*/ 344805 w 1899285"/>
                <a:gd name="connsiteY182" fmla="*/ 660031 h 2605256"/>
                <a:gd name="connsiteX183" fmla="*/ 363855 w 1899285"/>
                <a:gd name="connsiteY183" fmla="*/ 629551 h 2605256"/>
                <a:gd name="connsiteX184" fmla="*/ 358140 w 1899285"/>
                <a:gd name="connsiteY184" fmla="*/ 579068 h 2605256"/>
                <a:gd name="connsiteX185" fmla="*/ 1269757 w 1899285"/>
                <a:gd name="connsiteY185" fmla="*/ 513598 h 2605256"/>
                <a:gd name="connsiteX186" fmla="*/ 1283018 w 1899285"/>
                <a:gd name="connsiteY186" fmla="*/ 546683 h 2605256"/>
                <a:gd name="connsiteX187" fmla="*/ 1429703 w 1899285"/>
                <a:gd name="connsiteY187" fmla="*/ 746708 h 2605256"/>
                <a:gd name="connsiteX188" fmla="*/ 1464946 w 1899285"/>
                <a:gd name="connsiteY188" fmla="*/ 781951 h 2605256"/>
                <a:gd name="connsiteX189" fmla="*/ 1450658 w 1899285"/>
                <a:gd name="connsiteY189" fmla="*/ 856246 h 2605256"/>
                <a:gd name="connsiteX190" fmla="*/ 1193483 w 1899285"/>
                <a:gd name="connsiteY190" fmla="*/ 936256 h 2605256"/>
                <a:gd name="connsiteX191" fmla="*/ 1183958 w 1899285"/>
                <a:gd name="connsiteY191" fmla="*/ 839101 h 2605256"/>
                <a:gd name="connsiteX192" fmla="*/ 1222058 w 1899285"/>
                <a:gd name="connsiteY192" fmla="*/ 903871 h 2605256"/>
                <a:gd name="connsiteX193" fmla="*/ 1404938 w 1899285"/>
                <a:gd name="connsiteY193" fmla="*/ 847673 h 2605256"/>
                <a:gd name="connsiteX194" fmla="*/ 1377316 w 1899285"/>
                <a:gd name="connsiteY194" fmla="*/ 751471 h 2605256"/>
                <a:gd name="connsiteX195" fmla="*/ 1257300 w 1899285"/>
                <a:gd name="connsiteY195" fmla="*/ 516203 h 2605256"/>
                <a:gd name="connsiteX196" fmla="*/ 1269757 w 1899285"/>
                <a:gd name="connsiteY196" fmla="*/ 513598 h 2605256"/>
                <a:gd name="connsiteX197" fmla="*/ 1051560 w 1899285"/>
                <a:gd name="connsiteY197" fmla="*/ 476198 h 2605256"/>
                <a:gd name="connsiteX198" fmla="*/ 1107757 w 1899285"/>
                <a:gd name="connsiteY198" fmla="*/ 580973 h 2605256"/>
                <a:gd name="connsiteX199" fmla="*/ 1133475 w 1899285"/>
                <a:gd name="connsiteY199" fmla="*/ 644790 h 2605256"/>
                <a:gd name="connsiteX200" fmla="*/ 1096327 w 1899285"/>
                <a:gd name="connsiteY200" fmla="*/ 675270 h 2605256"/>
                <a:gd name="connsiteX201" fmla="*/ 981075 w 1899285"/>
                <a:gd name="connsiteY201" fmla="*/ 621930 h 2605256"/>
                <a:gd name="connsiteX202" fmla="*/ 1097280 w 1899285"/>
                <a:gd name="connsiteY202" fmla="*/ 619073 h 2605256"/>
                <a:gd name="connsiteX203" fmla="*/ 1051560 w 1899285"/>
                <a:gd name="connsiteY203" fmla="*/ 476198 h 2605256"/>
                <a:gd name="connsiteX204" fmla="*/ 1466850 w 1899285"/>
                <a:gd name="connsiteY204" fmla="*/ 475246 h 2605256"/>
                <a:gd name="connsiteX205" fmla="*/ 1471612 w 1899285"/>
                <a:gd name="connsiteY205" fmla="*/ 475246 h 2605256"/>
                <a:gd name="connsiteX206" fmla="*/ 1539240 w 1899285"/>
                <a:gd name="connsiteY206" fmla="*/ 606691 h 2605256"/>
                <a:gd name="connsiteX207" fmla="*/ 1403032 w 1899285"/>
                <a:gd name="connsiteY207" fmla="*/ 610501 h 2605256"/>
                <a:gd name="connsiteX208" fmla="*/ 1496377 w 1899285"/>
                <a:gd name="connsiteY208" fmla="*/ 593356 h 2605256"/>
                <a:gd name="connsiteX209" fmla="*/ 1466850 w 1899285"/>
                <a:gd name="connsiteY209" fmla="*/ 475246 h 2605256"/>
                <a:gd name="connsiteX210" fmla="*/ 620077 w 1899285"/>
                <a:gd name="connsiteY210" fmla="*/ 319036 h 2605256"/>
                <a:gd name="connsiteX211" fmla="*/ 447675 w 1899285"/>
                <a:gd name="connsiteY211" fmla="*/ 399998 h 2605256"/>
                <a:gd name="connsiteX212" fmla="*/ 417195 w 1899285"/>
                <a:gd name="connsiteY212" fmla="*/ 613358 h 2605256"/>
                <a:gd name="connsiteX213" fmla="*/ 609600 w 1899285"/>
                <a:gd name="connsiteY213" fmla="*/ 706703 h 2605256"/>
                <a:gd name="connsiteX214" fmla="*/ 617220 w 1899285"/>
                <a:gd name="connsiteY214" fmla="*/ 625741 h 2605256"/>
                <a:gd name="connsiteX215" fmla="*/ 620077 w 1899285"/>
                <a:gd name="connsiteY215" fmla="*/ 319036 h 2605256"/>
                <a:gd name="connsiteX216" fmla="*/ 963930 w 1899285"/>
                <a:gd name="connsiteY216" fmla="*/ 312368 h 2605256"/>
                <a:gd name="connsiteX217" fmla="*/ 1002983 w 1899285"/>
                <a:gd name="connsiteY217" fmla="*/ 367613 h 2605256"/>
                <a:gd name="connsiteX218" fmla="*/ 831533 w 1899285"/>
                <a:gd name="connsiteY218" fmla="*/ 471436 h 2605256"/>
                <a:gd name="connsiteX219" fmla="*/ 822008 w 1899285"/>
                <a:gd name="connsiteY219" fmla="*/ 413333 h 2605256"/>
                <a:gd name="connsiteX220" fmla="*/ 963930 w 1899285"/>
                <a:gd name="connsiteY220" fmla="*/ 312368 h 2605256"/>
                <a:gd name="connsiteX221" fmla="*/ 776287 w 1899285"/>
                <a:gd name="connsiteY221" fmla="*/ 105676 h 2605256"/>
                <a:gd name="connsiteX222" fmla="*/ 496252 w 1899285"/>
                <a:gd name="connsiteY222" fmla="*/ 305701 h 2605256"/>
                <a:gd name="connsiteX223" fmla="*/ 584835 w 1899285"/>
                <a:gd name="connsiteY223" fmla="*/ 281888 h 2605256"/>
                <a:gd name="connsiteX224" fmla="*/ 627697 w 1899285"/>
                <a:gd name="connsiteY224" fmla="*/ 283793 h 2605256"/>
                <a:gd name="connsiteX225" fmla="*/ 701040 w 1899285"/>
                <a:gd name="connsiteY225" fmla="*/ 189496 h 2605256"/>
                <a:gd name="connsiteX226" fmla="*/ 763905 w 1899285"/>
                <a:gd name="connsiteY226" fmla="*/ 135203 h 2605256"/>
                <a:gd name="connsiteX227" fmla="*/ 791527 w 1899285"/>
                <a:gd name="connsiteY227" fmla="*/ 113296 h 2605256"/>
                <a:gd name="connsiteX228" fmla="*/ 776287 w 1899285"/>
                <a:gd name="connsiteY228" fmla="*/ 105676 h 2605256"/>
                <a:gd name="connsiteX229" fmla="*/ 1009382 w 1899285"/>
                <a:gd name="connsiteY229" fmla="*/ 58824 h 2605256"/>
                <a:gd name="connsiteX230" fmla="*/ 912495 w 1899285"/>
                <a:gd name="connsiteY230" fmla="*/ 83768 h 2605256"/>
                <a:gd name="connsiteX231" fmla="*/ 652462 w 1899285"/>
                <a:gd name="connsiteY231" fmla="*/ 303796 h 2605256"/>
                <a:gd name="connsiteX232" fmla="*/ 637222 w 1899285"/>
                <a:gd name="connsiteY232" fmla="*/ 578116 h 2605256"/>
                <a:gd name="connsiteX233" fmla="*/ 662940 w 1899285"/>
                <a:gd name="connsiteY233" fmla="*/ 727658 h 2605256"/>
                <a:gd name="connsiteX234" fmla="*/ 579120 w 1899285"/>
                <a:gd name="connsiteY234" fmla="*/ 751471 h 2605256"/>
                <a:gd name="connsiteX235" fmla="*/ 501967 w 1899285"/>
                <a:gd name="connsiteY235" fmla="*/ 642886 h 2605256"/>
                <a:gd name="connsiteX236" fmla="*/ 376237 w 1899285"/>
                <a:gd name="connsiteY236" fmla="*/ 755281 h 2605256"/>
                <a:gd name="connsiteX237" fmla="*/ 515302 w 1899285"/>
                <a:gd name="connsiteY237" fmla="*/ 939113 h 2605256"/>
                <a:gd name="connsiteX238" fmla="*/ 590550 w 1899285"/>
                <a:gd name="connsiteY238" fmla="*/ 903871 h 2605256"/>
                <a:gd name="connsiteX239" fmla="*/ 556260 w 1899285"/>
                <a:gd name="connsiteY239" fmla="*/ 981023 h 2605256"/>
                <a:gd name="connsiteX240" fmla="*/ 562927 w 1899285"/>
                <a:gd name="connsiteY240" fmla="*/ 1028648 h 2605256"/>
                <a:gd name="connsiteX241" fmla="*/ 645795 w 1899285"/>
                <a:gd name="connsiteY241" fmla="*/ 1221053 h 2605256"/>
                <a:gd name="connsiteX242" fmla="*/ 861060 w 1899285"/>
                <a:gd name="connsiteY242" fmla="*/ 1297253 h 2605256"/>
                <a:gd name="connsiteX243" fmla="*/ 974407 w 1899285"/>
                <a:gd name="connsiteY243" fmla="*/ 1274393 h 2605256"/>
                <a:gd name="connsiteX244" fmla="*/ 849630 w 1899285"/>
                <a:gd name="connsiteY244" fmla="*/ 1172476 h 2605256"/>
                <a:gd name="connsiteX245" fmla="*/ 765810 w 1899285"/>
                <a:gd name="connsiteY245" fmla="*/ 1020076 h 2605256"/>
                <a:gd name="connsiteX246" fmla="*/ 1046797 w 1899285"/>
                <a:gd name="connsiteY246" fmla="*/ 1267726 h 2605256"/>
                <a:gd name="connsiteX247" fmla="*/ 1358265 w 1899285"/>
                <a:gd name="connsiteY247" fmla="*/ 1194383 h 2605256"/>
                <a:gd name="connsiteX248" fmla="*/ 1436370 w 1899285"/>
                <a:gd name="connsiteY248" fmla="*/ 1098181 h 2605256"/>
                <a:gd name="connsiteX249" fmla="*/ 1559242 w 1899285"/>
                <a:gd name="connsiteY249" fmla="*/ 604786 h 2605256"/>
                <a:gd name="connsiteX250" fmla="*/ 1530667 w 1899285"/>
                <a:gd name="connsiteY250" fmla="*/ 407618 h 2605256"/>
                <a:gd name="connsiteX251" fmla="*/ 1365885 w 1899285"/>
                <a:gd name="connsiteY251" fmla="*/ 356183 h 2605256"/>
                <a:gd name="connsiteX252" fmla="*/ 1469707 w 1899285"/>
                <a:gd name="connsiteY252" fmla="*/ 292366 h 2605256"/>
                <a:gd name="connsiteX253" fmla="*/ 1318260 w 1899285"/>
                <a:gd name="connsiteY253" fmla="*/ 133298 h 2605256"/>
                <a:gd name="connsiteX254" fmla="*/ 1009382 w 1899285"/>
                <a:gd name="connsiteY254" fmla="*/ 58824 h 2605256"/>
                <a:gd name="connsiteX255" fmla="*/ 1098589 w 1899285"/>
                <a:gd name="connsiteY255" fmla="*/ 2448 h 2605256"/>
                <a:gd name="connsiteX256" fmla="*/ 1354455 w 1899285"/>
                <a:gd name="connsiteY256" fmla="*/ 87578 h 2605256"/>
                <a:gd name="connsiteX257" fmla="*/ 1531620 w 1899285"/>
                <a:gd name="connsiteY257" fmla="*/ 283793 h 2605256"/>
                <a:gd name="connsiteX258" fmla="*/ 1593532 w 1899285"/>
                <a:gd name="connsiteY258" fmla="*/ 549541 h 2605256"/>
                <a:gd name="connsiteX259" fmla="*/ 1621155 w 1899285"/>
                <a:gd name="connsiteY259" fmla="*/ 576211 h 2605256"/>
                <a:gd name="connsiteX260" fmla="*/ 1899285 w 1899285"/>
                <a:gd name="connsiteY260" fmla="*/ 1258201 h 2605256"/>
                <a:gd name="connsiteX261" fmla="*/ 1765935 w 1899285"/>
                <a:gd name="connsiteY261" fmla="*/ 1750643 h 2605256"/>
                <a:gd name="connsiteX262" fmla="*/ 1813560 w 1899285"/>
                <a:gd name="connsiteY262" fmla="*/ 1800173 h 2605256"/>
                <a:gd name="connsiteX263" fmla="*/ 1867852 w 1899285"/>
                <a:gd name="connsiteY263" fmla="*/ 1955431 h 2605256"/>
                <a:gd name="connsiteX264" fmla="*/ 1789747 w 1899285"/>
                <a:gd name="connsiteY264" fmla="*/ 2164028 h 2605256"/>
                <a:gd name="connsiteX265" fmla="*/ 1604010 w 1899285"/>
                <a:gd name="connsiteY265" fmla="*/ 2167838 h 2605256"/>
                <a:gd name="connsiteX266" fmla="*/ 1581150 w 1899285"/>
                <a:gd name="connsiteY266" fmla="*/ 2138311 h 2605256"/>
                <a:gd name="connsiteX267" fmla="*/ 1451610 w 1899285"/>
                <a:gd name="connsiteY267" fmla="*/ 2160218 h 2605256"/>
                <a:gd name="connsiteX268" fmla="*/ 1409700 w 1899285"/>
                <a:gd name="connsiteY268" fmla="*/ 2207843 h 2605256"/>
                <a:gd name="connsiteX269" fmla="*/ 1430655 w 1899285"/>
                <a:gd name="connsiteY269" fmla="*/ 2418346 h 2605256"/>
                <a:gd name="connsiteX270" fmla="*/ 1331595 w 1899285"/>
                <a:gd name="connsiteY270" fmla="*/ 2475496 h 2605256"/>
                <a:gd name="connsiteX271" fmla="*/ 1336357 w 1899285"/>
                <a:gd name="connsiteY271" fmla="*/ 2538361 h 2605256"/>
                <a:gd name="connsiteX272" fmla="*/ 1250632 w 1899285"/>
                <a:gd name="connsiteY272" fmla="*/ 2593606 h 2605256"/>
                <a:gd name="connsiteX273" fmla="*/ 823912 w 1899285"/>
                <a:gd name="connsiteY273" fmla="*/ 2572651 h 2605256"/>
                <a:gd name="connsiteX274" fmla="*/ 737235 w 1899285"/>
                <a:gd name="connsiteY274" fmla="*/ 2301188 h 2605256"/>
                <a:gd name="connsiteX275" fmla="*/ 441007 w 1899285"/>
                <a:gd name="connsiteY275" fmla="*/ 2210701 h 2605256"/>
                <a:gd name="connsiteX276" fmla="*/ 357187 w 1899285"/>
                <a:gd name="connsiteY276" fmla="*/ 2164981 h 2605256"/>
                <a:gd name="connsiteX277" fmla="*/ 347662 w 1899285"/>
                <a:gd name="connsiteY277" fmla="*/ 2054491 h 2605256"/>
                <a:gd name="connsiteX278" fmla="*/ 343852 w 1899285"/>
                <a:gd name="connsiteY278" fmla="*/ 2001151 h 2605256"/>
                <a:gd name="connsiteX279" fmla="*/ 278130 w 1899285"/>
                <a:gd name="connsiteY279" fmla="*/ 1940191 h 2605256"/>
                <a:gd name="connsiteX280" fmla="*/ 0 w 1899285"/>
                <a:gd name="connsiteY280" fmla="*/ 1258201 h 2605256"/>
                <a:gd name="connsiteX281" fmla="*/ 278130 w 1899285"/>
                <a:gd name="connsiteY281" fmla="*/ 577163 h 2605256"/>
                <a:gd name="connsiteX282" fmla="*/ 356235 w 1899285"/>
                <a:gd name="connsiteY282" fmla="*/ 505726 h 2605256"/>
                <a:gd name="connsiteX283" fmla="*/ 450532 w 1899285"/>
                <a:gd name="connsiteY283" fmla="*/ 314273 h 2605256"/>
                <a:gd name="connsiteX284" fmla="*/ 695325 w 1899285"/>
                <a:gd name="connsiteY284" fmla="*/ 89483 h 2605256"/>
                <a:gd name="connsiteX285" fmla="*/ 822007 w 1899285"/>
                <a:gd name="connsiteY285" fmla="*/ 35191 h 2605256"/>
                <a:gd name="connsiteX286" fmla="*/ 1098589 w 1899285"/>
                <a:gd name="connsiteY286" fmla="*/ 2448 h 2605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Lst>
              <a:rect l="l" t="t" r="r" b="b"/>
              <a:pathLst>
                <a:path w="1899285" h="2605256">
                  <a:moveTo>
                    <a:pt x="1355407" y="2215463"/>
                  </a:moveTo>
                  <a:cubicBezTo>
                    <a:pt x="1341120" y="2211653"/>
                    <a:pt x="1314450" y="2224988"/>
                    <a:pt x="1296352" y="2224036"/>
                  </a:cubicBezTo>
                  <a:cubicBezTo>
                    <a:pt x="1293495" y="2279281"/>
                    <a:pt x="1301115" y="2366911"/>
                    <a:pt x="1303972" y="2425013"/>
                  </a:cubicBezTo>
                  <a:cubicBezTo>
                    <a:pt x="1340167" y="2425013"/>
                    <a:pt x="1355407" y="2417393"/>
                    <a:pt x="1383030" y="2407868"/>
                  </a:cubicBezTo>
                  <a:cubicBezTo>
                    <a:pt x="1385887" y="2339288"/>
                    <a:pt x="1361122" y="2276423"/>
                    <a:pt x="1355407" y="2215463"/>
                  </a:cubicBezTo>
                  <a:close/>
                  <a:moveTo>
                    <a:pt x="1664018" y="1999365"/>
                  </a:moveTo>
                  <a:cubicBezTo>
                    <a:pt x="1697117" y="2002103"/>
                    <a:pt x="1730693" y="2010200"/>
                    <a:pt x="1746885" y="2017343"/>
                  </a:cubicBezTo>
                  <a:cubicBezTo>
                    <a:pt x="1696403" y="2018296"/>
                    <a:pt x="1632585" y="2017343"/>
                    <a:pt x="1584008" y="2013533"/>
                  </a:cubicBezTo>
                  <a:cubicBezTo>
                    <a:pt x="1598296" y="1999246"/>
                    <a:pt x="1630919" y="1996626"/>
                    <a:pt x="1664018" y="1999365"/>
                  </a:cubicBezTo>
                  <a:close/>
                  <a:moveTo>
                    <a:pt x="1652825" y="1933880"/>
                  </a:moveTo>
                  <a:cubicBezTo>
                    <a:pt x="1681400" y="1934237"/>
                    <a:pt x="1712119" y="1940190"/>
                    <a:pt x="1731645" y="1946857"/>
                  </a:cubicBezTo>
                  <a:cubicBezTo>
                    <a:pt x="1686877" y="1950668"/>
                    <a:pt x="1632585" y="1958288"/>
                    <a:pt x="1586865" y="1954478"/>
                  </a:cubicBezTo>
                  <a:cubicBezTo>
                    <a:pt x="1597819" y="1938762"/>
                    <a:pt x="1624250" y="1933523"/>
                    <a:pt x="1652825" y="1933880"/>
                  </a:cubicBezTo>
                  <a:close/>
                  <a:moveTo>
                    <a:pt x="1353502" y="1883041"/>
                  </a:moveTo>
                  <a:cubicBezTo>
                    <a:pt x="1327785" y="1883041"/>
                    <a:pt x="1304925" y="1883041"/>
                    <a:pt x="1279207" y="1891613"/>
                  </a:cubicBezTo>
                  <a:cubicBezTo>
                    <a:pt x="1278255" y="1986863"/>
                    <a:pt x="1283017" y="2081161"/>
                    <a:pt x="1290637" y="2176411"/>
                  </a:cubicBezTo>
                  <a:cubicBezTo>
                    <a:pt x="1326832" y="2170696"/>
                    <a:pt x="1351597" y="2166886"/>
                    <a:pt x="1385887" y="2159266"/>
                  </a:cubicBezTo>
                  <a:cubicBezTo>
                    <a:pt x="1374457" y="2067826"/>
                    <a:pt x="1376362" y="1964003"/>
                    <a:pt x="1353502" y="1883041"/>
                  </a:cubicBezTo>
                  <a:close/>
                  <a:moveTo>
                    <a:pt x="1119083" y="1876790"/>
                  </a:moveTo>
                  <a:cubicBezTo>
                    <a:pt x="987504" y="1871789"/>
                    <a:pt x="838914" y="1890898"/>
                    <a:pt x="726757" y="1911616"/>
                  </a:cubicBezTo>
                  <a:cubicBezTo>
                    <a:pt x="750570" y="2132596"/>
                    <a:pt x="785812" y="2319286"/>
                    <a:pt x="849630" y="2515501"/>
                  </a:cubicBezTo>
                  <a:cubicBezTo>
                    <a:pt x="991552" y="2558363"/>
                    <a:pt x="1163002" y="2562173"/>
                    <a:pt x="1288732" y="2523121"/>
                  </a:cubicBezTo>
                  <a:cubicBezTo>
                    <a:pt x="1265872" y="2412631"/>
                    <a:pt x="1275397" y="2277376"/>
                    <a:pt x="1262062" y="2159266"/>
                  </a:cubicBezTo>
                  <a:cubicBezTo>
                    <a:pt x="1251585" y="2070683"/>
                    <a:pt x="1257300" y="1981148"/>
                    <a:pt x="1243012" y="1890661"/>
                  </a:cubicBezTo>
                  <a:cubicBezTo>
                    <a:pt x="1204912" y="1882802"/>
                    <a:pt x="1162942" y="1878457"/>
                    <a:pt x="1119083" y="1876790"/>
                  </a:cubicBezTo>
                  <a:close/>
                  <a:moveTo>
                    <a:pt x="1437441" y="1874944"/>
                  </a:moveTo>
                  <a:cubicBezTo>
                    <a:pt x="1428035" y="1875420"/>
                    <a:pt x="1418748" y="1876373"/>
                    <a:pt x="1410652" y="1876373"/>
                  </a:cubicBezTo>
                  <a:cubicBezTo>
                    <a:pt x="1418272" y="1954478"/>
                    <a:pt x="1437322" y="2040203"/>
                    <a:pt x="1443990" y="2121166"/>
                  </a:cubicBezTo>
                  <a:cubicBezTo>
                    <a:pt x="1469707" y="2122118"/>
                    <a:pt x="1483042" y="2109736"/>
                    <a:pt x="1504950" y="2105926"/>
                  </a:cubicBezTo>
                  <a:cubicBezTo>
                    <a:pt x="1505902" y="2034488"/>
                    <a:pt x="1498282" y="1935428"/>
                    <a:pt x="1464945" y="1876373"/>
                  </a:cubicBezTo>
                  <a:cubicBezTo>
                    <a:pt x="1456372" y="1874468"/>
                    <a:pt x="1446847" y="1874468"/>
                    <a:pt x="1437441" y="1874944"/>
                  </a:cubicBezTo>
                  <a:close/>
                  <a:moveTo>
                    <a:pt x="1706880" y="1864943"/>
                  </a:moveTo>
                  <a:cubicBezTo>
                    <a:pt x="1650683" y="1875420"/>
                    <a:pt x="1611630" y="1925903"/>
                    <a:pt x="1557338" y="1923045"/>
                  </a:cubicBezTo>
                  <a:cubicBezTo>
                    <a:pt x="1587818" y="1883040"/>
                    <a:pt x="1640205" y="1865895"/>
                    <a:pt x="1706880" y="1864943"/>
                  </a:cubicBezTo>
                  <a:close/>
                  <a:moveTo>
                    <a:pt x="1711374" y="1786749"/>
                  </a:moveTo>
                  <a:cubicBezTo>
                    <a:pt x="1703070" y="1786540"/>
                    <a:pt x="1694735" y="1788505"/>
                    <a:pt x="1686877" y="1793506"/>
                  </a:cubicBezTo>
                  <a:cubicBezTo>
                    <a:pt x="1636395" y="1825891"/>
                    <a:pt x="1547812" y="1835416"/>
                    <a:pt x="1510665" y="1874468"/>
                  </a:cubicBezTo>
                  <a:cubicBezTo>
                    <a:pt x="1528762" y="1935428"/>
                    <a:pt x="1534477" y="2020201"/>
                    <a:pt x="1542097" y="2098306"/>
                  </a:cubicBezTo>
                  <a:cubicBezTo>
                    <a:pt x="1604962" y="2103068"/>
                    <a:pt x="1683067" y="2081161"/>
                    <a:pt x="1735455" y="2104021"/>
                  </a:cubicBezTo>
                  <a:cubicBezTo>
                    <a:pt x="1698307" y="2116403"/>
                    <a:pt x="1650682" y="2116403"/>
                    <a:pt x="1619250" y="2133548"/>
                  </a:cubicBezTo>
                  <a:cubicBezTo>
                    <a:pt x="1644967" y="2145931"/>
                    <a:pt x="1704975" y="2143073"/>
                    <a:pt x="1744980" y="2133548"/>
                  </a:cubicBezTo>
                  <a:cubicBezTo>
                    <a:pt x="1799272" y="2120213"/>
                    <a:pt x="1833562" y="2053538"/>
                    <a:pt x="1819275" y="1985911"/>
                  </a:cubicBezTo>
                  <a:cubicBezTo>
                    <a:pt x="1808797" y="1940191"/>
                    <a:pt x="1790700" y="1853513"/>
                    <a:pt x="1771650" y="1823986"/>
                  </a:cubicBezTo>
                  <a:cubicBezTo>
                    <a:pt x="1760934" y="1807555"/>
                    <a:pt x="1736288" y="1787374"/>
                    <a:pt x="1711374" y="1786749"/>
                  </a:cubicBezTo>
                  <a:close/>
                  <a:moveTo>
                    <a:pt x="1262063" y="1634438"/>
                  </a:moveTo>
                  <a:cubicBezTo>
                    <a:pt x="1271588" y="1634438"/>
                    <a:pt x="1279208" y="1643963"/>
                    <a:pt x="1279208" y="1655393"/>
                  </a:cubicBezTo>
                  <a:cubicBezTo>
                    <a:pt x="1279208" y="1666823"/>
                    <a:pt x="1271588" y="1676348"/>
                    <a:pt x="1262063" y="1676348"/>
                  </a:cubicBezTo>
                  <a:cubicBezTo>
                    <a:pt x="1252538" y="1676348"/>
                    <a:pt x="1244918" y="1666823"/>
                    <a:pt x="1244918" y="1655393"/>
                  </a:cubicBezTo>
                  <a:cubicBezTo>
                    <a:pt x="1244918" y="1643963"/>
                    <a:pt x="1252538" y="1634438"/>
                    <a:pt x="1262063" y="1634438"/>
                  </a:cubicBezTo>
                  <a:close/>
                  <a:moveTo>
                    <a:pt x="1109662" y="1547761"/>
                  </a:moveTo>
                  <a:cubicBezTo>
                    <a:pt x="1054417" y="1584908"/>
                    <a:pt x="994410" y="1619198"/>
                    <a:pt x="978217" y="1686826"/>
                  </a:cubicBezTo>
                  <a:cubicBezTo>
                    <a:pt x="1057275" y="1731593"/>
                    <a:pt x="1148715" y="1775408"/>
                    <a:pt x="1239202" y="1803031"/>
                  </a:cubicBezTo>
                  <a:cubicBezTo>
                    <a:pt x="1201102" y="1713496"/>
                    <a:pt x="1166812" y="1620151"/>
                    <a:pt x="1109662" y="1547761"/>
                  </a:cubicBezTo>
                  <a:close/>
                  <a:moveTo>
                    <a:pt x="1244918" y="1536331"/>
                  </a:moveTo>
                  <a:cubicBezTo>
                    <a:pt x="1254443" y="1536331"/>
                    <a:pt x="1262063" y="1545856"/>
                    <a:pt x="1262063" y="1557286"/>
                  </a:cubicBezTo>
                  <a:cubicBezTo>
                    <a:pt x="1262063" y="1568716"/>
                    <a:pt x="1254443" y="1578241"/>
                    <a:pt x="1244918" y="1578241"/>
                  </a:cubicBezTo>
                  <a:cubicBezTo>
                    <a:pt x="1235393" y="1578241"/>
                    <a:pt x="1227773" y="1568716"/>
                    <a:pt x="1227773" y="1557286"/>
                  </a:cubicBezTo>
                  <a:cubicBezTo>
                    <a:pt x="1227773" y="1545856"/>
                    <a:pt x="1235393" y="1536331"/>
                    <a:pt x="1244918" y="1536331"/>
                  </a:cubicBezTo>
                  <a:close/>
                  <a:moveTo>
                    <a:pt x="1369695" y="1516254"/>
                  </a:moveTo>
                  <a:cubicBezTo>
                    <a:pt x="1358265" y="1516328"/>
                    <a:pt x="1346120" y="1518947"/>
                    <a:pt x="1333500" y="1524901"/>
                  </a:cubicBezTo>
                  <a:cubicBezTo>
                    <a:pt x="1329690" y="1614436"/>
                    <a:pt x="1320165" y="1732546"/>
                    <a:pt x="1295400" y="1803031"/>
                  </a:cubicBezTo>
                  <a:cubicBezTo>
                    <a:pt x="1352550" y="1729688"/>
                    <a:pt x="1399222" y="1645868"/>
                    <a:pt x="1446847" y="1563001"/>
                  </a:cubicBezTo>
                  <a:cubicBezTo>
                    <a:pt x="1431845" y="1538712"/>
                    <a:pt x="1403985" y="1516030"/>
                    <a:pt x="1369695" y="1516254"/>
                  </a:cubicBezTo>
                  <a:close/>
                  <a:moveTo>
                    <a:pt x="1226820" y="1485848"/>
                  </a:moveTo>
                  <a:cubicBezTo>
                    <a:pt x="1205865" y="1483943"/>
                    <a:pt x="1187767" y="1510613"/>
                    <a:pt x="1159192" y="1499183"/>
                  </a:cubicBezTo>
                  <a:cubicBezTo>
                    <a:pt x="1152525" y="1506803"/>
                    <a:pt x="1146810" y="1514423"/>
                    <a:pt x="1140142" y="1521091"/>
                  </a:cubicBezTo>
                  <a:cubicBezTo>
                    <a:pt x="1202055" y="1596338"/>
                    <a:pt x="1230630" y="1703018"/>
                    <a:pt x="1278255" y="1789696"/>
                  </a:cubicBezTo>
                  <a:cubicBezTo>
                    <a:pt x="1303972" y="1704923"/>
                    <a:pt x="1301115" y="1612531"/>
                    <a:pt x="1306830" y="1520138"/>
                  </a:cubicBezTo>
                  <a:cubicBezTo>
                    <a:pt x="1271587" y="1522996"/>
                    <a:pt x="1251585" y="1488706"/>
                    <a:pt x="1226820" y="1485848"/>
                  </a:cubicBezTo>
                  <a:close/>
                  <a:moveTo>
                    <a:pt x="1185423" y="1384429"/>
                  </a:moveTo>
                  <a:cubicBezTo>
                    <a:pt x="1177721" y="1385523"/>
                    <a:pt x="1168955" y="1388931"/>
                    <a:pt x="1159192" y="1395361"/>
                  </a:cubicBezTo>
                  <a:cubicBezTo>
                    <a:pt x="1156335" y="1421078"/>
                    <a:pt x="1163002" y="1429651"/>
                    <a:pt x="1167765" y="1459178"/>
                  </a:cubicBezTo>
                  <a:cubicBezTo>
                    <a:pt x="1241107" y="1482514"/>
                    <a:pt x="1239336" y="1376772"/>
                    <a:pt x="1185423" y="1384429"/>
                  </a:cubicBezTo>
                  <a:close/>
                  <a:moveTo>
                    <a:pt x="926782" y="1315351"/>
                  </a:moveTo>
                  <a:cubicBezTo>
                    <a:pt x="868680" y="1303921"/>
                    <a:pt x="873442" y="1394408"/>
                    <a:pt x="876300" y="1448701"/>
                  </a:cubicBezTo>
                  <a:cubicBezTo>
                    <a:pt x="878205" y="1491563"/>
                    <a:pt x="900112" y="1536331"/>
                    <a:pt x="909637" y="1564906"/>
                  </a:cubicBezTo>
                  <a:cubicBezTo>
                    <a:pt x="914400" y="1577288"/>
                    <a:pt x="915352" y="1591576"/>
                    <a:pt x="926782" y="1594433"/>
                  </a:cubicBezTo>
                  <a:cubicBezTo>
                    <a:pt x="946785" y="1599196"/>
                    <a:pt x="1012507" y="1572526"/>
                    <a:pt x="1031557" y="1562048"/>
                  </a:cubicBezTo>
                  <a:cubicBezTo>
                    <a:pt x="1071562" y="1540141"/>
                    <a:pt x="1102995" y="1505851"/>
                    <a:pt x="1136332" y="1482991"/>
                  </a:cubicBezTo>
                  <a:cubicBezTo>
                    <a:pt x="1136332" y="1472513"/>
                    <a:pt x="1137285" y="1461083"/>
                    <a:pt x="1137285" y="1449653"/>
                  </a:cubicBezTo>
                  <a:cubicBezTo>
                    <a:pt x="1117282" y="1439176"/>
                    <a:pt x="1093470" y="1431556"/>
                    <a:pt x="1063942" y="1430603"/>
                  </a:cubicBezTo>
                  <a:cubicBezTo>
                    <a:pt x="1083945" y="1421078"/>
                    <a:pt x="1114425" y="1421078"/>
                    <a:pt x="1132522" y="1408696"/>
                  </a:cubicBezTo>
                  <a:cubicBezTo>
                    <a:pt x="1133475" y="1403933"/>
                    <a:pt x="1133475" y="1400123"/>
                    <a:pt x="1133475" y="1395361"/>
                  </a:cubicBezTo>
                  <a:cubicBezTo>
                    <a:pt x="1100137" y="1392503"/>
                    <a:pt x="1087755" y="1377263"/>
                    <a:pt x="1064895" y="1365833"/>
                  </a:cubicBezTo>
                  <a:cubicBezTo>
                    <a:pt x="1027747" y="1345831"/>
                    <a:pt x="973455" y="1323923"/>
                    <a:pt x="926782" y="1315351"/>
                  </a:cubicBezTo>
                  <a:close/>
                  <a:moveTo>
                    <a:pt x="718185" y="1302016"/>
                  </a:moveTo>
                  <a:cubicBezTo>
                    <a:pt x="688657" y="1333448"/>
                    <a:pt x="802957" y="1374406"/>
                    <a:pt x="839152" y="1376311"/>
                  </a:cubicBezTo>
                  <a:cubicBezTo>
                    <a:pt x="839152" y="1357261"/>
                    <a:pt x="849630" y="1339163"/>
                    <a:pt x="847725" y="1324876"/>
                  </a:cubicBezTo>
                  <a:cubicBezTo>
                    <a:pt x="804862" y="1317256"/>
                    <a:pt x="747712" y="1322018"/>
                    <a:pt x="718185" y="1302016"/>
                  </a:cubicBezTo>
                  <a:close/>
                  <a:moveTo>
                    <a:pt x="1359262" y="1301435"/>
                  </a:moveTo>
                  <a:cubicBezTo>
                    <a:pt x="1317247" y="1313088"/>
                    <a:pt x="1267063" y="1359165"/>
                    <a:pt x="1242060" y="1367738"/>
                  </a:cubicBezTo>
                  <a:cubicBezTo>
                    <a:pt x="1245870" y="1378216"/>
                    <a:pt x="1252537" y="1386788"/>
                    <a:pt x="1252537" y="1400123"/>
                  </a:cubicBezTo>
                  <a:cubicBezTo>
                    <a:pt x="1272540" y="1395361"/>
                    <a:pt x="1296352" y="1398218"/>
                    <a:pt x="1313497" y="1406791"/>
                  </a:cubicBezTo>
                  <a:cubicBezTo>
                    <a:pt x="1294447" y="1408696"/>
                    <a:pt x="1272540" y="1408696"/>
                    <a:pt x="1259205" y="1418221"/>
                  </a:cubicBezTo>
                  <a:cubicBezTo>
                    <a:pt x="1254442" y="1431556"/>
                    <a:pt x="1260157" y="1450606"/>
                    <a:pt x="1257300" y="1469656"/>
                  </a:cubicBezTo>
                  <a:cubicBezTo>
                    <a:pt x="1303972" y="1482991"/>
                    <a:pt x="1357312" y="1489658"/>
                    <a:pt x="1416367" y="1491563"/>
                  </a:cubicBezTo>
                  <a:cubicBezTo>
                    <a:pt x="1427797" y="1476323"/>
                    <a:pt x="1431607" y="1448701"/>
                    <a:pt x="1428750" y="1420126"/>
                  </a:cubicBezTo>
                  <a:cubicBezTo>
                    <a:pt x="1426845" y="1385836"/>
                    <a:pt x="1418272" y="1316303"/>
                    <a:pt x="1397317" y="1303921"/>
                  </a:cubicBezTo>
                  <a:cubicBezTo>
                    <a:pt x="1386363" y="1297491"/>
                    <a:pt x="1373266" y="1297551"/>
                    <a:pt x="1359262" y="1301435"/>
                  </a:cubicBezTo>
                  <a:close/>
                  <a:moveTo>
                    <a:pt x="1274445" y="1301063"/>
                  </a:moveTo>
                  <a:cubicBezTo>
                    <a:pt x="1218247" y="1305826"/>
                    <a:pt x="1145857" y="1341068"/>
                    <a:pt x="1089660" y="1316303"/>
                  </a:cubicBezTo>
                  <a:cubicBezTo>
                    <a:pt x="1089660" y="1320113"/>
                    <a:pt x="1085850" y="1318208"/>
                    <a:pt x="1084897" y="1321066"/>
                  </a:cubicBezTo>
                  <a:cubicBezTo>
                    <a:pt x="1122997" y="1351546"/>
                    <a:pt x="1152525" y="1358213"/>
                    <a:pt x="1204912" y="1355356"/>
                  </a:cubicBezTo>
                  <a:cubicBezTo>
                    <a:pt x="1228725" y="1338211"/>
                    <a:pt x="1249680" y="1317256"/>
                    <a:pt x="1274445" y="1301063"/>
                  </a:cubicBezTo>
                  <a:close/>
                  <a:moveTo>
                    <a:pt x="585787" y="1245818"/>
                  </a:moveTo>
                  <a:cubicBezTo>
                    <a:pt x="469582" y="1291538"/>
                    <a:pt x="361950" y="1370596"/>
                    <a:pt x="264795" y="1444891"/>
                  </a:cubicBezTo>
                  <a:cubicBezTo>
                    <a:pt x="357187" y="1643011"/>
                    <a:pt x="394335" y="1885898"/>
                    <a:pt x="401002" y="2119261"/>
                  </a:cubicBezTo>
                  <a:cubicBezTo>
                    <a:pt x="506730" y="2168791"/>
                    <a:pt x="599122" y="2240228"/>
                    <a:pt x="741045" y="2245943"/>
                  </a:cubicBezTo>
                  <a:cubicBezTo>
                    <a:pt x="724852" y="2128786"/>
                    <a:pt x="709612" y="2024011"/>
                    <a:pt x="700087" y="1913521"/>
                  </a:cubicBezTo>
                  <a:cubicBezTo>
                    <a:pt x="664845" y="1898281"/>
                    <a:pt x="612457" y="1914473"/>
                    <a:pt x="579120" y="1908758"/>
                  </a:cubicBezTo>
                  <a:cubicBezTo>
                    <a:pt x="579120" y="1868753"/>
                    <a:pt x="630555" y="1891613"/>
                    <a:pt x="635317" y="1863991"/>
                  </a:cubicBezTo>
                  <a:cubicBezTo>
                    <a:pt x="638175" y="1843036"/>
                    <a:pt x="606742" y="1841131"/>
                    <a:pt x="617220" y="1808746"/>
                  </a:cubicBezTo>
                  <a:cubicBezTo>
                    <a:pt x="643890" y="1818271"/>
                    <a:pt x="657225" y="1840178"/>
                    <a:pt x="685800" y="1847798"/>
                  </a:cubicBezTo>
                  <a:cubicBezTo>
                    <a:pt x="711517" y="1791601"/>
                    <a:pt x="685800" y="1691588"/>
                    <a:pt x="689610" y="1644916"/>
                  </a:cubicBezTo>
                  <a:cubicBezTo>
                    <a:pt x="689610" y="1636343"/>
                    <a:pt x="693420" y="1596338"/>
                    <a:pt x="713422" y="1603006"/>
                  </a:cubicBezTo>
                  <a:cubicBezTo>
                    <a:pt x="730567" y="1609673"/>
                    <a:pt x="712470" y="1709686"/>
                    <a:pt x="714375" y="1754453"/>
                  </a:cubicBezTo>
                  <a:cubicBezTo>
                    <a:pt x="716280" y="1795411"/>
                    <a:pt x="709612" y="1835416"/>
                    <a:pt x="725805" y="1861133"/>
                  </a:cubicBezTo>
                  <a:cubicBezTo>
                    <a:pt x="864870" y="1842083"/>
                    <a:pt x="1005840" y="1829701"/>
                    <a:pt x="1155382" y="1825891"/>
                  </a:cubicBezTo>
                  <a:cubicBezTo>
                    <a:pt x="1122045" y="1811603"/>
                    <a:pt x="1082992" y="1798268"/>
                    <a:pt x="1040130" y="1774456"/>
                  </a:cubicBezTo>
                  <a:cubicBezTo>
                    <a:pt x="1016317" y="1761121"/>
                    <a:pt x="942975" y="1733498"/>
                    <a:pt x="936307" y="1711591"/>
                  </a:cubicBezTo>
                  <a:cubicBezTo>
                    <a:pt x="925830" y="1676348"/>
                    <a:pt x="964882" y="1658251"/>
                    <a:pt x="971550" y="1627771"/>
                  </a:cubicBezTo>
                  <a:cubicBezTo>
                    <a:pt x="902017" y="1665871"/>
                    <a:pt x="887730" y="1591576"/>
                    <a:pt x="871537" y="1538236"/>
                  </a:cubicBezTo>
                  <a:cubicBezTo>
                    <a:pt x="856297" y="1490611"/>
                    <a:pt x="847725" y="1454416"/>
                    <a:pt x="843915" y="1426793"/>
                  </a:cubicBezTo>
                  <a:cubicBezTo>
                    <a:pt x="783907" y="1398218"/>
                    <a:pt x="719137" y="1369643"/>
                    <a:pt x="667702" y="1332496"/>
                  </a:cubicBezTo>
                  <a:cubicBezTo>
                    <a:pt x="658177" y="1325828"/>
                    <a:pt x="594360" y="1242008"/>
                    <a:pt x="585787" y="1245818"/>
                  </a:cubicBezTo>
                  <a:close/>
                  <a:moveTo>
                    <a:pt x="1434465" y="1194383"/>
                  </a:moveTo>
                  <a:cubicBezTo>
                    <a:pt x="1417320" y="1219148"/>
                    <a:pt x="1382077" y="1235341"/>
                    <a:pt x="1368742" y="1255343"/>
                  </a:cubicBezTo>
                  <a:cubicBezTo>
                    <a:pt x="1464945" y="1208671"/>
                    <a:pt x="1483042" y="1430603"/>
                    <a:pt x="1444942" y="1502041"/>
                  </a:cubicBezTo>
                  <a:cubicBezTo>
                    <a:pt x="1450657" y="1522996"/>
                    <a:pt x="1470660" y="1531568"/>
                    <a:pt x="1479232" y="1550618"/>
                  </a:cubicBezTo>
                  <a:cubicBezTo>
                    <a:pt x="1424940" y="1646821"/>
                    <a:pt x="1365885" y="1737308"/>
                    <a:pt x="1310640" y="1832558"/>
                  </a:cubicBezTo>
                  <a:cubicBezTo>
                    <a:pt x="1351597" y="1806841"/>
                    <a:pt x="1409700" y="1827796"/>
                    <a:pt x="1456372" y="1807793"/>
                  </a:cubicBezTo>
                  <a:cubicBezTo>
                    <a:pt x="1474470" y="1801126"/>
                    <a:pt x="1486852" y="1761121"/>
                    <a:pt x="1500187" y="1728736"/>
                  </a:cubicBezTo>
                  <a:cubicBezTo>
                    <a:pt x="1537335" y="1640153"/>
                    <a:pt x="1575435" y="1528711"/>
                    <a:pt x="1592580" y="1443938"/>
                  </a:cubicBezTo>
                  <a:cubicBezTo>
                    <a:pt x="1596390" y="1424888"/>
                    <a:pt x="1606867" y="1382978"/>
                    <a:pt x="1604962" y="1365833"/>
                  </a:cubicBezTo>
                  <a:cubicBezTo>
                    <a:pt x="1601152" y="1335353"/>
                    <a:pt x="1559242" y="1312493"/>
                    <a:pt x="1538287" y="1293443"/>
                  </a:cubicBezTo>
                  <a:cubicBezTo>
                    <a:pt x="1500187" y="1258201"/>
                    <a:pt x="1475422" y="1226768"/>
                    <a:pt x="1434465" y="1194383"/>
                  </a:cubicBezTo>
                  <a:close/>
                  <a:moveTo>
                    <a:pt x="1035367" y="998168"/>
                  </a:moveTo>
                  <a:cubicBezTo>
                    <a:pt x="1076325" y="1101038"/>
                    <a:pt x="1218247" y="1089608"/>
                    <a:pt x="1337309" y="1086750"/>
                  </a:cubicBezTo>
                  <a:cubicBezTo>
                    <a:pt x="1332547" y="1100085"/>
                    <a:pt x="1321117" y="1116278"/>
                    <a:pt x="1306829" y="1121993"/>
                  </a:cubicBezTo>
                  <a:cubicBezTo>
                    <a:pt x="1268729" y="1137233"/>
                    <a:pt x="1163002" y="1149615"/>
                    <a:pt x="1109662" y="1121040"/>
                  </a:cubicBezTo>
                  <a:cubicBezTo>
                    <a:pt x="1076325" y="1102943"/>
                    <a:pt x="1054417" y="1062938"/>
                    <a:pt x="1036320" y="1039125"/>
                  </a:cubicBezTo>
                  <a:cubicBezTo>
                    <a:pt x="1026795" y="1027695"/>
                    <a:pt x="982979" y="998168"/>
                    <a:pt x="1035367" y="998168"/>
                  </a:cubicBezTo>
                  <a:close/>
                  <a:moveTo>
                    <a:pt x="1045845" y="940066"/>
                  </a:moveTo>
                  <a:cubicBezTo>
                    <a:pt x="1105852" y="971498"/>
                    <a:pt x="1215390" y="974356"/>
                    <a:pt x="1296352" y="972451"/>
                  </a:cubicBezTo>
                  <a:cubicBezTo>
                    <a:pt x="1301115" y="989596"/>
                    <a:pt x="1301115" y="1011503"/>
                    <a:pt x="1301115" y="1033411"/>
                  </a:cubicBezTo>
                  <a:cubicBezTo>
                    <a:pt x="1196340" y="1038173"/>
                    <a:pt x="1073467" y="1012456"/>
                    <a:pt x="1045845" y="940066"/>
                  </a:cubicBezTo>
                  <a:close/>
                  <a:moveTo>
                    <a:pt x="1494473" y="901013"/>
                  </a:moveTo>
                  <a:cubicBezTo>
                    <a:pt x="1462088" y="961020"/>
                    <a:pt x="1417320" y="1027695"/>
                    <a:pt x="1323975" y="1029600"/>
                  </a:cubicBezTo>
                  <a:cubicBezTo>
                    <a:pt x="1322070" y="1010550"/>
                    <a:pt x="1320165" y="980070"/>
                    <a:pt x="1323975" y="968640"/>
                  </a:cubicBezTo>
                  <a:cubicBezTo>
                    <a:pt x="1395413" y="961973"/>
                    <a:pt x="1440180" y="925778"/>
                    <a:pt x="1494473" y="901013"/>
                  </a:cubicBezTo>
                  <a:close/>
                  <a:moveTo>
                    <a:pt x="470458" y="689181"/>
                  </a:moveTo>
                  <a:cubicBezTo>
                    <a:pt x="513665" y="689841"/>
                    <a:pt x="563522" y="738731"/>
                    <a:pt x="548640" y="809573"/>
                  </a:cubicBezTo>
                  <a:cubicBezTo>
                    <a:pt x="527685" y="797191"/>
                    <a:pt x="521970" y="743851"/>
                    <a:pt x="497205" y="741946"/>
                  </a:cubicBezTo>
                  <a:cubicBezTo>
                    <a:pt x="461010" y="739088"/>
                    <a:pt x="467677" y="811478"/>
                    <a:pt x="467677" y="853388"/>
                  </a:cubicBezTo>
                  <a:cubicBezTo>
                    <a:pt x="442912" y="831481"/>
                    <a:pt x="439102" y="761948"/>
                    <a:pt x="457200" y="726706"/>
                  </a:cubicBezTo>
                  <a:cubicBezTo>
                    <a:pt x="436245" y="717181"/>
                    <a:pt x="426720" y="738136"/>
                    <a:pt x="415290" y="745756"/>
                  </a:cubicBezTo>
                  <a:cubicBezTo>
                    <a:pt x="421005" y="705751"/>
                    <a:pt x="444535" y="688784"/>
                    <a:pt x="470458" y="689181"/>
                  </a:cubicBezTo>
                  <a:close/>
                  <a:moveTo>
                    <a:pt x="1596390" y="633361"/>
                  </a:moveTo>
                  <a:cubicBezTo>
                    <a:pt x="1595437" y="742898"/>
                    <a:pt x="1579245" y="853388"/>
                    <a:pt x="1552575" y="948638"/>
                  </a:cubicBezTo>
                  <a:cubicBezTo>
                    <a:pt x="1544955" y="976261"/>
                    <a:pt x="1533525" y="1017218"/>
                    <a:pt x="1517332" y="1050556"/>
                  </a:cubicBezTo>
                  <a:cubicBezTo>
                    <a:pt x="1505902" y="1073416"/>
                    <a:pt x="1471612" y="1120088"/>
                    <a:pt x="1475422" y="1141043"/>
                  </a:cubicBezTo>
                  <a:cubicBezTo>
                    <a:pt x="1479232" y="1162951"/>
                    <a:pt x="1554480" y="1220101"/>
                    <a:pt x="1570672" y="1235341"/>
                  </a:cubicBezTo>
                  <a:cubicBezTo>
                    <a:pt x="1600200" y="1262963"/>
                    <a:pt x="1654492" y="1300111"/>
                    <a:pt x="1659255" y="1335353"/>
                  </a:cubicBezTo>
                  <a:cubicBezTo>
                    <a:pt x="1664017" y="1372501"/>
                    <a:pt x="1642110" y="1423936"/>
                    <a:pt x="1631632" y="1460131"/>
                  </a:cubicBezTo>
                  <a:cubicBezTo>
                    <a:pt x="1595437" y="1581098"/>
                    <a:pt x="1560195" y="1692541"/>
                    <a:pt x="1519237" y="1800173"/>
                  </a:cubicBezTo>
                  <a:cubicBezTo>
                    <a:pt x="1568767" y="1775408"/>
                    <a:pt x="1643062" y="1741118"/>
                    <a:pt x="1706880" y="1739213"/>
                  </a:cubicBezTo>
                  <a:cubicBezTo>
                    <a:pt x="1792605" y="1600148"/>
                    <a:pt x="1842135" y="1435366"/>
                    <a:pt x="1842135" y="1258201"/>
                  </a:cubicBezTo>
                  <a:cubicBezTo>
                    <a:pt x="1842135" y="1015313"/>
                    <a:pt x="1748790" y="794333"/>
                    <a:pt x="1596390" y="633361"/>
                  </a:cubicBezTo>
                  <a:close/>
                  <a:moveTo>
                    <a:pt x="358140" y="579068"/>
                  </a:moveTo>
                  <a:cubicBezTo>
                    <a:pt x="344805" y="590498"/>
                    <a:pt x="331470" y="602881"/>
                    <a:pt x="319087" y="616216"/>
                  </a:cubicBezTo>
                  <a:cubicBezTo>
                    <a:pt x="157162" y="780046"/>
                    <a:pt x="57150" y="1006741"/>
                    <a:pt x="57150" y="1258201"/>
                  </a:cubicBezTo>
                  <a:cubicBezTo>
                    <a:pt x="57150" y="1508708"/>
                    <a:pt x="157162" y="1736356"/>
                    <a:pt x="319087" y="1900186"/>
                  </a:cubicBezTo>
                  <a:cubicBezTo>
                    <a:pt x="324802" y="1905901"/>
                    <a:pt x="330517" y="1911616"/>
                    <a:pt x="337185" y="1919236"/>
                  </a:cubicBezTo>
                  <a:cubicBezTo>
                    <a:pt x="331470" y="1857323"/>
                    <a:pt x="321945" y="1795411"/>
                    <a:pt x="305752" y="1731593"/>
                  </a:cubicBezTo>
                  <a:cubicBezTo>
                    <a:pt x="293370" y="1681111"/>
                    <a:pt x="270510" y="1637296"/>
                    <a:pt x="255270" y="1589671"/>
                  </a:cubicBezTo>
                  <a:cubicBezTo>
                    <a:pt x="240030" y="1544903"/>
                    <a:pt x="215265" y="1490611"/>
                    <a:pt x="208597" y="1445843"/>
                  </a:cubicBezTo>
                  <a:cubicBezTo>
                    <a:pt x="199072" y="1380121"/>
                    <a:pt x="260032" y="1376311"/>
                    <a:pt x="300037" y="1347736"/>
                  </a:cubicBezTo>
                  <a:cubicBezTo>
                    <a:pt x="360997" y="1302968"/>
                    <a:pt x="409575" y="1279156"/>
                    <a:pt x="475297" y="1239151"/>
                  </a:cubicBezTo>
                  <a:cubicBezTo>
                    <a:pt x="495300" y="1227721"/>
                    <a:pt x="554355" y="1197241"/>
                    <a:pt x="561022" y="1183906"/>
                  </a:cubicBezTo>
                  <a:cubicBezTo>
                    <a:pt x="574357" y="1157236"/>
                    <a:pt x="538162" y="1118183"/>
                    <a:pt x="528637" y="1097228"/>
                  </a:cubicBezTo>
                  <a:cubicBezTo>
                    <a:pt x="513397" y="1063891"/>
                    <a:pt x="504825" y="1035316"/>
                    <a:pt x="502920" y="1001978"/>
                  </a:cubicBezTo>
                  <a:cubicBezTo>
                    <a:pt x="447675" y="993406"/>
                    <a:pt x="405765" y="960068"/>
                    <a:pt x="380047" y="922921"/>
                  </a:cubicBezTo>
                  <a:cubicBezTo>
                    <a:pt x="337185" y="861008"/>
                    <a:pt x="308610" y="746708"/>
                    <a:pt x="344805" y="660031"/>
                  </a:cubicBezTo>
                  <a:cubicBezTo>
                    <a:pt x="347662" y="653363"/>
                    <a:pt x="361950" y="640028"/>
                    <a:pt x="363855" y="629551"/>
                  </a:cubicBezTo>
                  <a:cubicBezTo>
                    <a:pt x="366712" y="614311"/>
                    <a:pt x="361950" y="596213"/>
                    <a:pt x="358140" y="579068"/>
                  </a:cubicBezTo>
                  <a:close/>
                  <a:moveTo>
                    <a:pt x="1269757" y="513598"/>
                  </a:moveTo>
                  <a:cubicBezTo>
                    <a:pt x="1279267" y="518465"/>
                    <a:pt x="1280874" y="541683"/>
                    <a:pt x="1283018" y="546683"/>
                  </a:cubicBezTo>
                  <a:cubicBezTo>
                    <a:pt x="1310641" y="610501"/>
                    <a:pt x="1379221" y="692416"/>
                    <a:pt x="1429703" y="746708"/>
                  </a:cubicBezTo>
                  <a:cubicBezTo>
                    <a:pt x="1442085" y="760043"/>
                    <a:pt x="1463041" y="773378"/>
                    <a:pt x="1464946" y="781951"/>
                  </a:cubicBezTo>
                  <a:cubicBezTo>
                    <a:pt x="1471613" y="807668"/>
                    <a:pt x="1447800" y="839101"/>
                    <a:pt x="1450658" y="856246"/>
                  </a:cubicBezTo>
                  <a:cubicBezTo>
                    <a:pt x="1382078" y="900061"/>
                    <a:pt x="1305878" y="947686"/>
                    <a:pt x="1193483" y="936256"/>
                  </a:cubicBezTo>
                  <a:cubicBezTo>
                    <a:pt x="1169671" y="916253"/>
                    <a:pt x="1160146" y="869581"/>
                    <a:pt x="1183958" y="839101"/>
                  </a:cubicBezTo>
                  <a:cubicBezTo>
                    <a:pt x="1196340" y="860056"/>
                    <a:pt x="1188721" y="898156"/>
                    <a:pt x="1222058" y="903871"/>
                  </a:cubicBezTo>
                  <a:cubicBezTo>
                    <a:pt x="1284923" y="914348"/>
                    <a:pt x="1359218" y="864818"/>
                    <a:pt x="1404938" y="847673"/>
                  </a:cubicBezTo>
                  <a:cubicBezTo>
                    <a:pt x="1433513" y="800048"/>
                    <a:pt x="1403033" y="781951"/>
                    <a:pt x="1377316" y="751471"/>
                  </a:cubicBezTo>
                  <a:cubicBezTo>
                    <a:pt x="1324928" y="688606"/>
                    <a:pt x="1254443" y="610501"/>
                    <a:pt x="1257300" y="516203"/>
                  </a:cubicBezTo>
                  <a:cubicBezTo>
                    <a:pt x="1262539" y="512393"/>
                    <a:pt x="1266587" y="511976"/>
                    <a:pt x="1269757" y="513598"/>
                  </a:cubicBezTo>
                  <a:close/>
                  <a:moveTo>
                    <a:pt x="1051560" y="476198"/>
                  </a:moveTo>
                  <a:cubicBezTo>
                    <a:pt x="1072515" y="513345"/>
                    <a:pt x="1078230" y="552398"/>
                    <a:pt x="1107757" y="580973"/>
                  </a:cubicBezTo>
                  <a:cubicBezTo>
                    <a:pt x="1121092" y="594308"/>
                    <a:pt x="1145857" y="609548"/>
                    <a:pt x="1133475" y="644790"/>
                  </a:cubicBezTo>
                  <a:cubicBezTo>
                    <a:pt x="1130617" y="653363"/>
                    <a:pt x="1108710" y="671460"/>
                    <a:pt x="1096327" y="675270"/>
                  </a:cubicBezTo>
                  <a:cubicBezTo>
                    <a:pt x="1050607" y="688605"/>
                    <a:pt x="944880" y="678128"/>
                    <a:pt x="981075" y="621930"/>
                  </a:cubicBezTo>
                  <a:cubicBezTo>
                    <a:pt x="1019175" y="623835"/>
                    <a:pt x="1069657" y="645743"/>
                    <a:pt x="1097280" y="619073"/>
                  </a:cubicBezTo>
                  <a:cubicBezTo>
                    <a:pt x="1076325" y="583830"/>
                    <a:pt x="1037272" y="516203"/>
                    <a:pt x="1051560" y="476198"/>
                  </a:cubicBezTo>
                  <a:close/>
                  <a:moveTo>
                    <a:pt x="1466850" y="475246"/>
                  </a:moveTo>
                  <a:lnTo>
                    <a:pt x="1471612" y="475246"/>
                  </a:lnTo>
                  <a:cubicBezTo>
                    <a:pt x="1493520" y="520013"/>
                    <a:pt x="1511617" y="567638"/>
                    <a:pt x="1539240" y="606691"/>
                  </a:cubicBezTo>
                  <a:cubicBezTo>
                    <a:pt x="1521142" y="648601"/>
                    <a:pt x="1401127" y="686701"/>
                    <a:pt x="1403032" y="610501"/>
                  </a:cubicBezTo>
                  <a:cubicBezTo>
                    <a:pt x="1428750" y="599071"/>
                    <a:pt x="1473517" y="607643"/>
                    <a:pt x="1496377" y="593356"/>
                  </a:cubicBezTo>
                  <a:cubicBezTo>
                    <a:pt x="1483042" y="557161"/>
                    <a:pt x="1463992" y="526681"/>
                    <a:pt x="1466850" y="475246"/>
                  </a:cubicBezTo>
                  <a:close/>
                  <a:moveTo>
                    <a:pt x="620077" y="319036"/>
                  </a:moveTo>
                  <a:cubicBezTo>
                    <a:pt x="548640" y="323798"/>
                    <a:pt x="490537" y="353326"/>
                    <a:pt x="447675" y="399998"/>
                  </a:cubicBezTo>
                  <a:cubicBezTo>
                    <a:pt x="401002" y="450481"/>
                    <a:pt x="410527" y="544778"/>
                    <a:pt x="417195" y="613358"/>
                  </a:cubicBezTo>
                  <a:cubicBezTo>
                    <a:pt x="500062" y="560971"/>
                    <a:pt x="610552" y="618121"/>
                    <a:pt x="609600" y="706703"/>
                  </a:cubicBezTo>
                  <a:cubicBezTo>
                    <a:pt x="649605" y="705751"/>
                    <a:pt x="624840" y="657173"/>
                    <a:pt x="617220" y="625741"/>
                  </a:cubicBezTo>
                  <a:cubicBezTo>
                    <a:pt x="593407" y="522871"/>
                    <a:pt x="656272" y="412381"/>
                    <a:pt x="620077" y="319036"/>
                  </a:cubicBezTo>
                  <a:close/>
                  <a:moveTo>
                    <a:pt x="963930" y="312368"/>
                  </a:moveTo>
                  <a:cubicBezTo>
                    <a:pt x="988695" y="315226"/>
                    <a:pt x="1021080" y="338086"/>
                    <a:pt x="1002983" y="367613"/>
                  </a:cubicBezTo>
                  <a:cubicBezTo>
                    <a:pt x="907733" y="345706"/>
                    <a:pt x="860108" y="407618"/>
                    <a:pt x="831533" y="471436"/>
                  </a:cubicBezTo>
                  <a:cubicBezTo>
                    <a:pt x="805815" y="464768"/>
                    <a:pt x="815340" y="429526"/>
                    <a:pt x="822008" y="413333"/>
                  </a:cubicBezTo>
                  <a:cubicBezTo>
                    <a:pt x="839153" y="366661"/>
                    <a:pt x="907733" y="303796"/>
                    <a:pt x="963930" y="312368"/>
                  </a:cubicBezTo>
                  <a:close/>
                  <a:moveTo>
                    <a:pt x="776287" y="105676"/>
                  </a:moveTo>
                  <a:cubicBezTo>
                    <a:pt x="672465" y="135203"/>
                    <a:pt x="539115" y="211403"/>
                    <a:pt x="496252" y="305701"/>
                  </a:cubicBezTo>
                  <a:cubicBezTo>
                    <a:pt x="529590" y="300938"/>
                    <a:pt x="552450" y="283793"/>
                    <a:pt x="584835" y="281888"/>
                  </a:cubicBezTo>
                  <a:cubicBezTo>
                    <a:pt x="597217" y="280936"/>
                    <a:pt x="613410" y="287603"/>
                    <a:pt x="627697" y="283793"/>
                  </a:cubicBezTo>
                  <a:cubicBezTo>
                    <a:pt x="656272" y="276173"/>
                    <a:pt x="680085" y="213308"/>
                    <a:pt x="701040" y="189496"/>
                  </a:cubicBezTo>
                  <a:cubicBezTo>
                    <a:pt x="721995" y="165683"/>
                    <a:pt x="746760" y="156158"/>
                    <a:pt x="763905" y="135203"/>
                  </a:cubicBezTo>
                  <a:cubicBezTo>
                    <a:pt x="774382" y="129488"/>
                    <a:pt x="790575" y="129488"/>
                    <a:pt x="791527" y="113296"/>
                  </a:cubicBezTo>
                  <a:cubicBezTo>
                    <a:pt x="786765" y="107581"/>
                    <a:pt x="782002" y="103771"/>
                    <a:pt x="776287" y="105676"/>
                  </a:cubicBezTo>
                  <a:close/>
                  <a:moveTo>
                    <a:pt x="1009382" y="58824"/>
                  </a:moveTo>
                  <a:cubicBezTo>
                    <a:pt x="974348" y="61622"/>
                    <a:pt x="941308" y="69480"/>
                    <a:pt x="912495" y="83768"/>
                  </a:cubicBezTo>
                  <a:cubicBezTo>
                    <a:pt x="819150" y="130441"/>
                    <a:pt x="694372" y="206641"/>
                    <a:pt x="652462" y="303796"/>
                  </a:cubicBezTo>
                  <a:cubicBezTo>
                    <a:pt x="692467" y="397141"/>
                    <a:pt x="640080" y="482866"/>
                    <a:pt x="637222" y="578116"/>
                  </a:cubicBezTo>
                  <a:cubicBezTo>
                    <a:pt x="635317" y="628598"/>
                    <a:pt x="661035" y="672413"/>
                    <a:pt x="662940" y="727658"/>
                  </a:cubicBezTo>
                  <a:cubicBezTo>
                    <a:pt x="649605" y="750518"/>
                    <a:pt x="607695" y="753376"/>
                    <a:pt x="579120" y="751471"/>
                  </a:cubicBezTo>
                  <a:cubicBezTo>
                    <a:pt x="568642" y="702893"/>
                    <a:pt x="552450" y="648601"/>
                    <a:pt x="501967" y="642886"/>
                  </a:cubicBezTo>
                  <a:cubicBezTo>
                    <a:pt x="431482" y="635266"/>
                    <a:pt x="379095" y="694321"/>
                    <a:pt x="376237" y="755281"/>
                  </a:cubicBezTo>
                  <a:cubicBezTo>
                    <a:pt x="372427" y="827671"/>
                    <a:pt x="431482" y="947686"/>
                    <a:pt x="515302" y="939113"/>
                  </a:cubicBezTo>
                  <a:cubicBezTo>
                    <a:pt x="547687" y="936256"/>
                    <a:pt x="555307" y="903871"/>
                    <a:pt x="590550" y="903871"/>
                  </a:cubicBezTo>
                  <a:cubicBezTo>
                    <a:pt x="609600" y="941971"/>
                    <a:pt x="561022" y="953401"/>
                    <a:pt x="556260" y="981023"/>
                  </a:cubicBezTo>
                  <a:cubicBezTo>
                    <a:pt x="554355" y="987691"/>
                    <a:pt x="560070" y="1015313"/>
                    <a:pt x="562927" y="1028648"/>
                  </a:cubicBezTo>
                  <a:cubicBezTo>
                    <a:pt x="578167" y="1091513"/>
                    <a:pt x="612457" y="1173428"/>
                    <a:pt x="645795" y="1221053"/>
                  </a:cubicBezTo>
                  <a:cubicBezTo>
                    <a:pt x="687705" y="1282013"/>
                    <a:pt x="771525" y="1291538"/>
                    <a:pt x="861060" y="1297253"/>
                  </a:cubicBezTo>
                  <a:cubicBezTo>
                    <a:pt x="877252" y="1262963"/>
                    <a:pt x="936307" y="1265821"/>
                    <a:pt x="974407" y="1274393"/>
                  </a:cubicBezTo>
                  <a:cubicBezTo>
                    <a:pt x="927735" y="1256296"/>
                    <a:pt x="884872" y="1211528"/>
                    <a:pt x="849630" y="1172476"/>
                  </a:cubicBezTo>
                  <a:cubicBezTo>
                    <a:pt x="809625" y="1126756"/>
                    <a:pt x="767715" y="1079131"/>
                    <a:pt x="765810" y="1020076"/>
                  </a:cubicBezTo>
                  <a:cubicBezTo>
                    <a:pt x="842962" y="1126756"/>
                    <a:pt x="906780" y="1221053"/>
                    <a:pt x="1046797" y="1267726"/>
                  </a:cubicBezTo>
                  <a:cubicBezTo>
                    <a:pt x="1152525" y="1303921"/>
                    <a:pt x="1276350" y="1251533"/>
                    <a:pt x="1358265" y="1194383"/>
                  </a:cubicBezTo>
                  <a:cubicBezTo>
                    <a:pt x="1392555" y="1170571"/>
                    <a:pt x="1412557" y="1132471"/>
                    <a:pt x="1436370" y="1098181"/>
                  </a:cubicBezTo>
                  <a:cubicBezTo>
                    <a:pt x="1526857" y="968641"/>
                    <a:pt x="1568767" y="783856"/>
                    <a:pt x="1559242" y="604786"/>
                  </a:cubicBezTo>
                  <a:cubicBezTo>
                    <a:pt x="1555432" y="530491"/>
                    <a:pt x="1555432" y="457148"/>
                    <a:pt x="1530667" y="407618"/>
                  </a:cubicBezTo>
                  <a:cubicBezTo>
                    <a:pt x="1504950" y="355231"/>
                    <a:pt x="1417320" y="309511"/>
                    <a:pt x="1365885" y="356183"/>
                  </a:cubicBezTo>
                  <a:cubicBezTo>
                    <a:pt x="1356360" y="305701"/>
                    <a:pt x="1408747" y="274268"/>
                    <a:pt x="1469707" y="292366"/>
                  </a:cubicBezTo>
                  <a:cubicBezTo>
                    <a:pt x="1425892" y="236168"/>
                    <a:pt x="1380172" y="168541"/>
                    <a:pt x="1318260" y="133298"/>
                  </a:cubicBezTo>
                  <a:cubicBezTo>
                    <a:pt x="1237535" y="87578"/>
                    <a:pt x="1114484" y="50430"/>
                    <a:pt x="1009382" y="58824"/>
                  </a:cubicBezTo>
                  <a:close/>
                  <a:moveTo>
                    <a:pt x="1098589" y="2448"/>
                  </a:moveTo>
                  <a:cubicBezTo>
                    <a:pt x="1195625" y="10425"/>
                    <a:pt x="1289208" y="38048"/>
                    <a:pt x="1354455" y="87578"/>
                  </a:cubicBezTo>
                  <a:cubicBezTo>
                    <a:pt x="1410652" y="129488"/>
                    <a:pt x="1499235" y="219023"/>
                    <a:pt x="1531620" y="283793"/>
                  </a:cubicBezTo>
                  <a:cubicBezTo>
                    <a:pt x="1567815" y="356183"/>
                    <a:pt x="1587817" y="450481"/>
                    <a:pt x="1593532" y="549541"/>
                  </a:cubicBezTo>
                  <a:cubicBezTo>
                    <a:pt x="1603057" y="558113"/>
                    <a:pt x="1612582" y="566686"/>
                    <a:pt x="1621155" y="576211"/>
                  </a:cubicBezTo>
                  <a:cubicBezTo>
                    <a:pt x="1793557" y="750518"/>
                    <a:pt x="1899285" y="992453"/>
                    <a:pt x="1899285" y="1258201"/>
                  </a:cubicBezTo>
                  <a:cubicBezTo>
                    <a:pt x="1899285" y="1438223"/>
                    <a:pt x="1850707" y="1606816"/>
                    <a:pt x="1765935" y="1750643"/>
                  </a:cubicBezTo>
                  <a:cubicBezTo>
                    <a:pt x="1785937" y="1760168"/>
                    <a:pt x="1802130" y="1775408"/>
                    <a:pt x="1813560" y="1800173"/>
                  </a:cubicBezTo>
                  <a:cubicBezTo>
                    <a:pt x="1833562" y="1842083"/>
                    <a:pt x="1856422" y="1912568"/>
                    <a:pt x="1867852" y="1955431"/>
                  </a:cubicBezTo>
                  <a:cubicBezTo>
                    <a:pt x="1882140" y="2016391"/>
                    <a:pt x="1852612" y="2144026"/>
                    <a:pt x="1789747" y="2164028"/>
                  </a:cubicBezTo>
                  <a:cubicBezTo>
                    <a:pt x="1734502" y="2182126"/>
                    <a:pt x="1670685" y="2181173"/>
                    <a:pt x="1604010" y="2167838"/>
                  </a:cubicBezTo>
                  <a:cubicBezTo>
                    <a:pt x="1596390" y="2161171"/>
                    <a:pt x="1586865" y="2149741"/>
                    <a:pt x="1581150" y="2138311"/>
                  </a:cubicBezTo>
                  <a:cubicBezTo>
                    <a:pt x="1533525" y="2136406"/>
                    <a:pt x="1488757" y="2141168"/>
                    <a:pt x="1451610" y="2160218"/>
                  </a:cubicBezTo>
                  <a:cubicBezTo>
                    <a:pt x="1455420" y="2195461"/>
                    <a:pt x="1431607" y="2200223"/>
                    <a:pt x="1409700" y="2207843"/>
                  </a:cubicBezTo>
                  <a:cubicBezTo>
                    <a:pt x="1393507" y="2273566"/>
                    <a:pt x="1442085" y="2358338"/>
                    <a:pt x="1430655" y="2418346"/>
                  </a:cubicBezTo>
                  <a:cubicBezTo>
                    <a:pt x="1422082" y="2461208"/>
                    <a:pt x="1369695" y="2467876"/>
                    <a:pt x="1331595" y="2475496"/>
                  </a:cubicBezTo>
                  <a:cubicBezTo>
                    <a:pt x="1330642" y="2498356"/>
                    <a:pt x="1333500" y="2518358"/>
                    <a:pt x="1336357" y="2538361"/>
                  </a:cubicBezTo>
                  <a:cubicBezTo>
                    <a:pt x="1327785" y="2570746"/>
                    <a:pt x="1287780" y="2588843"/>
                    <a:pt x="1250632" y="2593606"/>
                  </a:cubicBezTo>
                  <a:cubicBezTo>
                    <a:pt x="1128712" y="2608846"/>
                    <a:pt x="942022" y="2615513"/>
                    <a:pt x="823912" y="2572651"/>
                  </a:cubicBezTo>
                  <a:cubicBezTo>
                    <a:pt x="790575" y="2491688"/>
                    <a:pt x="764857" y="2393581"/>
                    <a:pt x="737235" y="2301188"/>
                  </a:cubicBezTo>
                  <a:cubicBezTo>
                    <a:pt x="621982" y="2313571"/>
                    <a:pt x="528637" y="2251658"/>
                    <a:pt x="441007" y="2210701"/>
                  </a:cubicBezTo>
                  <a:cubicBezTo>
                    <a:pt x="410527" y="2197366"/>
                    <a:pt x="368617" y="2188793"/>
                    <a:pt x="357187" y="2164981"/>
                  </a:cubicBezTo>
                  <a:cubicBezTo>
                    <a:pt x="345757" y="2142121"/>
                    <a:pt x="350520" y="2097353"/>
                    <a:pt x="347662" y="2054491"/>
                  </a:cubicBezTo>
                  <a:cubicBezTo>
                    <a:pt x="345757" y="2036393"/>
                    <a:pt x="344805" y="2019248"/>
                    <a:pt x="343852" y="2001151"/>
                  </a:cubicBezTo>
                  <a:cubicBezTo>
                    <a:pt x="320992" y="1981148"/>
                    <a:pt x="299085" y="1961146"/>
                    <a:pt x="278130" y="1940191"/>
                  </a:cubicBezTo>
                  <a:cubicBezTo>
                    <a:pt x="106680" y="1765883"/>
                    <a:pt x="0" y="1523948"/>
                    <a:pt x="0" y="1258201"/>
                  </a:cubicBezTo>
                  <a:cubicBezTo>
                    <a:pt x="0" y="991501"/>
                    <a:pt x="106680" y="750518"/>
                    <a:pt x="278130" y="577163"/>
                  </a:cubicBezTo>
                  <a:cubicBezTo>
                    <a:pt x="302895" y="551446"/>
                    <a:pt x="328612" y="527633"/>
                    <a:pt x="356235" y="505726"/>
                  </a:cubicBezTo>
                  <a:cubicBezTo>
                    <a:pt x="360997" y="416191"/>
                    <a:pt x="386715" y="342848"/>
                    <a:pt x="450532" y="314273"/>
                  </a:cubicBezTo>
                  <a:cubicBezTo>
                    <a:pt x="481012" y="191401"/>
                    <a:pt x="591502" y="150443"/>
                    <a:pt x="695325" y="89483"/>
                  </a:cubicBezTo>
                  <a:cubicBezTo>
                    <a:pt x="734377" y="66623"/>
                    <a:pt x="777240" y="51383"/>
                    <a:pt x="822007" y="35191"/>
                  </a:cubicBezTo>
                  <a:cubicBezTo>
                    <a:pt x="901064" y="6139"/>
                    <a:pt x="1001553" y="-5529"/>
                    <a:pt x="1098589" y="2448"/>
                  </a:cubicBezTo>
                  <a:close/>
                </a:path>
              </a:pathLst>
            </a:custGeom>
            <a:solidFill>
              <a:schemeClr val="tx1"/>
            </a:solidFill>
            <a:ln w="9525" cap="flat">
              <a:noFill/>
              <a:prstDash val="solid"/>
              <a:miter/>
            </a:ln>
          </p:spPr>
          <p:txBody>
            <a:bodyPr rtlCol="0" anchor="ctr"/>
            <a:lstStyle/>
            <a:p>
              <a:pPr marL="0" marR="0" lvl="0" indent="0" algn="l" defTabSz="46629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9" name="Freeform: Shape 180">
              <a:extLst>
                <a:ext uri="{FF2B5EF4-FFF2-40B4-BE49-F238E27FC236}">
                  <a16:creationId xmlns:a16="http://schemas.microsoft.com/office/drawing/2014/main" id="{B491473A-D4C3-41EE-BF32-DEDA6C277182}"/>
                </a:ext>
              </a:extLst>
            </p:cNvPr>
            <p:cNvSpPr>
              <a:spLocks/>
            </p:cNvSpPr>
            <p:nvPr/>
          </p:nvSpPr>
          <p:spPr bwMode="auto">
            <a:xfrm rot="19422995">
              <a:off x="10726505" y="5564013"/>
              <a:ext cx="575228" cy="206752"/>
            </a:xfrm>
            <a:custGeom>
              <a:avLst/>
              <a:gdLst>
                <a:gd name="connsiteX0" fmla="*/ 1649402 w 1720722"/>
                <a:gd name="connsiteY0" fmla="*/ 522119 h 618474"/>
                <a:gd name="connsiteX1" fmla="*/ 1674831 w 1720722"/>
                <a:gd name="connsiteY1" fmla="*/ 524500 h 618474"/>
                <a:gd name="connsiteX2" fmla="*/ 1709796 w 1720722"/>
                <a:gd name="connsiteY2" fmla="*/ 547509 h 618474"/>
                <a:gd name="connsiteX3" fmla="*/ 1710591 w 1720722"/>
                <a:gd name="connsiteY3" fmla="*/ 548303 h 618474"/>
                <a:gd name="connsiteX4" fmla="*/ 1696287 w 1720722"/>
                <a:gd name="connsiteY4" fmla="*/ 561791 h 618474"/>
                <a:gd name="connsiteX5" fmla="*/ 1694698 w 1720722"/>
                <a:gd name="connsiteY5" fmla="*/ 560204 h 618474"/>
                <a:gd name="connsiteX6" fmla="*/ 1649402 w 1720722"/>
                <a:gd name="connsiteY6" fmla="*/ 522119 h 618474"/>
                <a:gd name="connsiteX7" fmla="*/ 1676298 w 1720722"/>
                <a:gd name="connsiteY7" fmla="*/ 521447 h 618474"/>
                <a:gd name="connsiteX8" fmla="*/ 1677093 w 1720722"/>
                <a:gd name="connsiteY8" fmla="*/ 521447 h 618474"/>
                <a:gd name="connsiteX9" fmla="*/ 1719209 w 1720722"/>
                <a:gd name="connsiteY9" fmla="*/ 531739 h 618474"/>
                <a:gd name="connsiteX10" fmla="*/ 1720004 w 1720722"/>
                <a:gd name="connsiteY10" fmla="*/ 531739 h 618474"/>
                <a:gd name="connsiteX11" fmla="*/ 1712057 w 1720722"/>
                <a:gd name="connsiteY11" fmla="*/ 545990 h 618474"/>
                <a:gd name="connsiteX12" fmla="*/ 1712057 w 1720722"/>
                <a:gd name="connsiteY12" fmla="*/ 545199 h 618474"/>
                <a:gd name="connsiteX13" fmla="*/ 1676298 w 1720722"/>
                <a:gd name="connsiteY13" fmla="*/ 521447 h 618474"/>
                <a:gd name="connsiteX14" fmla="*/ 1623179 w 1720722"/>
                <a:gd name="connsiteY14" fmla="*/ 519094 h 618474"/>
                <a:gd name="connsiteX15" fmla="*/ 1644635 w 1720722"/>
                <a:gd name="connsiteY15" fmla="*/ 521480 h 618474"/>
                <a:gd name="connsiteX16" fmla="*/ 1693109 w 1720722"/>
                <a:gd name="connsiteY16" fmla="*/ 562827 h 618474"/>
                <a:gd name="connsiteX17" fmla="*/ 1693109 w 1720722"/>
                <a:gd name="connsiteY17" fmla="*/ 563622 h 618474"/>
                <a:gd name="connsiteX18" fmla="*/ 1678010 w 1720722"/>
                <a:gd name="connsiteY18" fmla="*/ 566803 h 618474"/>
                <a:gd name="connsiteX19" fmla="*/ 1677216 w 1720722"/>
                <a:gd name="connsiteY19" fmla="*/ 565213 h 618474"/>
                <a:gd name="connsiteX20" fmla="*/ 1676421 w 1720722"/>
                <a:gd name="connsiteY20" fmla="*/ 565213 h 618474"/>
                <a:gd name="connsiteX21" fmla="*/ 1623179 w 1720722"/>
                <a:gd name="connsiteY21" fmla="*/ 519094 h 618474"/>
                <a:gd name="connsiteX22" fmla="*/ 1578128 w 1720722"/>
                <a:gd name="connsiteY22" fmla="*/ 515059 h 618474"/>
                <a:gd name="connsiteX23" fmla="*/ 1619347 w 1720722"/>
                <a:gd name="connsiteY23" fmla="*/ 519038 h 618474"/>
                <a:gd name="connsiteX24" fmla="*/ 1674833 w 1720722"/>
                <a:gd name="connsiteY24" fmla="*/ 568379 h 618474"/>
                <a:gd name="connsiteX25" fmla="*/ 1675626 w 1720722"/>
                <a:gd name="connsiteY25" fmla="*/ 568379 h 618474"/>
                <a:gd name="connsiteX26" fmla="*/ 1647883 w 1720722"/>
                <a:gd name="connsiteY26" fmla="*/ 575542 h 618474"/>
                <a:gd name="connsiteX27" fmla="*/ 1647090 w 1720722"/>
                <a:gd name="connsiteY27" fmla="*/ 573950 h 618474"/>
                <a:gd name="connsiteX28" fmla="*/ 1646297 w 1720722"/>
                <a:gd name="connsiteY28" fmla="*/ 573154 h 618474"/>
                <a:gd name="connsiteX29" fmla="*/ 1578128 w 1720722"/>
                <a:gd name="connsiteY29" fmla="*/ 515059 h 618474"/>
                <a:gd name="connsiteX30" fmla="*/ 1539128 w 1720722"/>
                <a:gd name="connsiteY30" fmla="*/ 511025 h 618474"/>
                <a:gd name="connsiteX31" fmla="*/ 1574806 w 1720722"/>
                <a:gd name="connsiteY31" fmla="*/ 514209 h 618474"/>
                <a:gd name="connsiteX32" fmla="*/ 1644575 w 1720722"/>
                <a:gd name="connsiteY32" fmla="*/ 576290 h 618474"/>
                <a:gd name="connsiteX33" fmla="*/ 1645368 w 1720722"/>
                <a:gd name="connsiteY33" fmla="*/ 577086 h 618474"/>
                <a:gd name="connsiteX34" fmla="*/ 1614447 w 1720722"/>
                <a:gd name="connsiteY34" fmla="*/ 586637 h 618474"/>
                <a:gd name="connsiteX35" fmla="*/ 1613655 w 1720722"/>
                <a:gd name="connsiteY35" fmla="*/ 585841 h 618474"/>
                <a:gd name="connsiteX36" fmla="*/ 1613655 w 1720722"/>
                <a:gd name="connsiteY36" fmla="*/ 585045 h 618474"/>
                <a:gd name="connsiteX37" fmla="*/ 1539128 w 1720722"/>
                <a:gd name="connsiteY37" fmla="*/ 511025 h 618474"/>
                <a:gd name="connsiteX38" fmla="*/ 1704041 w 1720722"/>
                <a:gd name="connsiteY38" fmla="*/ 509979 h 618474"/>
                <a:gd name="connsiteX39" fmla="*/ 1715229 w 1720722"/>
                <a:gd name="connsiteY39" fmla="*/ 510178 h 618474"/>
                <a:gd name="connsiteX40" fmla="*/ 1716814 w 1720722"/>
                <a:gd name="connsiteY40" fmla="*/ 510178 h 618474"/>
                <a:gd name="connsiteX41" fmla="*/ 1719982 w 1720722"/>
                <a:gd name="connsiteY41" fmla="*/ 528507 h 618474"/>
                <a:gd name="connsiteX42" fmla="*/ 1677210 w 1720722"/>
                <a:gd name="connsiteY42" fmla="*/ 518147 h 618474"/>
                <a:gd name="connsiteX43" fmla="*/ 1675626 w 1720722"/>
                <a:gd name="connsiteY43" fmla="*/ 518147 h 618474"/>
                <a:gd name="connsiteX44" fmla="*/ 1704041 w 1720722"/>
                <a:gd name="connsiteY44" fmla="*/ 509979 h 618474"/>
                <a:gd name="connsiteX45" fmla="*/ 1490043 w 1720722"/>
                <a:gd name="connsiteY45" fmla="*/ 505646 h 618474"/>
                <a:gd name="connsiteX46" fmla="*/ 1535214 w 1720722"/>
                <a:gd name="connsiteY46" fmla="*/ 510411 h 618474"/>
                <a:gd name="connsiteX47" fmla="*/ 1611292 w 1720722"/>
                <a:gd name="connsiteY47" fmla="*/ 587442 h 618474"/>
                <a:gd name="connsiteX48" fmla="*/ 1612084 w 1720722"/>
                <a:gd name="connsiteY48" fmla="*/ 588236 h 618474"/>
                <a:gd name="connsiteX49" fmla="*/ 1583555 w 1720722"/>
                <a:gd name="connsiteY49" fmla="*/ 593795 h 618474"/>
                <a:gd name="connsiteX50" fmla="*/ 1581970 w 1720722"/>
                <a:gd name="connsiteY50" fmla="*/ 592206 h 618474"/>
                <a:gd name="connsiteX51" fmla="*/ 1490043 w 1720722"/>
                <a:gd name="connsiteY51" fmla="*/ 505646 h 618474"/>
                <a:gd name="connsiteX52" fmla="*/ 1449027 w 1720722"/>
                <a:gd name="connsiteY52" fmla="*/ 501611 h 618474"/>
                <a:gd name="connsiteX53" fmla="*/ 1485487 w 1720722"/>
                <a:gd name="connsiteY53" fmla="*/ 505578 h 618474"/>
                <a:gd name="connsiteX54" fmla="*/ 1579809 w 1720722"/>
                <a:gd name="connsiteY54" fmla="*/ 594443 h 618474"/>
                <a:gd name="connsiteX55" fmla="*/ 1551275 w 1720722"/>
                <a:gd name="connsiteY55" fmla="*/ 593649 h 618474"/>
                <a:gd name="connsiteX56" fmla="*/ 1550482 w 1720722"/>
                <a:gd name="connsiteY56" fmla="*/ 591269 h 618474"/>
                <a:gd name="connsiteX57" fmla="*/ 1449027 w 1720722"/>
                <a:gd name="connsiteY57" fmla="*/ 501611 h 618474"/>
                <a:gd name="connsiteX58" fmla="*/ 1401286 w 1720722"/>
                <a:gd name="connsiteY58" fmla="*/ 496904 h 618474"/>
                <a:gd name="connsiteX59" fmla="*/ 1444073 w 1720722"/>
                <a:gd name="connsiteY59" fmla="*/ 501657 h 618474"/>
                <a:gd name="connsiteX60" fmla="*/ 1547870 w 1720722"/>
                <a:gd name="connsiteY60" fmla="*/ 593546 h 618474"/>
                <a:gd name="connsiteX61" fmla="*/ 1547870 w 1720722"/>
                <a:gd name="connsiteY61" fmla="*/ 594338 h 618474"/>
                <a:gd name="connsiteX62" fmla="*/ 1497952 w 1720722"/>
                <a:gd name="connsiteY62" fmla="*/ 592754 h 618474"/>
                <a:gd name="connsiteX63" fmla="*/ 1498745 w 1720722"/>
                <a:gd name="connsiteY63" fmla="*/ 591169 h 618474"/>
                <a:gd name="connsiteX64" fmla="*/ 1497952 w 1720722"/>
                <a:gd name="connsiteY64" fmla="*/ 590377 h 618474"/>
                <a:gd name="connsiteX65" fmla="*/ 1401286 w 1720722"/>
                <a:gd name="connsiteY65" fmla="*/ 496904 h 618474"/>
                <a:gd name="connsiteX66" fmla="*/ 1354554 w 1720722"/>
                <a:gd name="connsiteY66" fmla="*/ 492198 h 618474"/>
                <a:gd name="connsiteX67" fmla="*/ 1397326 w 1720722"/>
                <a:gd name="connsiteY67" fmla="*/ 496958 h 618474"/>
                <a:gd name="connsiteX68" fmla="*/ 1494750 w 1720722"/>
                <a:gd name="connsiteY68" fmla="*/ 592952 h 618474"/>
                <a:gd name="connsiteX69" fmla="*/ 1443266 w 1720722"/>
                <a:gd name="connsiteY69" fmla="*/ 588192 h 618474"/>
                <a:gd name="connsiteX70" fmla="*/ 1444058 w 1720722"/>
                <a:gd name="connsiteY70" fmla="*/ 586605 h 618474"/>
                <a:gd name="connsiteX71" fmla="*/ 1443266 w 1720722"/>
                <a:gd name="connsiteY71" fmla="*/ 586605 h 618474"/>
                <a:gd name="connsiteX72" fmla="*/ 1354554 w 1720722"/>
                <a:gd name="connsiteY72" fmla="*/ 492198 h 618474"/>
                <a:gd name="connsiteX73" fmla="*/ 1704988 w 1720722"/>
                <a:gd name="connsiteY73" fmla="*/ 488951 h 618474"/>
                <a:gd name="connsiteX74" fmla="*/ 1715298 w 1720722"/>
                <a:gd name="connsiteY74" fmla="*/ 507074 h 618474"/>
                <a:gd name="connsiteX75" fmla="*/ 1677230 w 1720722"/>
                <a:gd name="connsiteY75" fmla="*/ 513378 h 618474"/>
                <a:gd name="connsiteX76" fmla="*/ 1653437 w 1720722"/>
                <a:gd name="connsiteY76" fmla="*/ 507862 h 618474"/>
                <a:gd name="connsiteX77" fmla="*/ 1702609 w 1720722"/>
                <a:gd name="connsiteY77" fmla="*/ 489739 h 618474"/>
                <a:gd name="connsiteX78" fmla="*/ 1704988 w 1720722"/>
                <a:gd name="connsiteY78" fmla="*/ 488951 h 618474"/>
                <a:gd name="connsiteX79" fmla="*/ 1302107 w 1720722"/>
                <a:gd name="connsiteY79" fmla="*/ 487155 h 618474"/>
                <a:gd name="connsiteX80" fmla="*/ 1350549 w 1720722"/>
                <a:gd name="connsiteY80" fmla="*/ 491916 h 618474"/>
                <a:gd name="connsiteX81" fmla="*/ 1440286 w 1720722"/>
                <a:gd name="connsiteY81" fmla="*/ 587933 h 618474"/>
                <a:gd name="connsiteX82" fmla="*/ 1440286 w 1720722"/>
                <a:gd name="connsiteY82" fmla="*/ 588727 h 618474"/>
                <a:gd name="connsiteX83" fmla="*/ 1408521 w 1720722"/>
                <a:gd name="connsiteY83" fmla="*/ 591108 h 618474"/>
                <a:gd name="connsiteX84" fmla="*/ 1408521 w 1720722"/>
                <a:gd name="connsiteY84" fmla="*/ 589521 h 618474"/>
                <a:gd name="connsiteX85" fmla="*/ 1406932 w 1720722"/>
                <a:gd name="connsiteY85" fmla="*/ 589521 h 618474"/>
                <a:gd name="connsiteX86" fmla="*/ 1302107 w 1720722"/>
                <a:gd name="connsiteY86" fmla="*/ 487155 h 618474"/>
                <a:gd name="connsiteX87" fmla="*/ 1261763 w 1720722"/>
                <a:gd name="connsiteY87" fmla="*/ 482448 h 618474"/>
                <a:gd name="connsiteX88" fmla="*/ 1299009 w 1720722"/>
                <a:gd name="connsiteY88" fmla="*/ 486418 h 618474"/>
                <a:gd name="connsiteX89" fmla="*/ 1405201 w 1720722"/>
                <a:gd name="connsiteY89" fmla="*/ 592832 h 618474"/>
                <a:gd name="connsiteX90" fmla="*/ 1405993 w 1720722"/>
                <a:gd name="connsiteY90" fmla="*/ 592832 h 618474"/>
                <a:gd name="connsiteX91" fmla="*/ 1343388 w 1720722"/>
                <a:gd name="connsiteY91" fmla="*/ 603950 h 618474"/>
                <a:gd name="connsiteX92" fmla="*/ 1343388 w 1720722"/>
                <a:gd name="connsiteY92" fmla="*/ 603155 h 618474"/>
                <a:gd name="connsiteX93" fmla="*/ 1342595 w 1720722"/>
                <a:gd name="connsiteY93" fmla="*/ 602361 h 618474"/>
                <a:gd name="connsiteX94" fmla="*/ 1261763 w 1720722"/>
                <a:gd name="connsiteY94" fmla="*/ 482448 h 618474"/>
                <a:gd name="connsiteX95" fmla="*/ 1218393 w 1720722"/>
                <a:gd name="connsiteY95" fmla="*/ 477741 h 618474"/>
                <a:gd name="connsiteX96" fmla="*/ 1243752 w 1720722"/>
                <a:gd name="connsiteY96" fmla="*/ 480914 h 618474"/>
                <a:gd name="connsiteX97" fmla="*/ 1258809 w 1720722"/>
                <a:gd name="connsiteY97" fmla="*/ 482501 h 618474"/>
                <a:gd name="connsiteX98" fmla="*/ 1340434 w 1720722"/>
                <a:gd name="connsiteY98" fmla="*/ 603897 h 618474"/>
                <a:gd name="connsiteX99" fmla="*/ 1340434 w 1720722"/>
                <a:gd name="connsiteY99" fmla="*/ 605484 h 618474"/>
                <a:gd name="connsiteX100" fmla="*/ 1308735 w 1720722"/>
                <a:gd name="connsiteY100" fmla="*/ 605484 h 618474"/>
                <a:gd name="connsiteX101" fmla="*/ 1308735 w 1720722"/>
                <a:gd name="connsiteY101" fmla="*/ 603897 h 618474"/>
                <a:gd name="connsiteX102" fmla="*/ 1218393 w 1720722"/>
                <a:gd name="connsiteY102" fmla="*/ 477741 h 618474"/>
                <a:gd name="connsiteX103" fmla="*/ 1683622 w 1720722"/>
                <a:gd name="connsiteY103" fmla="*/ 473034 h 618474"/>
                <a:gd name="connsiteX104" fmla="*/ 1701849 w 1720722"/>
                <a:gd name="connsiteY104" fmla="*/ 486458 h 618474"/>
                <a:gd name="connsiteX105" fmla="*/ 1649546 w 1720722"/>
                <a:gd name="connsiteY105" fmla="*/ 506990 h 618474"/>
                <a:gd name="connsiteX106" fmla="*/ 1624187 w 1720722"/>
                <a:gd name="connsiteY106" fmla="*/ 502252 h 618474"/>
                <a:gd name="connsiteX107" fmla="*/ 1682037 w 1720722"/>
                <a:gd name="connsiteY107" fmla="*/ 473823 h 618474"/>
                <a:gd name="connsiteX108" fmla="*/ 1683622 w 1720722"/>
                <a:gd name="connsiteY108" fmla="*/ 473034 h 618474"/>
                <a:gd name="connsiteX109" fmla="*/ 1165273 w 1720722"/>
                <a:gd name="connsiteY109" fmla="*/ 472362 h 618474"/>
                <a:gd name="connsiteX110" fmla="*/ 1214381 w 1720722"/>
                <a:gd name="connsiteY110" fmla="*/ 477905 h 618474"/>
                <a:gd name="connsiteX111" fmla="*/ 1305469 w 1720722"/>
                <a:gd name="connsiteY111" fmla="*/ 604616 h 618474"/>
                <a:gd name="connsiteX112" fmla="*/ 1304677 w 1720722"/>
                <a:gd name="connsiteY112" fmla="*/ 606200 h 618474"/>
                <a:gd name="connsiteX113" fmla="*/ 1265074 w 1720722"/>
                <a:gd name="connsiteY113" fmla="*/ 606992 h 618474"/>
                <a:gd name="connsiteX114" fmla="*/ 1265074 w 1720722"/>
                <a:gd name="connsiteY114" fmla="*/ 605408 h 618474"/>
                <a:gd name="connsiteX115" fmla="*/ 1264281 w 1720722"/>
                <a:gd name="connsiteY115" fmla="*/ 605408 h 618474"/>
                <a:gd name="connsiteX116" fmla="*/ 1165273 w 1720722"/>
                <a:gd name="connsiteY116" fmla="*/ 472362 h 618474"/>
                <a:gd name="connsiteX117" fmla="*/ 1095343 w 1720722"/>
                <a:gd name="connsiteY117" fmla="*/ 464293 h 618474"/>
                <a:gd name="connsiteX118" fmla="*/ 1161119 w 1720722"/>
                <a:gd name="connsiteY118" fmla="*/ 471432 h 618474"/>
                <a:gd name="connsiteX119" fmla="*/ 1261763 w 1720722"/>
                <a:gd name="connsiteY119" fmla="*/ 607867 h 618474"/>
                <a:gd name="connsiteX120" fmla="*/ 1223724 w 1720722"/>
                <a:gd name="connsiteY120" fmla="*/ 608660 h 618474"/>
                <a:gd name="connsiteX121" fmla="*/ 1224517 w 1720722"/>
                <a:gd name="connsiteY121" fmla="*/ 607074 h 618474"/>
                <a:gd name="connsiteX122" fmla="*/ 1222932 w 1720722"/>
                <a:gd name="connsiteY122" fmla="*/ 607074 h 618474"/>
                <a:gd name="connsiteX123" fmla="*/ 1135759 w 1720722"/>
                <a:gd name="connsiteY123" fmla="*/ 521405 h 618474"/>
                <a:gd name="connsiteX124" fmla="*/ 1095343 w 1720722"/>
                <a:gd name="connsiteY124" fmla="*/ 464293 h 618474"/>
                <a:gd name="connsiteX125" fmla="*/ 1051637 w 1720722"/>
                <a:gd name="connsiteY125" fmla="*/ 458914 h 618474"/>
                <a:gd name="connsiteX126" fmla="*/ 1090491 w 1720722"/>
                <a:gd name="connsiteY126" fmla="*/ 463673 h 618474"/>
                <a:gd name="connsiteX127" fmla="*/ 1133309 w 1720722"/>
                <a:gd name="connsiteY127" fmla="*/ 523161 h 618474"/>
                <a:gd name="connsiteX128" fmla="*/ 1219738 w 1720722"/>
                <a:gd name="connsiteY128" fmla="*/ 608823 h 618474"/>
                <a:gd name="connsiteX129" fmla="*/ 1218152 w 1720722"/>
                <a:gd name="connsiteY129" fmla="*/ 613582 h 618474"/>
                <a:gd name="connsiteX130" fmla="*/ 1176920 w 1720722"/>
                <a:gd name="connsiteY130" fmla="*/ 611996 h 618474"/>
                <a:gd name="connsiteX131" fmla="*/ 1176920 w 1720722"/>
                <a:gd name="connsiteY131" fmla="*/ 610410 h 618474"/>
                <a:gd name="connsiteX132" fmla="*/ 1176127 w 1720722"/>
                <a:gd name="connsiteY132" fmla="*/ 609617 h 618474"/>
                <a:gd name="connsiteX133" fmla="*/ 1090491 w 1720722"/>
                <a:gd name="connsiteY133" fmla="*/ 511263 h 618474"/>
                <a:gd name="connsiteX134" fmla="*/ 1051637 w 1720722"/>
                <a:gd name="connsiteY134" fmla="*/ 458914 h 618474"/>
                <a:gd name="connsiteX135" fmla="*/ 1654916 w 1720722"/>
                <a:gd name="connsiteY135" fmla="*/ 454666 h 618474"/>
                <a:gd name="connsiteX136" fmla="*/ 1681006 w 1720722"/>
                <a:gd name="connsiteY136" fmla="*/ 470580 h 618474"/>
                <a:gd name="connsiteX137" fmla="*/ 1620920 w 1720722"/>
                <a:gd name="connsiteY137" fmla="*/ 501611 h 618474"/>
                <a:gd name="connsiteX138" fmla="*/ 1579809 w 1720722"/>
                <a:gd name="connsiteY138" fmla="*/ 495245 h 618474"/>
                <a:gd name="connsiteX139" fmla="*/ 1652544 w 1720722"/>
                <a:gd name="connsiteY139" fmla="*/ 456258 h 618474"/>
                <a:gd name="connsiteX140" fmla="*/ 1653335 w 1720722"/>
                <a:gd name="connsiteY140" fmla="*/ 456258 h 618474"/>
                <a:gd name="connsiteX141" fmla="*/ 1654916 w 1720722"/>
                <a:gd name="connsiteY141" fmla="*/ 454666 h 618474"/>
                <a:gd name="connsiteX142" fmla="*/ 1001207 w 1720722"/>
                <a:gd name="connsiteY142" fmla="*/ 453198 h 618474"/>
                <a:gd name="connsiteX143" fmla="*/ 1038464 w 1720722"/>
                <a:gd name="connsiteY143" fmla="*/ 457169 h 618474"/>
                <a:gd name="connsiteX144" fmla="*/ 1046390 w 1720722"/>
                <a:gd name="connsiteY144" fmla="*/ 458757 h 618474"/>
                <a:gd name="connsiteX145" fmla="*/ 1088403 w 1720722"/>
                <a:gd name="connsiteY145" fmla="*/ 512764 h 618474"/>
                <a:gd name="connsiteX146" fmla="*/ 1174014 w 1720722"/>
                <a:gd name="connsiteY146" fmla="*/ 612041 h 618474"/>
                <a:gd name="connsiteX147" fmla="*/ 1131209 w 1720722"/>
                <a:gd name="connsiteY147" fmla="*/ 606481 h 618474"/>
                <a:gd name="connsiteX148" fmla="*/ 1131209 w 1720722"/>
                <a:gd name="connsiteY148" fmla="*/ 604099 h 618474"/>
                <a:gd name="connsiteX149" fmla="*/ 1130416 w 1720722"/>
                <a:gd name="connsiteY149" fmla="*/ 603304 h 618474"/>
                <a:gd name="connsiteX150" fmla="*/ 1063037 w 1720722"/>
                <a:gd name="connsiteY150" fmla="*/ 538973 h 618474"/>
                <a:gd name="connsiteX151" fmla="*/ 1001207 w 1720722"/>
                <a:gd name="connsiteY151" fmla="*/ 453198 h 618474"/>
                <a:gd name="connsiteX152" fmla="*/ 959182 w 1720722"/>
                <a:gd name="connsiteY152" fmla="*/ 447483 h 618474"/>
                <a:gd name="connsiteX153" fmla="*/ 975822 w 1720722"/>
                <a:gd name="connsiteY153" fmla="*/ 449867 h 618474"/>
                <a:gd name="connsiteX154" fmla="*/ 997215 w 1720722"/>
                <a:gd name="connsiteY154" fmla="*/ 452251 h 618474"/>
                <a:gd name="connsiteX155" fmla="*/ 1060604 w 1720722"/>
                <a:gd name="connsiteY155" fmla="*/ 540474 h 618474"/>
                <a:gd name="connsiteX156" fmla="*/ 1127955 w 1720722"/>
                <a:gd name="connsiteY156" fmla="*/ 605646 h 618474"/>
                <a:gd name="connsiteX157" fmla="*/ 1127955 w 1720722"/>
                <a:gd name="connsiteY157" fmla="*/ 607236 h 618474"/>
                <a:gd name="connsiteX158" fmla="*/ 1074867 w 1720722"/>
                <a:gd name="connsiteY158" fmla="*/ 603262 h 618474"/>
                <a:gd name="connsiteX159" fmla="*/ 1074867 w 1720722"/>
                <a:gd name="connsiteY159" fmla="*/ 600878 h 618474"/>
                <a:gd name="connsiteX160" fmla="*/ 1018609 w 1720722"/>
                <a:gd name="connsiteY160" fmla="*/ 527757 h 618474"/>
                <a:gd name="connsiteX161" fmla="*/ 959182 w 1720722"/>
                <a:gd name="connsiteY161" fmla="*/ 447483 h 618474"/>
                <a:gd name="connsiteX162" fmla="*/ 911441 w 1720722"/>
                <a:gd name="connsiteY162" fmla="*/ 440423 h 618474"/>
                <a:gd name="connsiteX163" fmla="*/ 954222 w 1720722"/>
                <a:gd name="connsiteY163" fmla="*/ 446772 h 618474"/>
                <a:gd name="connsiteX164" fmla="*/ 1016016 w 1720722"/>
                <a:gd name="connsiteY164" fmla="*/ 529309 h 618474"/>
                <a:gd name="connsiteX165" fmla="*/ 1071473 w 1720722"/>
                <a:gd name="connsiteY165" fmla="*/ 602323 h 618474"/>
                <a:gd name="connsiteX166" fmla="*/ 1041368 w 1720722"/>
                <a:gd name="connsiteY166" fmla="*/ 595974 h 618474"/>
                <a:gd name="connsiteX167" fmla="*/ 1041368 w 1720722"/>
                <a:gd name="connsiteY167" fmla="*/ 593593 h 618474"/>
                <a:gd name="connsiteX168" fmla="*/ 1040576 w 1720722"/>
                <a:gd name="connsiteY168" fmla="*/ 593593 h 618474"/>
                <a:gd name="connsiteX169" fmla="*/ 938377 w 1720722"/>
                <a:gd name="connsiteY169" fmla="*/ 497564 h 618474"/>
                <a:gd name="connsiteX170" fmla="*/ 911441 w 1720722"/>
                <a:gd name="connsiteY170" fmla="*/ 440423 h 618474"/>
                <a:gd name="connsiteX171" fmla="*/ 873450 w 1720722"/>
                <a:gd name="connsiteY171" fmla="*/ 434035 h 618474"/>
                <a:gd name="connsiteX172" fmla="*/ 907557 w 1720722"/>
                <a:gd name="connsiteY172" fmla="*/ 439590 h 618474"/>
                <a:gd name="connsiteX173" fmla="*/ 936111 w 1720722"/>
                <a:gd name="connsiteY173" fmla="*/ 498318 h 618474"/>
                <a:gd name="connsiteX174" fmla="*/ 1036844 w 1720722"/>
                <a:gd name="connsiteY174" fmla="*/ 595141 h 618474"/>
                <a:gd name="connsiteX175" fmla="*/ 978149 w 1720722"/>
                <a:gd name="connsiteY175" fmla="*/ 592760 h 618474"/>
                <a:gd name="connsiteX176" fmla="*/ 978149 w 1720722"/>
                <a:gd name="connsiteY176" fmla="*/ 591173 h 618474"/>
                <a:gd name="connsiteX177" fmla="*/ 977356 w 1720722"/>
                <a:gd name="connsiteY177" fmla="*/ 591173 h 618474"/>
                <a:gd name="connsiteX178" fmla="*/ 902797 w 1720722"/>
                <a:gd name="connsiteY178" fmla="*/ 512604 h 618474"/>
                <a:gd name="connsiteX179" fmla="*/ 873450 w 1720722"/>
                <a:gd name="connsiteY179" fmla="*/ 434035 h 618474"/>
                <a:gd name="connsiteX180" fmla="*/ 1618459 w 1720722"/>
                <a:gd name="connsiteY180" fmla="*/ 428656 h 618474"/>
                <a:gd name="connsiteX181" fmla="*/ 1651756 w 1720722"/>
                <a:gd name="connsiteY181" fmla="*/ 453267 h 618474"/>
                <a:gd name="connsiteX182" fmla="*/ 1576440 w 1720722"/>
                <a:gd name="connsiteY182" fmla="*/ 494551 h 618474"/>
                <a:gd name="connsiteX183" fmla="*/ 1534422 w 1720722"/>
                <a:gd name="connsiteY183" fmla="*/ 488199 h 618474"/>
                <a:gd name="connsiteX184" fmla="*/ 1615287 w 1720722"/>
                <a:gd name="connsiteY184" fmla="*/ 429450 h 618474"/>
                <a:gd name="connsiteX185" fmla="*/ 1618459 w 1720722"/>
                <a:gd name="connsiteY185" fmla="*/ 428656 h 618474"/>
                <a:gd name="connsiteX186" fmla="*/ 842520 w 1720722"/>
                <a:gd name="connsiteY186" fmla="*/ 427647 h 618474"/>
                <a:gd name="connsiteX187" fmla="*/ 870236 w 1720722"/>
                <a:gd name="connsiteY187" fmla="*/ 433205 h 618474"/>
                <a:gd name="connsiteX188" fmla="*/ 899537 w 1720722"/>
                <a:gd name="connsiteY188" fmla="*/ 514201 h 618474"/>
                <a:gd name="connsiteX189" fmla="*/ 973975 w 1720722"/>
                <a:gd name="connsiteY189" fmla="*/ 592814 h 618474"/>
                <a:gd name="connsiteX190" fmla="*/ 932796 w 1720722"/>
                <a:gd name="connsiteY190" fmla="*/ 588844 h 618474"/>
                <a:gd name="connsiteX191" fmla="*/ 932004 w 1720722"/>
                <a:gd name="connsiteY191" fmla="*/ 587256 h 618474"/>
                <a:gd name="connsiteX192" fmla="*/ 877363 w 1720722"/>
                <a:gd name="connsiteY192" fmla="*/ 531671 h 618474"/>
                <a:gd name="connsiteX193" fmla="*/ 842520 w 1720722"/>
                <a:gd name="connsiteY193" fmla="*/ 427647 h 618474"/>
                <a:gd name="connsiteX194" fmla="*/ 803521 w 1720722"/>
                <a:gd name="connsiteY194" fmla="*/ 418906 h 618474"/>
                <a:gd name="connsiteX195" fmla="*/ 838417 w 1720722"/>
                <a:gd name="connsiteY195" fmla="*/ 426845 h 618474"/>
                <a:gd name="connsiteX196" fmla="*/ 874899 w 1720722"/>
                <a:gd name="connsiteY196" fmla="*/ 533233 h 618474"/>
                <a:gd name="connsiteX197" fmla="*/ 927243 w 1720722"/>
                <a:gd name="connsiteY197" fmla="*/ 588015 h 618474"/>
                <a:gd name="connsiteX198" fmla="*/ 906623 w 1720722"/>
                <a:gd name="connsiteY198" fmla="*/ 583252 h 618474"/>
                <a:gd name="connsiteX199" fmla="*/ 874899 w 1720722"/>
                <a:gd name="connsiteY199" fmla="*/ 575312 h 618474"/>
                <a:gd name="connsiteX200" fmla="*/ 875692 w 1720722"/>
                <a:gd name="connsiteY200" fmla="*/ 573724 h 618474"/>
                <a:gd name="connsiteX201" fmla="*/ 874899 w 1720722"/>
                <a:gd name="connsiteY201" fmla="*/ 572930 h 618474"/>
                <a:gd name="connsiteX202" fmla="*/ 814624 w 1720722"/>
                <a:gd name="connsiteY202" fmla="*/ 485597 h 618474"/>
                <a:gd name="connsiteX203" fmla="*/ 803521 w 1720722"/>
                <a:gd name="connsiteY203" fmla="*/ 418906 h 618474"/>
                <a:gd name="connsiteX204" fmla="*/ 1596416 w 1720722"/>
                <a:gd name="connsiteY204" fmla="*/ 414321 h 618474"/>
                <a:gd name="connsiteX205" fmla="*/ 1615446 w 1720722"/>
                <a:gd name="connsiteY205" fmla="*/ 426231 h 618474"/>
                <a:gd name="connsiteX206" fmla="*/ 1614653 w 1720722"/>
                <a:gd name="connsiteY206" fmla="*/ 427025 h 618474"/>
                <a:gd name="connsiteX207" fmla="*/ 1530603 w 1720722"/>
                <a:gd name="connsiteY207" fmla="*/ 488164 h 618474"/>
                <a:gd name="connsiteX208" fmla="*/ 1489371 w 1720722"/>
                <a:gd name="connsiteY208" fmla="*/ 481812 h 618474"/>
                <a:gd name="connsiteX209" fmla="*/ 1592451 w 1720722"/>
                <a:gd name="connsiteY209" fmla="*/ 415909 h 618474"/>
                <a:gd name="connsiteX210" fmla="*/ 1593244 w 1720722"/>
                <a:gd name="connsiteY210" fmla="*/ 415909 h 618474"/>
                <a:gd name="connsiteX211" fmla="*/ 1596416 w 1720722"/>
                <a:gd name="connsiteY211" fmla="*/ 414321 h 618474"/>
                <a:gd name="connsiteX212" fmla="*/ 760151 w 1720722"/>
                <a:gd name="connsiteY212" fmla="*/ 409492 h 618474"/>
                <a:gd name="connsiteX213" fmla="*/ 800524 w 1720722"/>
                <a:gd name="connsiteY213" fmla="*/ 419014 h 618474"/>
                <a:gd name="connsiteX214" fmla="*/ 811607 w 1720722"/>
                <a:gd name="connsiteY214" fmla="*/ 486466 h 618474"/>
                <a:gd name="connsiteX215" fmla="*/ 871770 w 1720722"/>
                <a:gd name="connsiteY215" fmla="*/ 574551 h 618474"/>
                <a:gd name="connsiteX216" fmla="*/ 871770 w 1720722"/>
                <a:gd name="connsiteY216" fmla="*/ 576139 h 618474"/>
                <a:gd name="connsiteX217" fmla="*/ 832980 w 1720722"/>
                <a:gd name="connsiteY217" fmla="*/ 574551 h 618474"/>
                <a:gd name="connsiteX218" fmla="*/ 832980 w 1720722"/>
                <a:gd name="connsiteY218" fmla="*/ 573758 h 618474"/>
                <a:gd name="connsiteX219" fmla="*/ 832189 w 1720722"/>
                <a:gd name="connsiteY219" fmla="*/ 572964 h 618474"/>
                <a:gd name="connsiteX220" fmla="*/ 760151 w 1720722"/>
                <a:gd name="connsiteY220" fmla="*/ 409492 h 618474"/>
                <a:gd name="connsiteX221" fmla="*/ 1574453 w 1720722"/>
                <a:gd name="connsiteY221" fmla="*/ 404533 h 618474"/>
                <a:gd name="connsiteX222" fmla="*/ 1591576 w 1720722"/>
                <a:gd name="connsiteY222" fmla="*/ 412851 h 618474"/>
                <a:gd name="connsiteX223" fmla="*/ 1485472 w 1720722"/>
                <a:gd name="connsiteY223" fmla="*/ 481776 h 618474"/>
                <a:gd name="connsiteX224" fmla="*/ 1483097 w 1720722"/>
                <a:gd name="connsiteY224" fmla="*/ 480984 h 618474"/>
                <a:gd name="connsiteX225" fmla="*/ 1446673 w 1720722"/>
                <a:gd name="connsiteY225" fmla="*/ 476230 h 618474"/>
                <a:gd name="connsiteX226" fmla="*/ 1554360 w 1720722"/>
                <a:gd name="connsiteY226" fmla="*/ 407305 h 618474"/>
                <a:gd name="connsiteX227" fmla="*/ 1556736 w 1720722"/>
                <a:gd name="connsiteY227" fmla="*/ 405721 h 618474"/>
                <a:gd name="connsiteX228" fmla="*/ 1574453 w 1720722"/>
                <a:gd name="connsiteY228" fmla="*/ 404533 h 618474"/>
                <a:gd name="connsiteX229" fmla="*/ 730901 w 1720722"/>
                <a:gd name="connsiteY229" fmla="*/ 401760 h 618474"/>
                <a:gd name="connsiteX230" fmla="*/ 756996 w 1720722"/>
                <a:gd name="connsiteY230" fmla="*/ 408892 h 618474"/>
                <a:gd name="connsiteX231" fmla="*/ 829744 w 1720722"/>
                <a:gd name="connsiteY231" fmla="*/ 574519 h 618474"/>
                <a:gd name="connsiteX232" fmla="*/ 784672 w 1720722"/>
                <a:gd name="connsiteY232" fmla="*/ 565802 h 618474"/>
                <a:gd name="connsiteX233" fmla="*/ 785462 w 1720722"/>
                <a:gd name="connsiteY233" fmla="*/ 565010 h 618474"/>
                <a:gd name="connsiteX234" fmla="*/ 784672 w 1720722"/>
                <a:gd name="connsiteY234" fmla="*/ 564217 h 618474"/>
                <a:gd name="connsiteX235" fmla="*/ 730901 w 1720722"/>
                <a:gd name="connsiteY235" fmla="*/ 401760 h 618474"/>
                <a:gd name="connsiteX236" fmla="*/ 687195 w 1720722"/>
                <a:gd name="connsiteY236" fmla="*/ 389656 h 618474"/>
                <a:gd name="connsiteX237" fmla="*/ 727539 w 1720722"/>
                <a:gd name="connsiteY237" fmla="*/ 400762 h 618474"/>
                <a:gd name="connsiteX238" fmla="*/ 781331 w 1720722"/>
                <a:gd name="connsiteY238" fmla="*/ 564979 h 618474"/>
                <a:gd name="connsiteX239" fmla="*/ 781331 w 1720722"/>
                <a:gd name="connsiteY239" fmla="*/ 565772 h 618474"/>
                <a:gd name="connsiteX240" fmla="*/ 746524 w 1720722"/>
                <a:gd name="connsiteY240" fmla="*/ 559426 h 618474"/>
                <a:gd name="connsiteX241" fmla="*/ 747315 w 1720722"/>
                <a:gd name="connsiteY241" fmla="*/ 557839 h 618474"/>
                <a:gd name="connsiteX242" fmla="*/ 746524 w 1720722"/>
                <a:gd name="connsiteY242" fmla="*/ 557839 h 618474"/>
                <a:gd name="connsiteX243" fmla="*/ 687195 w 1720722"/>
                <a:gd name="connsiteY243" fmla="*/ 389656 h 618474"/>
                <a:gd name="connsiteX244" fmla="*/ 1524276 w 1720722"/>
                <a:gd name="connsiteY244" fmla="*/ 385431 h 618474"/>
                <a:gd name="connsiteX245" fmla="*/ 1552913 w 1720722"/>
                <a:gd name="connsiteY245" fmla="*/ 404771 h 618474"/>
                <a:gd name="connsiteX246" fmla="*/ 1552120 w 1720722"/>
                <a:gd name="connsiteY246" fmla="*/ 404771 h 618474"/>
                <a:gd name="connsiteX247" fmla="*/ 1441933 w 1720722"/>
                <a:gd name="connsiteY247" fmla="*/ 475387 h 618474"/>
                <a:gd name="connsiteX248" fmla="*/ 1423701 w 1720722"/>
                <a:gd name="connsiteY248" fmla="*/ 473006 h 618474"/>
                <a:gd name="connsiteX249" fmla="*/ 1391200 w 1720722"/>
                <a:gd name="connsiteY249" fmla="*/ 468246 h 618474"/>
                <a:gd name="connsiteX250" fmla="*/ 1495045 w 1720722"/>
                <a:gd name="connsiteY250" fmla="*/ 393663 h 618474"/>
                <a:gd name="connsiteX251" fmla="*/ 1497423 w 1720722"/>
                <a:gd name="connsiteY251" fmla="*/ 390490 h 618474"/>
                <a:gd name="connsiteX252" fmla="*/ 1524276 w 1720722"/>
                <a:gd name="connsiteY252" fmla="*/ 385431 h 618474"/>
                <a:gd name="connsiteX253" fmla="*/ 1467109 w 1720722"/>
                <a:gd name="connsiteY253" fmla="*/ 379880 h 618474"/>
                <a:gd name="connsiteX254" fmla="*/ 1493405 w 1720722"/>
                <a:gd name="connsiteY254" fmla="*/ 390388 h 618474"/>
                <a:gd name="connsiteX255" fmla="*/ 1387028 w 1720722"/>
                <a:gd name="connsiteY255" fmla="*/ 467318 h 618474"/>
                <a:gd name="connsiteX256" fmla="*/ 1341778 w 1720722"/>
                <a:gd name="connsiteY256" fmla="*/ 460973 h 618474"/>
                <a:gd name="connsiteX257" fmla="*/ 1370357 w 1720722"/>
                <a:gd name="connsiteY257" fmla="*/ 428457 h 618474"/>
                <a:gd name="connsiteX258" fmla="*/ 1437835 w 1720722"/>
                <a:gd name="connsiteY258" fmla="*/ 384837 h 618474"/>
                <a:gd name="connsiteX259" fmla="*/ 1440216 w 1720722"/>
                <a:gd name="connsiteY259" fmla="*/ 382458 h 618474"/>
                <a:gd name="connsiteX260" fmla="*/ 1467109 w 1720722"/>
                <a:gd name="connsiteY260" fmla="*/ 379880 h 618474"/>
                <a:gd name="connsiteX261" fmla="*/ 650549 w 1720722"/>
                <a:gd name="connsiteY261" fmla="*/ 378562 h 618474"/>
                <a:gd name="connsiteX262" fmla="*/ 683859 w 1720722"/>
                <a:gd name="connsiteY262" fmla="*/ 388872 h 618474"/>
                <a:gd name="connsiteX263" fmla="*/ 743340 w 1720722"/>
                <a:gd name="connsiteY263" fmla="*/ 559387 h 618474"/>
                <a:gd name="connsiteX264" fmla="*/ 705272 w 1720722"/>
                <a:gd name="connsiteY264" fmla="*/ 553042 h 618474"/>
                <a:gd name="connsiteX265" fmla="*/ 705272 w 1720722"/>
                <a:gd name="connsiteY265" fmla="*/ 551456 h 618474"/>
                <a:gd name="connsiteX266" fmla="*/ 705272 w 1720722"/>
                <a:gd name="connsiteY266" fmla="*/ 550663 h 618474"/>
                <a:gd name="connsiteX267" fmla="*/ 650549 w 1720722"/>
                <a:gd name="connsiteY267" fmla="*/ 378562 h 618474"/>
                <a:gd name="connsiteX268" fmla="*/ 1396652 w 1720722"/>
                <a:gd name="connsiteY268" fmla="*/ 369053 h 618474"/>
                <a:gd name="connsiteX269" fmla="*/ 1436251 w 1720722"/>
                <a:gd name="connsiteY269" fmla="*/ 382535 h 618474"/>
                <a:gd name="connsiteX270" fmla="*/ 1368141 w 1720722"/>
                <a:gd name="connsiteY270" fmla="*/ 426155 h 618474"/>
                <a:gd name="connsiteX271" fmla="*/ 1338838 w 1720722"/>
                <a:gd name="connsiteY271" fmla="*/ 460258 h 618474"/>
                <a:gd name="connsiteX272" fmla="*/ 1282607 w 1720722"/>
                <a:gd name="connsiteY272" fmla="*/ 452327 h 618474"/>
                <a:gd name="connsiteX273" fmla="*/ 1322998 w 1720722"/>
                <a:gd name="connsiteY273" fmla="*/ 396811 h 618474"/>
                <a:gd name="connsiteX274" fmla="*/ 1393484 w 1720722"/>
                <a:gd name="connsiteY274" fmla="*/ 370639 h 618474"/>
                <a:gd name="connsiteX275" fmla="*/ 1394276 w 1720722"/>
                <a:gd name="connsiteY275" fmla="*/ 370639 h 618474"/>
                <a:gd name="connsiteX276" fmla="*/ 1396652 w 1720722"/>
                <a:gd name="connsiteY276" fmla="*/ 369053 h 618474"/>
                <a:gd name="connsiteX277" fmla="*/ 611886 w 1720722"/>
                <a:gd name="connsiteY277" fmla="*/ 365786 h 618474"/>
                <a:gd name="connsiteX278" fmla="*/ 647585 w 1720722"/>
                <a:gd name="connsiteY278" fmla="*/ 377696 h 618474"/>
                <a:gd name="connsiteX279" fmla="*/ 702324 w 1720722"/>
                <a:gd name="connsiteY279" fmla="*/ 552385 h 618474"/>
                <a:gd name="connsiteX280" fmla="*/ 702324 w 1720722"/>
                <a:gd name="connsiteY280" fmla="*/ 553179 h 618474"/>
                <a:gd name="connsiteX281" fmla="*/ 657105 w 1720722"/>
                <a:gd name="connsiteY281" fmla="*/ 545239 h 618474"/>
                <a:gd name="connsiteX282" fmla="*/ 656312 w 1720722"/>
                <a:gd name="connsiteY282" fmla="*/ 544444 h 618474"/>
                <a:gd name="connsiteX283" fmla="*/ 656312 w 1720722"/>
                <a:gd name="connsiteY283" fmla="*/ 543650 h 618474"/>
                <a:gd name="connsiteX284" fmla="*/ 611886 w 1720722"/>
                <a:gd name="connsiteY284" fmla="*/ 365786 h 618474"/>
                <a:gd name="connsiteX285" fmla="*/ 572091 w 1720722"/>
                <a:gd name="connsiteY285" fmla="*/ 351666 h 618474"/>
                <a:gd name="connsiteX286" fmla="*/ 576053 w 1720722"/>
                <a:gd name="connsiteY286" fmla="*/ 353253 h 618474"/>
                <a:gd name="connsiteX287" fmla="*/ 608535 w 1720722"/>
                <a:gd name="connsiteY287" fmla="*/ 365158 h 618474"/>
                <a:gd name="connsiteX288" fmla="*/ 652902 w 1720722"/>
                <a:gd name="connsiteY288" fmla="*/ 544525 h 618474"/>
                <a:gd name="connsiteX289" fmla="*/ 593482 w 1720722"/>
                <a:gd name="connsiteY289" fmla="*/ 522302 h 618474"/>
                <a:gd name="connsiteX290" fmla="*/ 593482 w 1720722"/>
                <a:gd name="connsiteY290" fmla="*/ 520715 h 618474"/>
                <a:gd name="connsiteX291" fmla="*/ 593482 w 1720722"/>
                <a:gd name="connsiteY291" fmla="*/ 519921 h 618474"/>
                <a:gd name="connsiteX292" fmla="*/ 572091 w 1720722"/>
                <a:gd name="connsiteY292" fmla="*/ 351666 h 618474"/>
                <a:gd name="connsiteX293" fmla="*/ 1344484 w 1720722"/>
                <a:gd name="connsiteY293" fmla="*/ 333086 h 618474"/>
                <a:gd name="connsiteX294" fmla="*/ 1392545 w 1720722"/>
                <a:gd name="connsiteY294" fmla="*/ 367582 h 618474"/>
                <a:gd name="connsiteX295" fmla="*/ 1320386 w 1720722"/>
                <a:gd name="connsiteY295" fmla="*/ 394574 h 618474"/>
                <a:gd name="connsiteX296" fmla="*/ 1279152 w 1720722"/>
                <a:gd name="connsiteY296" fmla="*/ 452526 h 618474"/>
                <a:gd name="connsiteX297" fmla="*/ 1235539 w 1720722"/>
                <a:gd name="connsiteY297" fmla="*/ 446175 h 618474"/>
                <a:gd name="connsiteX298" fmla="*/ 1265671 w 1720722"/>
                <a:gd name="connsiteY298" fmla="*/ 399337 h 618474"/>
                <a:gd name="connsiteX299" fmla="*/ 1329901 w 1720722"/>
                <a:gd name="connsiteY299" fmla="*/ 337415 h 618474"/>
                <a:gd name="connsiteX300" fmla="*/ 1333866 w 1720722"/>
                <a:gd name="connsiteY300" fmla="*/ 334240 h 618474"/>
                <a:gd name="connsiteX301" fmla="*/ 1344484 w 1720722"/>
                <a:gd name="connsiteY301" fmla="*/ 333086 h 618474"/>
                <a:gd name="connsiteX302" fmla="*/ 512054 w 1720722"/>
                <a:gd name="connsiteY302" fmla="*/ 328468 h 618474"/>
                <a:gd name="connsiteX303" fmla="*/ 569010 w 1720722"/>
                <a:gd name="connsiteY303" fmla="*/ 349910 h 618474"/>
                <a:gd name="connsiteX304" fmla="*/ 590369 w 1720722"/>
                <a:gd name="connsiteY304" fmla="*/ 521452 h 618474"/>
                <a:gd name="connsiteX305" fmla="*/ 590369 w 1720722"/>
                <a:gd name="connsiteY305" fmla="*/ 523041 h 618474"/>
                <a:gd name="connsiteX306" fmla="*/ 569801 w 1720722"/>
                <a:gd name="connsiteY306" fmla="*/ 525423 h 618474"/>
                <a:gd name="connsiteX307" fmla="*/ 569801 w 1720722"/>
                <a:gd name="connsiteY307" fmla="*/ 524629 h 618474"/>
                <a:gd name="connsiteX308" fmla="*/ 569010 w 1720722"/>
                <a:gd name="connsiteY308" fmla="*/ 523835 h 618474"/>
                <a:gd name="connsiteX309" fmla="*/ 512054 w 1720722"/>
                <a:gd name="connsiteY309" fmla="*/ 328468 h 618474"/>
                <a:gd name="connsiteX310" fmla="*/ 1315153 w 1720722"/>
                <a:gd name="connsiteY310" fmla="*/ 323013 h 618474"/>
                <a:gd name="connsiteX311" fmla="*/ 1329339 w 1720722"/>
                <a:gd name="connsiteY311" fmla="*/ 334204 h 618474"/>
                <a:gd name="connsiteX312" fmla="*/ 1328545 w 1720722"/>
                <a:gd name="connsiteY312" fmla="*/ 334204 h 618474"/>
                <a:gd name="connsiteX313" fmla="*/ 1263471 w 1720722"/>
                <a:gd name="connsiteY313" fmla="*/ 397590 h 618474"/>
                <a:gd name="connsiteX314" fmla="*/ 1232521 w 1720722"/>
                <a:gd name="connsiteY314" fmla="*/ 445129 h 618474"/>
                <a:gd name="connsiteX315" fmla="*/ 1192841 w 1720722"/>
                <a:gd name="connsiteY315" fmla="*/ 439583 h 618474"/>
                <a:gd name="connsiteX316" fmla="*/ 1294421 w 1720722"/>
                <a:gd name="connsiteY316" fmla="*/ 326281 h 618474"/>
                <a:gd name="connsiteX317" fmla="*/ 1299182 w 1720722"/>
                <a:gd name="connsiteY317" fmla="*/ 323112 h 618474"/>
                <a:gd name="connsiteX318" fmla="*/ 1315153 w 1720722"/>
                <a:gd name="connsiteY318" fmla="*/ 323013 h 618474"/>
                <a:gd name="connsiteX319" fmla="*/ 475526 w 1720722"/>
                <a:gd name="connsiteY319" fmla="*/ 315020 h 618474"/>
                <a:gd name="connsiteX320" fmla="*/ 498467 w 1720722"/>
                <a:gd name="connsiteY320" fmla="*/ 323757 h 618474"/>
                <a:gd name="connsiteX321" fmla="*/ 508751 w 1720722"/>
                <a:gd name="connsiteY321" fmla="*/ 326935 h 618474"/>
                <a:gd name="connsiteX322" fmla="*/ 566498 w 1720722"/>
                <a:gd name="connsiteY322" fmla="*/ 525515 h 618474"/>
                <a:gd name="connsiteX323" fmla="*/ 510333 w 1720722"/>
                <a:gd name="connsiteY323" fmla="*/ 500096 h 618474"/>
                <a:gd name="connsiteX324" fmla="*/ 511124 w 1720722"/>
                <a:gd name="connsiteY324" fmla="*/ 497713 h 618474"/>
                <a:gd name="connsiteX325" fmla="*/ 510333 w 1720722"/>
                <a:gd name="connsiteY325" fmla="*/ 496919 h 618474"/>
                <a:gd name="connsiteX326" fmla="*/ 475526 w 1720722"/>
                <a:gd name="connsiteY326" fmla="*/ 315020 h 618474"/>
                <a:gd name="connsiteX327" fmla="*/ 1267346 w 1720722"/>
                <a:gd name="connsiteY327" fmla="*/ 313675 h 618474"/>
                <a:gd name="connsiteX328" fmla="*/ 1292693 w 1720722"/>
                <a:gd name="connsiteY328" fmla="*/ 323190 h 618474"/>
                <a:gd name="connsiteX329" fmla="*/ 1188929 w 1720722"/>
                <a:gd name="connsiteY329" fmla="*/ 439750 h 618474"/>
                <a:gd name="connsiteX330" fmla="*/ 1141403 w 1720722"/>
                <a:gd name="connsiteY330" fmla="*/ 432613 h 618474"/>
                <a:gd name="connsiteX331" fmla="*/ 1257841 w 1720722"/>
                <a:gd name="connsiteY331" fmla="*/ 315261 h 618474"/>
                <a:gd name="connsiteX332" fmla="*/ 1267346 w 1720722"/>
                <a:gd name="connsiteY332" fmla="*/ 313675 h 618474"/>
                <a:gd name="connsiteX333" fmla="*/ 446111 w 1720722"/>
                <a:gd name="connsiteY333" fmla="*/ 303925 h 618474"/>
                <a:gd name="connsiteX334" fmla="*/ 473141 w 1720722"/>
                <a:gd name="connsiteY334" fmla="*/ 314238 h 618474"/>
                <a:gd name="connsiteX335" fmla="*/ 507327 w 1720722"/>
                <a:gd name="connsiteY335" fmla="*/ 498290 h 618474"/>
                <a:gd name="connsiteX336" fmla="*/ 507327 w 1720722"/>
                <a:gd name="connsiteY336" fmla="*/ 499083 h 618474"/>
                <a:gd name="connsiteX337" fmla="*/ 465191 w 1720722"/>
                <a:gd name="connsiteY337" fmla="*/ 485597 h 618474"/>
                <a:gd name="connsiteX338" fmla="*/ 465191 w 1720722"/>
                <a:gd name="connsiteY338" fmla="*/ 484804 h 618474"/>
                <a:gd name="connsiteX339" fmla="*/ 465986 w 1720722"/>
                <a:gd name="connsiteY339" fmla="*/ 483217 h 618474"/>
                <a:gd name="connsiteX340" fmla="*/ 465191 w 1720722"/>
                <a:gd name="connsiteY340" fmla="*/ 482424 h 618474"/>
                <a:gd name="connsiteX341" fmla="*/ 446111 w 1720722"/>
                <a:gd name="connsiteY341" fmla="*/ 303925 h 618474"/>
                <a:gd name="connsiteX342" fmla="*/ 1218334 w 1720722"/>
                <a:gd name="connsiteY342" fmla="*/ 300012 h 618474"/>
                <a:gd name="connsiteX343" fmla="*/ 1256383 w 1720722"/>
                <a:gd name="connsiteY343" fmla="*/ 311929 h 618474"/>
                <a:gd name="connsiteX344" fmla="*/ 1138274 w 1720722"/>
                <a:gd name="connsiteY344" fmla="*/ 432690 h 618474"/>
                <a:gd name="connsiteX345" fmla="*/ 1089920 w 1720722"/>
                <a:gd name="connsiteY345" fmla="*/ 425539 h 618474"/>
                <a:gd name="connsiteX346" fmla="*/ 1072481 w 1720722"/>
                <a:gd name="connsiteY346" fmla="*/ 423156 h 618474"/>
                <a:gd name="connsiteX347" fmla="*/ 1122420 w 1720722"/>
                <a:gd name="connsiteY347" fmla="*/ 365954 h 618474"/>
                <a:gd name="connsiteX348" fmla="*/ 1212786 w 1720722"/>
                <a:gd name="connsiteY348" fmla="*/ 301601 h 618474"/>
                <a:gd name="connsiteX349" fmla="*/ 1218334 w 1720722"/>
                <a:gd name="connsiteY349" fmla="*/ 300012 h 618474"/>
                <a:gd name="connsiteX350" fmla="*/ 415227 w 1720722"/>
                <a:gd name="connsiteY350" fmla="*/ 292158 h 618474"/>
                <a:gd name="connsiteX351" fmla="*/ 443010 w 1720722"/>
                <a:gd name="connsiteY351" fmla="*/ 303270 h 618474"/>
                <a:gd name="connsiteX352" fmla="*/ 461268 w 1720722"/>
                <a:gd name="connsiteY352" fmla="*/ 483456 h 618474"/>
                <a:gd name="connsiteX353" fmla="*/ 435072 w 1720722"/>
                <a:gd name="connsiteY353" fmla="*/ 465993 h 618474"/>
                <a:gd name="connsiteX354" fmla="*/ 435866 w 1720722"/>
                <a:gd name="connsiteY354" fmla="*/ 465199 h 618474"/>
                <a:gd name="connsiteX355" fmla="*/ 435072 w 1720722"/>
                <a:gd name="connsiteY355" fmla="*/ 463612 h 618474"/>
                <a:gd name="connsiteX356" fmla="*/ 415227 w 1720722"/>
                <a:gd name="connsiteY356" fmla="*/ 292158 h 618474"/>
                <a:gd name="connsiteX357" fmla="*/ 1173779 w 1720722"/>
                <a:gd name="connsiteY357" fmla="*/ 282530 h 618474"/>
                <a:gd name="connsiteX358" fmla="*/ 1210997 w 1720722"/>
                <a:gd name="connsiteY358" fmla="*/ 299203 h 618474"/>
                <a:gd name="connsiteX359" fmla="*/ 1119931 w 1720722"/>
                <a:gd name="connsiteY359" fmla="*/ 364308 h 618474"/>
                <a:gd name="connsiteX360" fmla="*/ 1068459 w 1720722"/>
                <a:gd name="connsiteY360" fmla="*/ 422268 h 618474"/>
                <a:gd name="connsiteX361" fmla="*/ 1019362 w 1720722"/>
                <a:gd name="connsiteY361" fmla="*/ 415122 h 618474"/>
                <a:gd name="connsiteX362" fmla="*/ 1102509 w 1720722"/>
                <a:gd name="connsiteY362" fmla="*/ 328580 h 618474"/>
                <a:gd name="connsiteX363" fmla="*/ 1165860 w 1720722"/>
                <a:gd name="connsiteY363" fmla="*/ 285706 h 618474"/>
                <a:gd name="connsiteX364" fmla="*/ 1173779 w 1720722"/>
                <a:gd name="connsiteY364" fmla="*/ 282530 h 618474"/>
                <a:gd name="connsiteX365" fmla="*/ 374008 w 1720722"/>
                <a:gd name="connsiteY365" fmla="*/ 275348 h 618474"/>
                <a:gd name="connsiteX366" fmla="*/ 412946 w 1720722"/>
                <a:gd name="connsiteY366" fmla="*/ 291233 h 618474"/>
                <a:gd name="connsiteX367" fmla="*/ 432018 w 1720722"/>
                <a:gd name="connsiteY367" fmla="*/ 464385 h 618474"/>
                <a:gd name="connsiteX368" fmla="*/ 431223 w 1720722"/>
                <a:gd name="connsiteY368" fmla="*/ 465179 h 618474"/>
                <a:gd name="connsiteX369" fmla="*/ 389901 w 1720722"/>
                <a:gd name="connsiteY369" fmla="*/ 441351 h 618474"/>
                <a:gd name="connsiteX370" fmla="*/ 389901 w 1720722"/>
                <a:gd name="connsiteY370" fmla="*/ 439763 h 618474"/>
                <a:gd name="connsiteX371" fmla="*/ 389901 w 1720722"/>
                <a:gd name="connsiteY371" fmla="*/ 438968 h 618474"/>
                <a:gd name="connsiteX372" fmla="*/ 374008 w 1720722"/>
                <a:gd name="connsiteY372" fmla="*/ 275348 h 618474"/>
                <a:gd name="connsiteX373" fmla="*/ 1149219 w 1720722"/>
                <a:gd name="connsiteY373" fmla="*/ 274501 h 618474"/>
                <a:gd name="connsiteX374" fmla="*/ 1165273 w 1720722"/>
                <a:gd name="connsiteY374" fmla="*/ 282626 h 618474"/>
                <a:gd name="connsiteX375" fmla="*/ 1099473 w 1720722"/>
                <a:gd name="connsiteY375" fmla="*/ 327012 h 618474"/>
                <a:gd name="connsiteX376" fmla="*/ 1015440 w 1720722"/>
                <a:gd name="connsiteY376" fmla="*/ 414199 h 618474"/>
                <a:gd name="connsiteX377" fmla="*/ 972630 w 1720722"/>
                <a:gd name="connsiteY377" fmla="*/ 407065 h 618474"/>
                <a:gd name="connsiteX378" fmla="*/ 1042394 w 1720722"/>
                <a:gd name="connsiteY378" fmla="*/ 330975 h 618474"/>
                <a:gd name="connsiteX379" fmla="*/ 1122463 w 1720722"/>
                <a:gd name="connsiteY379" fmla="*/ 277870 h 618474"/>
                <a:gd name="connsiteX380" fmla="*/ 1129598 w 1720722"/>
                <a:gd name="connsiteY380" fmla="*/ 274700 h 618474"/>
                <a:gd name="connsiteX381" fmla="*/ 1149219 w 1720722"/>
                <a:gd name="connsiteY381" fmla="*/ 274501 h 618474"/>
                <a:gd name="connsiteX382" fmla="*/ 343901 w 1720722"/>
                <a:gd name="connsiteY382" fmla="*/ 263581 h 618474"/>
                <a:gd name="connsiteX383" fmla="*/ 370805 w 1720722"/>
                <a:gd name="connsiteY383" fmla="*/ 274693 h 618474"/>
                <a:gd name="connsiteX384" fmla="*/ 386631 w 1720722"/>
                <a:gd name="connsiteY384" fmla="*/ 439788 h 618474"/>
                <a:gd name="connsiteX385" fmla="*/ 386631 w 1720722"/>
                <a:gd name="connsiteY385" fmla="*/ 440582 h 618474"/>
                <a:gd name="connsiteX386" fmla="*/ 344692 w 1720722"/>
                <a:gd name="connsiteY386" fmla="*/ 417564 h 618474"/>
                <a:gd name="connsiteX387" fmla="*/ 345483 w 1720722"/>
                <a:gd name="connsiteY387" fmla="*/ 415976 h 618474"/>
                <a:gd name="connsiteX388" fmla="*/ 343901 w 1720722"/>
                <a:gd name="connsiteY388" fmla="*/ 263581 h 618474"/>
                <a:gd name="connsiteX389" fmla="*/ 1081130 w 1720722"/>
                <a:gd name="connsiteY389" fmla="*/ 253862 h 618474"/>
                <a:gd name="connsiteX390" fmla="*/ 1121567 w 1720722"/>
                <a:gd name="connsiteY390" fmla="*/ 274527 h 618474"/>
                <a:gd name="connsiteX391" fmla="*/ 1039108 w 1720722"/>
                <a:gd name="connsiteY391" fmla="*/ 329369 h 618474"/>
                <a:gd name="connsiteX392" fmla="*/ 968542 w 1720722"/>
                <a:gd name="connsiteY392" fmla="*/ 406466 h 618474"/>
                <a:gd name="connsiteX393" fmla="*/ 931277 w 1720722"/>
                <a:gd name="connsiteY393" fmla="*/ 399312 h 618474"/>
                <a:gd name="connsiteX394" fmla="*/ 979642 w 1720722"/>
                <a:gd name="connsiteY394" fmla="*/ 346855 h 618474"/>
                <a:gd name="connsiteX395" fmla="*/ 1074787 w 1720722"/>
                <a:gd name="connsiteY395" fmla="*/ 257041 h 618474"/>
                <a:gd name="connsiteX396" fmla="*/ 1081130 w 1720722"/>
                <a:gd name="connsiteY396" fmla="*/ 253862 h 618474"/>
                <a:gd name="connsiteX397" fmla="*/ 1052178 w 1720722"/>
                <a:gd name="connsiteY397" fmla="*/ 253265 h 618474"/>
                <a:gd name="connsiteX398" fmla="*/ 1072482 w 1720722"/>
                <a:gd name="connsiteY398" fmla="*/ 254654 h 618474"/>
                <a:gd name="connsiteX399" fmla="*/ 978190 w 1720722"/>
                <a:gd name="connsiteY399" fmla="*/ 345189 h 618474"/>
                <a:gd name="connsiteX400" fmla="*/ 927478 w 1720722"/>
                <a:gd name="connsiteY400" fmla="*/ 398398 h 618474"/>
                <a:gd name="connsiteX401" fmla="*/ 892614 w 1720722"/>
                <a:gd name="connsiteY401" fmla="*/ 391250 h 618474"/>
                <a:gd name="connsiteX402" fmla="*/ 1028109 w 1720722"/>
                <a:gd name="connsiteY402" fmla="*/ 257037 h 618474"/>
                <a:gd name="connsiteX403" fmla="*/ 1031279 w 1720722"/>
                <a:gd name="connsiteY403" fmla="*/ 255449 h 618474"/>
                <a:gd name="connsiteX404" fmla="*/ 1052178 w 1720722"/>
                <a:gd name="connsiteY404" fmla="*/ 253265 h 618474"/>
                <a:gd name="connsiteX405" fmla="*/ 312181 w 1720722"/>
                <a:gd name="connsiteY405" fmla="*/ 249125 h 618474"/>
                <a:gd name="connsiteX406" fmla="*/ 340670 w 1720722"/>
                <a:gd name="connsiteY406" fmla="*/ 261830 h 618474"/>
                <a:gd name="connsiteX407" fmla="*/ 342253 w 1720722"/>
                <a:gd name="connsiteY407" fmla="*/ 415880 h 618474"/>
                <a:gd name="connsiteX408" fmla="*/ 300310 w 1720722"/>
                <a:gd name="connsiteY408" fmla="*/ 377764 h 618474"/>
                <a:gd name="connsiteX409" fmla="*/ 301102 w 1720722"/>
                <a:gd name="connsiteY409" fmla="*/ 376970 h 618474"/>
                <a:gd name="connsiteX410" fmla="*/ 301102 w 1720722"/>
                <a:gd name="connsiteY410" fmla="*/ 376176 h 618474"/>
                <a:gd name="connsiteX411" fmla="*/ 312181 w 1720722"/>
                <a:gd name="connsiteY411" fmla="*/ 249125 h 618474"/>
                <a:gd name="connsiteX412" fmla="*/ 297254 w 1720722"/>
                <a:gd name="connsiteY412" fmla="*/ 243073 h 618474"/>
                <a:gd name="connsiteX413" fmla="*/ 309978 w 1720722"/>
                <a:gd name="connsiteY413" fmla="*/ 248625 h 618474"/>
                <a:gd name="connsiteX414" fmla="*/ 298049 w 1720722"/>
                <a:gd name="connsiteY414" fmla="*/ 375536 h 618474"/>
                <a:gd name="connsiteX415" fmla="*/ 268625 w 1720722"/>
                <a:gd name="connsiteY415" fmla="*/ 328737 h 618474"/>
                <a:gd name="connsiteX416" fmla="*/ 297254 w 1720722"/>
                <a:gd name="connsiteY416" fmla="*/ 243073 h 618474"/>
                <a:gd name="connsiteX417" fmla="*/ 1003918 w 1720722"/>
                <a:gd name="connsiteY417" fmla="*/ 241707 h 618474"/>
                <a:gd name="connsiteX418" fmla="*/ 1027094 w 1720722"/>
                <a:gd name="connsiteY418" fmla="*/ 253929 h 618474"/>
                <a:gd name="connsiteX419" fmla="*/ 1026302 w 1720722"/>
                <a:gd name="connsiteY419" fmla="*/ 254724 h 618474"/>
                <a:gd name="connsiteX420" fmla="*/ 889223 w 1720722"/>
                <a:gd name="connsiteY420" fmla="*/ 390665 h 618474"/>
                <a:gd name="connsiteX421" fmla="*/ 858321 w 1720722"/>
                <a:gd name="connsiteY421" fmla="*/ 383510 h 618474"/>
                <a:gd name="connsiteX422" fmla="*/ 970836 w 1720722"/>
                <a:gd name="connsiteY422" fmla="*/ 244390 h 618474"/>
                <a:gd name="connsiteX423" fmla="*/ 974798 w 1720722"/>
                <a:gd name="connsiteY423" fmla="*/ 242005 h 618474"/>
                <a:gd name="connsiteX424" fmla="*/ 1003918 w 1720722"/>
                <a:gd name="connsiteY424" fmla="*/ 241707 h 618474"/>
                <a:gd name="connsiteX425" fmla="*/ 942503 w 1720722"/>
                <a:gd name="connsiteY425" fmla="*/ 235004 h 618474"/>
                <a:gd name="connsiteX426" fmla="*/ 970276 w 1720722"/>
                <a:gd name="connsiteY426" fmla="*/ 241347 h 618474"/>
                <a:gd name="connsiteX427" fmla="*/ 855218 w 1720722"/>
                <a:gd name="connsiteY427" fmla="*/ 383268 h 618474"/>
                <a:gd name="connsiteX428" fmla="*/ 822684 w 1720722"/>
                <a:gd name="connsiteY428" fmla="*/ 375339 h 618474"/>
                <a:gd name="connsiteX429" fmla="*/ 939329 w 1720722"/>
                <a:gd name="connsiteY429" fmla="*/ 236589 h 618474"/>
                <a:gd name="connsiteX430" fmla="*/ 942503 w 1720722"/>
                <a:gd name="connsiteY430" fmla="*/ 235004 h 618474"/>
                <a:gd name="connsiteX431" fmla="*/ 281948 w 1720722"/>
                <a:gd name="connsiteY431" fmla="*/ 231024 h 618474"/>
                <a:gd name="connsiteX432" fmla="*/ 281865 w 1720722"/>
                <a:gd name="connsiteY432" fmla="*/ 231060 h 618474"/>
                <a:gd name="connsiteX433" fmla="*/ 281876 w 1720722"/>
                <a:gd name="connsiteY433" fmla="*/ 231063 h 618474"/>
                <a:gd name="connsiteX434" fmla="*/ 281958 w 1720722"/>
                <a:gd name="connsiteY434" fmla="*/ 231024 h 618474"/>
                <a:gd name="connsiteX435" fmla="*/ 281733 w 1720722"/>
                <a:gd name="connsiteY435" fmla="*/ 231018 h 618474"/>
                <a:gd name="connsiteX436" fmla="*/ 281816 w 1720722"/>
                <a:gd name="connsiteY436" fmla="*/ 231044 h 618474"/>
                <a:gd name="connsiteX437" fmla="*/ 281892 w 1720722"/>
                <a:gd name="connsiteY437" fmla="*/ 231022 h 618474"/>
                <a:gd name="connsiteX438" fmla="*/ 895598 w 1720722"/>
                <a:gd name="connsiteY438" fmla="*/ 219875 h 618474"/>
                <a:gd name="connsiteX439" fmla="*/ 937665 w 1720722"/>
                <a:gd name="connsiteY439" fmla="*/ 233357 h 618474"/>
                <a:gd name="connsiteX440" fmla="*/ 819402 w 1720722"/>
                <a:gd name="connsiteY440" fmla="*/ 374527 h 618474"/>
                <a:gd name="connsiteX441" fmla="*/ 783685 w 1720722"/>
                <a:gd name="connsiteY441" fmla="*/ 365803 h 618474"/>
                <a:gd name="connsiteX442" fmla="*/ 890836 w 1720722"/>
                <a:gd name="connsiteY442" fmla="*/ 221461 h 618474"/>
                <a:gd name="connsiteX443" fmla="*/ 895598 w 1720722"/>
                <a:gd name="connsiteY443" fmla="*/ 219875 h 618474"/>
                <a:gd name="connsiteX444" fmla="*/ 217883 w 1720722"/>
                <a:gd name="connsiteY444" fmla="*/ 218309 h 618474"/>
                <a:gd name="connsiteX445" fmla="*/ 282073 w 1720722"/>
                <a:gd name="connsiteY445" fmla="*/ 230947 h 618474"/>
                <a:gd name="connsiteX446" fmla="*/ 280906 w 1720722"/>
                <a:gd name="connsiteY446" fmla="*/ 230751 h 618474"/>
                <a:gd name="connsiteX447" fmla="*/ 281485 w 1720722"/>
                <a:gd name="connsiteY447" fmla="*/ 230938 h 618474"/>
                <a:gd name="connsiteX448" fmla="*/ 281942 w 1720722"/>
                <a:gd name="connsiteY448" fmla="*/ 231008 h 618474"/>
                <a:gd name="connsiteX449" fmla="*/ 282073 w 1720722"/>
                <a:gd name="connsiteY449" fmla="*/ 230970 h 618474"/>
                <a:gd name="connsiteX450" fmla="*/ 281974 w 1720722"/>
                <a:gd name="connsiteY450" fmla="*/ 231013 h 618474"/>
                <a:gd name="connsiteX451" fmla="*/ 281981 w 1720722"/>
                <a:gd name="connsiteY451" fmla="*/ 231014 h 618474"/>
                <a:gd name="connsiteX452" fmla="*/ 282073 w 1720722"/>
                <a:gd name="connsiteY452" fmla="*/ 230970 h 618474"/>
                <a:gd name="connsiteX453" fmla="*/ 282032 w 1720722"/>
                <a:gd name="connsiteY453" fmla="*/ 231021 h 618474"/>
                <a:gd name="connsiteX454" fmla="*/ 282073 w 1720722"/>
                <a:gd name="connsiteY454" fmla="*/ 231028 h 618474"/>
                <a:gd name="connsiteX455" fmla="*/ 282028 w 1720722"/>
                <a:gd name="connsiteY455" fmla="*/ 231026 h 618474"/>
                <a:gd name="connsiteX456" fmla="*/ 281973 w 1720722"/>
                <a:gd name="connsiteY456" fmla="*/ 231094 h 618474"/>
                <a:gd name="connsiteX457" fmla="*/ 282073 w 1720722"/>
                <a:gd name="connsiteY457" fmla="*/ 231127 h 618474"/>
                <a:gd name="connsiteX458" fmla="*/ 281911 w 1720722"/>
                <a:gd name="connsiteY458" fmla="*/ 231172 h 618474"/>
                <a:gd name="connsiteX459" fmla="*/ 274689 w 1720722"/>
                <a:gd name="connsiteY459" fmla="*/ 240170 h 618474"/>
                <a:gd name="connsiteX460" fmla="*/ 229827 w 1720722"/>
                <a:gd name="connsiteY460" fmla="*/ 362088 h 618474"/>
                <a:gd name="connsiteX461" fmla="*/ 254828 w 1720722"/>
                <a:gd name="connsiteY461" fmla="*/ 243905 h 618474"/>
                <a:gd name="connsiteX462" fmla="*/ 281271 w 1720722"/>
                <a:gd name="connsiteY462" fmla="*/ 231350 h 618474"/>
                <a:gd name="connsiteX463" fmla="*/ 281049 w 1720722"/>
                <a:gd name="connsiteY463" fmla="*/ 231412 h 618474"/>
                <a:gd name="connsiteX464" fmla="*/ 252157 w 1720722"/>
                <a:gd name="connsiteY464" fmla="*/ 243902 h 618474"/>
                <a:gd name="connsiteX465" fmla="*/ 221078 w 1720722"/>
                <a:gd name="connsiteY465" fmla="*/ 288051 h 618474"/>
                <a:gd name="connsiteX466" fmla="*/ 177510 w 1720722"/>
                <a:gd name="connsiteY466" fmla="*/ 348304 h 618474"/>
                <a:gd name="connsiteX467" fmla="*/ 264176 w 1720722"/>
                <a:gd name="connsiteY467" fmla="*/ 236148 h 618474"/>
                <a:gd name="connsiteX468" fmla="*/ 266888 w 1720722"/>
                <a:gd name="connsiteY468" fmla="*/ 235363 h 618474"/>
                <a:gd name="connsiteX469" fmla="*/ 238198 w 1720722"/>
                <a:gd name="connsiteY469" fmla="*/ 243367 h 618474"/>
                <a:gd name="connsiteX470" fmla="*/ 176693 w 1720722"/>
                <a:gd name="connsiteY470" fmla="*/ 300900 h 618474"/>
                <a:gd name="connsiteX471" fmla="*/ 146584 w 1720722"/>
                <a:gd name="connsiteY471" fmla="*/ 300900 h 618474"/>
                <a:gd name="connsiteX472" fmla="*/ 194689 w 1720722"/>
                <a:gd name="connsiteY472" fmla="*/ 259130 h 618474"/>
                <a:gd name="connsiteX473" fmla="*/ 231225 w 1720722"/>
                <a:gd name="connsiteY473" fmla="*/ 237227 h 618474"/>
                <a:gd name="connsiteX474" fmla="*/ 232448 w 1720722"/>
                <a:gd name="connsiteY474" fmla="*/ 236742 h 618474"/>
                <a:gd name="connsiteX475" fmla="*/ 253456 w 1720722"/>
                <a:gd name="connsiteY475" fmla="*/ 230174 h 618474"/>
                <a:gd name="connsiteX476" fmla="*/ 249303 w 1720722"/>
                <a:gd name="connsiteY476" fmla="*/ 230050 h 618474"/>
                <a:gd name="connsiteX477" fmla="*/ 232448 w 1720722"/>
                <a:gd name="connsiteY477" fmla="*/ 236742 h 618474"/>
                <a:gd name="connsiteX478" fmla="*/ 231585 w 1720722"/>
                <a:gd name="connsiteY478" fmla="*/ 237012 h 618474"/>
                <a:gd name="connsiteX479" fmla="*/ 231225 w 1720722"/>
                <a:gd name="connsiteY479" fmla="*/ 237227 h 618474"/>
                <a:gd name="connsiteX480" fmla="*/ 203959 w 1720722"/>
                <a:gd name="connsiteY480" fmla="*/ 248053 h 618474"/>
                <a:gd name="connsiteX481" fmla="*/ 183713 w 1720722"/>
                <a:gd name="connsiteY481" fmla="*/ 261128 h 618474"/>
                <a:gd name="connsiteX482" fmla="*/ 129774 w 1720722"/>
                <a:gd name="connsiteY482" fmla="*/ 306278 h 618474"/>
                <a:gd name="connsiteX483" fmla="*/ 262850 w 1720722"/>
                <a:gd name="connsiteY483" fmla="*/ 228082 h 618474"/>
                <a:gd name="connsiteX484" fmla="*/ 266922 w 1720722"/>
                <a:gd name="connsiteY484" fmla="*/ 228706 h 618474"/>
                <a:gd name="connsiteX485" fmla="*/ 268633 w 1720722"/>
                <a:gd name="connsiteY485" fmla="*/ 228693 h 618474"/>
                <a:gd name="connsiteX486" fmla="*/ 244827 w 1720722"/>
                <a:gd name="connsiteY486" fmla="*/ 224701 h 618474"/>
                <a:gd name="connsiteX487" fmla="*/ 180636 w 1720722"/>
                <a:gd name="connsiteY487" fmla="*/ 235677 h 618474"/>
                <a:gd name="connsiteX488" fmla="*/ 160032 w 1720722"/>
                <a:gd name="connsiteY488" fmla="*/ 219122 h 618474"/>
                <a:gd name="connsiteX489" fmla="*/ 217883 w 1720722"/>
                <a:gd name="connsiteY489" fmla="*/ 218309 h 618474"/>
                <a:gd name="connsiteX490" fmla="*/ 856792 w 1720722"/>
                <a:gd name="connsiteY490" fmla="*/ 208781 h 618474"/>
                <a:gd name="connsiteX491" fmla="*/ 889252 w 1720722"/>
                <a:gd name="connsiteY491" fmla="*/ 219097 h 618474"/>
                <a:gd name="connsiteX492" fmla="*/ 780789 w 1720722"/>
                <a:gd name="connsiteY492" fmla="*/ 365114 h 618474"/>
                <a:gd name="connsiteX493" fmla="*/ 741996 w 1720722"/>
                <a:gd name="connsiteY493" fmla="*/ 354797 h 618474"/>
                <a:gd name="connsiteX494" fmla="*/ 845709 w 1720722"/>
                <a:gd name="connsiteY494" fmla="*/ 211161 h 618474"/>
                <a:gd name="connsiteX495" fmla="*/ 856792 w 1720722"/>
                <a:gd name="connsiteY495" fmla="*/ 208781 h 618474"/>
                <a:gd name="connsiteX496" fmla="*/ 813994 w 1720722"/>
                <a:gd name="connsiteY496" fmla="*/ 189617 h 618474"/>
                <a:gd name="connsiteX497" fmla="*/ 844873 w 1720722"/>
                <a:gd name="connsiteY497" fmla="*/ 207884 h 618474"/>
                <a:gd name="connsiteX498" fmla="*/ 738777 w 1720722"/>
                <a:gd name="connsiteY498" fmla="*/ 354019 h 618474"/>
                <a:gd name="connsiteX499" fmla="*/ 711065 w 1720722"/>
                <a:gd name="connsiteY499" fmla="*/ 346077 h 618474"/>
                <a:gd name="connsiteX500" fmla="*/ 808452 w 1720722"/>
                <a:gd name="connsiteY500" fmla="*/ 190411 h 618474"/>
                <a:gd name="connsiteX501" fmla="*/ 813994 w 1720722"/>
                <a:gd name="connsiteY501" fmla="*/ 189617 h 618474"/>
                <a:gd name="connsiteX502" fmla="*/ 773496 w 1720722"/>
                <a:gd name="connsiteY502" fmla="*/ 177083 h 618474"/>
                <a:gd name="connsiteX503" fmla="*/ 807555 w 1720722"/>
                <a:gd name="connsiteY503" fmla="*/ 188191 h 618474"/>
                <a:gd name="connsiteX504" fmla="*/ 707754 w 1720722"/>
                <a:gd name="connsiteY504" fmla="*/ 345278 h 618474"/>
                <a:gd name="connsiteX505" fmla="*/ 667359 w 1720722"/>
                <a:gd name="connsiteY505" fmla="*/ 334171 h 618474"/>
                <a:gd name="connsiteX506" fmla="*/ 765575 w 1720722"/>
                <a:gd name="connsiteY506" fmla="*/ 179464 h 618474"/>
                <a:gd name="connsiteX507" fmla="*/ 773496 w 1720722"/>
                <a:gd name="connsiteY507" fmla="*/ 177083 h 618474"/>
                <a:gd name="connsiteX508" fmla="*/ 737095 w 1720722"/>
                <a:gd name="connsiteY508" fmla="*/ 165074 h 618474"/>
                <a:gd name="connsiteX509" fmla="*/ 764857 w 1720722"/>
                <a:gd name="connsiteY509" fmla="*/ 176991 h 618474"/>
                <a:gd name="connsiteX510" fmla="*/ 664122 w 1720722"/>
                <a:gd name="connsiteY510" fmla="*/ 333510 h 618474"/>
                <a:gd name="connsiteX511" fmla="*/ 632394 w 1720722"/>
                <a:gd name="connsiteY511" fmla="*/ 323976 h 618474"/>
                <a:gd name="connsiteX512" fmla="*/ 669674 w 1720722"/>
                <a:gd name="connsiteY512" fmla="*/ 229429 h 618474"/>
                <a:gd name="connsiteX513" fmla="*/ 731543 w 1720722"/>
                <a:gd name="connsiteY513" fmla="*/ 166663 h 618474"/>
                <a:gd name="connsiteX514" fmla="*/ 737095 w 1720722"/>
                <a:gd name="connsiteY514" fmla="*/ 165074 h 618474"/>
                <a:gd name="connsiteX515" fmla="*/ 693401 w 1720722"/>
                <a:gd name="connsiteY515" fmla="*/ 149394 h 618474"/>
                <a:gd name="connsiteX516" fmla="*/ 729892 w 1720722"/>
                <a:gd name="connsiteY516" fmla="*/ 164463 h 618474"/>
                <a:gd name="connsiteX517" fmla="*/ 666430 w 1720722"/>
                <a:gd name="connsiteY517" fmla="*/ 227913 h 618474"/>
                <a:gd name="connsiteX518" fmla="*/ 629145 w 1720722"/>
                <a:gd name="connsiteY518" fmla="*/ 323089 h 618474"/>
                <a:gd name="connsiteX519" fmla="*/ 588688 w 1720722"/>
                <a:gd name="connsiteY519" fmla="*/ 310399 h 618474"/>
                <a:gd name="connsiteX520" fmla="*/ 613280 w 1720722"/>
                <a:gd name="connsiteY520" fmla="*/ 254087 h 618474"/>
                <a:gd name="connsiteX521" fmla="*/ 627559 w 1720722"/>
                <a:gd name="connsiteY521" fmla="*/ 218396 h 618474"/>
                <a:gd name="connsiteX522" fmla="*/ 685468 w 1720722"/>
                <a:gd name="connsiteY522" fmla="*/ 151773 h 618474"/>
                <a:gd name="connsiteX523" fmla="*/ 693401 w 1720722"/>
                <a:gd name="connsiteY523" fmla="*/ 149394 h 618474"/>
                <a:gd name="connsiteX524" fmla="*/ 641225 w 1720722"/>
                <a:gd name="connsiteY524" fmla="*/ 128765 h 618474"/>
                <a:gd name="connsiteX525" fmla="*/ 684842 w 1720722"/>
                <a:gd name="connsiteY525" fmla="*/ 148598 h 618474"/>
                <a:gd name="connsiteX526" fmla="*/ 624571 w 1720722"/>
                <a:gd name="connsiteY526" fmla="*/ 216823 h 618474"/>
                <a:gd name="connsiteX527" fmla="*/ 610296 w 1720722"/>
                <a:gd name="connsiteY527" fmla="*/ 253315 h 618474"/>
                <a:gd name="connsiteX528" fmla="*/ 585712 w 1720722"/>
                <a:gd name="connsiteY528" fmla="*/ 309641 h 618474"/>
                <a:gd name="connsiteX529" fmla="*/ 561128 w 1720722"/>
                <a:gd name="connsiteY529" fmla="*/ 300914 h 618474"/>
                <a:gd name="connsiteX530" fmla="*/ 550025 w 1720722"/>
                <a:gd name="connsiteY530" fmla="*/ 296948 h 618474"/>
                <a:gd name="connsiteX531" fmla="*/ 573816 w 1720722"/>
                <a:gd name="connsiteY531" fmla="*/ 222376 h 618474"/>
                <a:gd name="connsiteX532" fmla="*/ 636466 w 1720722"/>
                <a:gd name="connsiteY532" fmla="*/ 130351 h 618474"/>
                <a:gd name="connsiteX533" fmla="*/ 641225 w 1720722"/>
                <a:gd name="connsiteY533" fmla="*/ 128765 h 618474"/>
                <a:gd name="connsiteX534" fmla="*/ 597488 w 1720722"/>
                <a:gd name="connsiteY534" fmla="*/ 111068 h 618474"/>
                <a:gd name="connsiteX535" fmla="*/ 634747 w 1720722"/>
                <a:gd name="connsiteY535" fmla="*/ 127753 h 618474"/>
                <a:gd name="connsiteX536" fmla="*/ 570535 w 1720722"/>
                <a:gd name="connsiteY536" fmla="*/ 221507 h 618474"/>
                <a:gd name="connsiteX537" fmla="*/ 546752 w 1720722"/>
                <a:gd name="connsiteY537" fmla="*/ 296193 h 618474"/>
                <a:gd name="connsiteX538" fmla="*/ 495224 w 1720722"/>
                <a:gd name="connsiteY538" fmla="*/ 277124 h 618474"/>
                <a:gd name="connsiteX539" fmla="*/ 592732 w 1720722"/>
                <a:gd name="connsiteY539" fmla="*/ 112657 h 618474"/>
                <a:gd name="connsiteX540" fmla="*/ 597488 w 1720722"/>
                <a:gd name="connsiteY540" fmla="*/ 111068 h 618474"/>
                <a:gd name="connsiteX541" fmla="*/ 206091 w 1720722"/>
                <a:gd name="connsiteY541" fmla="*/ 99179 h 618474"/>
                <a:gd name="connsiteX542" fmla="*/ 215505 w 1720722"/>
                <a:gd name="connsiteY542" fmla="*/ 99179 h 618474"/>
                <a:gd name="connsiteX543" fmla="*/ 227272 w 1720722"/>
                <a:gd name="connsiteY543" fmla="*/ 123049 h 618474"/>
                <a:gd name="connsiteX544" fmla="*/ 571142 w 1720722"/>
                <a:gd name="connsiteY544" fmla="*/ 96065 h 618474"/>
                <a:gd name="connsiteX545" fmla="*/ 591378 w 1720722"/>
                <a:gd name="connsiteY545" fmla="*/ 110253 h 618474"/>
                <a:gd name="connsiteX546" fmla="*/ 492179 w 1720722"/>
                <a:gd name="connsiteY546" fmla="*/ 275348 h 618474"/>
                <a:gd name="connsiteX547" fmla="*/ 454880 w 1720722"/>
                <a:gd name="connsiteY547" fmla="*/ 260267 h 618474"/>
                <a:gd name="connsiteX548" fmla="*/ 534239 w 1720722"/>
                <a:gd name="connsiteY548" fmla="*/ 100728 h 618474"/>
                <a:gd name="connsiteX549" fmla="*/ 543762 w 1720722"/>
                <a:gd name="connsiteY549" fmla="*/ 96759 h 618474"/>
                <a:gd name="connsiteX550" fmla="*/ 571142 w 1720722"/>
                <a:gd name="connsiteY550" fmla="*/ 96065 h 618474"/>
                <a:gd name="connsiteX551" fmla="*/ 516081 w 1720722"/>
                <a:gd name="connsiteY551" fmla="*/ 85560 h 618474"/>
                <a:gd name="connsiteX552" fmla="*/ 532543 w 1720722"/>
                <a:gd name="connsiteY552" fmla="*/ 98455 h 618474"/>
                <a:gd name="connsiteX553" fmla="*/ 451623 w 1720722"/>
                <a:gd name="connsiteY553" fmla="*/ 259547 h 618474"/>
                <a:gd name="connsiteX554" fmla="*/ 422269 w 1720722"/>
                <a:gd name="connsiteY554" fmla="*/ 246850 h 618474"/>
                <a:gd name="connsiteX555" fmla="*/ 492876 w 1720722"/>
                <a:gd name="connsiteY555" fmla="*/ 88139 h 618474"/>
                <a:gd name="connsiteX556" fmla="*/ 498429 w 1720722"/>
                <a:gd name="connsiteY556" fmla="*/ 85758 h 618474"/>
                <a:gd name="connsiteX557" fmla="*/ 516081 w 1720722"/>
                <a:gd name="connsiteY557" fmla="*/ 85560 h 618474"/>
                <a:gd name="connsiteX558" fmla="*/ 469990 w 1720722"/>
                <a:gd name="connsiteY558" fmla="*/ 71574 h 618474"/>
                <a:gd name="connsiteX559" fmla="*/ 491189 w 1720722"/>
                <a:gd name="connsiteY559" fmla="*/ 85863 h 618474"/>
                <a:gd name="connsiteX560" fmla="*/ 419074 w 1720722"/>
                <a:gd name="connsiteY560" fmla="*/ 245426 h 618474"/>
                <a:gd name="connsiteX561" fmla="*/ 380243 w 1720722"/>
                <a:gd name="connsiteY561" fmla="*/ 227961 h 618474"/>
                <a:gd name="connsiteX562" fmla="*/ 443641 w 1720722"/>
                <a:gd name="connsiteY562" fmla="*/ 79512 h 618474"/>
                <a:gd name="connsiteX563" fmla="*/ 447603 w 1720722"/>
                <a:gd name="connsiteY563" fmla="*/ 76337 h 618474"/>
                <a:gd name="connsiteX564" fmla="*/ 469990 w 1720722"/>
                <a:gd name="connsiteY564" fmla="*/ 71574 h 618474"/>
                <a:gd name="connsiteX565" fmla="*/ 343474 w 1720722"/>
                <a:gd name="connsiteY565" fmla="*/ 59257 h 618474"/>
                <a:gd name="connsiteX566" fmla="*/ 361416 w 1720722"/>
                <a:gd name="connsiteY566" fmla="*/ 61889 h 618474"/>
                <a:gd name="connsiteX567" fmla="*/ 323377 w 1720722"/>
                <a:gd name="connsiteY567" fmla="*/ 201720 h 618474"/>
                <a:gd name="connsiteX568" fmla="*/ 309113 w 1720722"/>
                <a:gd name="connsiteY568" fmla="*/ 195364 h 618474"/>
                <a:gd name="connsiteX569" fmla="*/ 311490 w 1720722"/>
                <a:gd name="connsiteY569" fmla="*/ 100819 h 618474"/>
                <a:gd name="connsiteX570" fmla="*/ 343474 w 1720722"/>
                <a:gd name="connsiteY570" fmla="*/ 59257 h 618474"/>
                <a:gd name="connsiteX571" fmla="*/ 422703 w 1720722"/>
                <a:gd name="connsiteY571" fmla="*/ 59089 h 618474"/>
                <a:gd name="connsiteX572" fmla="*/ 442104 w 1720722"/>
                <a:gd name="connsiteY572" fmla="*/ 76241 h 618474"/>
                <a:gd name="connsiteX573" fmla="*/ 442104 w 1720722"/>
                <a:gd name="connsiteY573" fmla="*/ 77034 h 618474"/>
                <a:gd name="connsiteX574" fmla="*/ 377170 w 1720722"/>
                <a:gd name="connsiteY574" fmla="*/ 226935 h 618474"/>
                <a:gd name="connsiteX575" fmla="*/ 346287 w 1720722"/>
                <a:gd name="connsiteY575" fmla="*/ 212658 h 618474"/>
                <a:gd name="connsiteX576" fmla="*/ 399343 w 1720722"/>
                <a:gd name="connsiteY576" fmla="*/ 65930 h 618474"/>
                <a:gd name="connsiteX577" fmla="*/ 403302 w 1720722"/>
                <a:gd name="connsiteY577" fmla="*/ 62757 h 618474"/>
                <a:gd name="connsiteX578" fmla="*/ 422703 w 1720722"/>
                <a:gd name="connsiteY578" fmla="*/ 59089 h 618474"/>
                <a:gd name="connsiteX579" fmla="*/ 377927 w 1720722"/>
                <a:gd name="connsiteY579" fmla="*/ 54068 h 618474"/>
                <a:gd name="connsiteX580" fmla="*/ 397726 w 1720722"/>
                <a:gd name="connsiteY580" fmla="*/ 63494 h 618474"/>
                <a:gd name="connsiteX581" fmla="*/ 397726 w 1720722"/>
                <a:gd name="connsiteY581" fmla="*/ 64288 h 618474"/>
                <a:gd name="connsiteX582" fmla="*/ 343082 w 1720722"/>
                <a:gd name="connsiteY582" fmla="*/ 211134 h 618474"/>
                <a:gd name="connsiteX583" fmla="*/ 326451 w 1720722"/>
                <a:gd name="connsiteY583" fmla="*/ 203196 h 618474"/>
                <a:gd name="connsiteX584" fmla="*/ 364464 w 1720722"/>
                <a:gd name="connsiteY584" fmla="*/ 62700 h 618474"/>
                <a:gd name="connsiteX585" fmla="*/ 365256 w 1720722"/>
                <a:gd name="connsiteY585" fmla="*/ 59525 h 618474"/>
                <a:gd name="connsiteX586" fmla="*/ 377927 w 1720722"/>
                <a:gd name="connsiteY586" fmla="*/ 54068 h 618474"/>
                <a:gd name="connsiteX587" fmla="*/ 259743 w 1720722"/>
                <a:gd name="connsiteY587" fmla="*/ 0 h 618474"/>
                <a:gd name="connsiteX588" fmla="*/ 262910 w 1720722"/>
                <a:gd name="connsiteY588" fmla="*/ 71559 h 618474"/>
                <a:gd name="connsiteX589" fmla="*/ 255117 w 1720722"/>
                <a:gd name="connsiteY589" fmla="*/ 104431 h 618474"/>
                <a:gd name="connsiteX590" fmla="*/ 254998 w 1720722"/>
                <a:gd name="connsiteY590" fmla="*/ 108746 h 618474"/>
                <a:gd name="connsiteX591" fmla="*/ 255051 w 1720722"/>
                <a:gd name="connsiteY591" fmla="*/ 108802 h 618474"/>
                <a:gd name="connsiteX592" fmla="*/ 268056 w 1720722"/>
                <a:gd name="connsiteY592" fmla="*/ 179124 h 618474"/>
                <a:gd name="connsiteX593" fmla="*/ 268339 w 1720722"/>
                <a:gd name="connsiteY593" fmla="*/ 179712 h 618474"/>
                <a:gd name="connsiteX594" fmla="*/ 270700 w 1720722"/>
                <a:gd name="connsiteY594" fmla="*/ 180926 h 618474"/>
                <a:gd name="connsiteX595" fmla="*/ 258324 w 1720722"/>
                <a:gd name="connsiteY595" fmla="*/ 117997 h 618474"/>
                <a:gd name="connsiteX596" fmla="*/ 294848 w 1720722"/>
                <a:gd name="connsiteY596" fmla="*/ 32611 h 618474"/>
                <a:gd name="connsiteX597" fmla="*/ 271057 w 1720722"/>
                <a:gd name="connsiteY597" fmla="*/ 177599 h 618474"/>
                <a:gd name="connsiteX598" fmla="*/ 271366 w 1720722"/>
                <a:gd name="connsiteY598" fmla="*/ 181269 h 618474"/>
                <a:gd name="connsiteX599" fmla="*/ 278880 w 1720722"/>
                <a:gd name="connsiteY599" fmla="*/ 185134 h 618474"/>
                <a:gd name="connsiteX600" fmla="*/ 277686 w 1720722"/>
                <a:gd name="connsiteY600" fmla="*/ 157725 h 618474"/>
                <a:gd name="connsiteX601" fmla="*/ 276693 w 1720722"/>
                <a:gd name="connsiteY601" fmla="*/ 134940 h 618474"/>
                <a:gd name="connsiteX602" fmla="*/ 286107 w 1720722"/>
                <a:gd name="connsiteY602" fmla="*/ 79343 h 618474"/>
                <a:gd name="connsiteX603" fmla="*/ 286107 w 1720722"/>
                <a:gd name="connsiteY603" fmla="*/ 182893 h 618474"/>
                <a:gd name="connsiteX604" fmla="*/ 286107 w 1720722"/>
                <a:gd name="connsiteY604" fmla="*/ 188852 h 618474"/>
                <a:gd name="connsiteX605" fmla="*/ 294446 w 1720722"/>
                <a:gd name="connsiteY605" fmla="*/ 193143 h 618474"/>
                <a:gd name="connsiteX606" fmla="*/ 559638 w 1720722"/>
                <a:gd name="connsiteY606" fmla="*/ 305660 h 618474"/>
                <a:gd name="connsiteX607" fmla="*/ 929823 w 1720722"/>
                <a:gd name="connsiteY607" fmla="*/ 404089 h 618474"/>
                <a:gd name="connsiteX608" fmla="*/ 1089154 w 1720722"/>
                <a:gd name="connsiteY608" fmla="*/ 430283 h 618474"/>
                <a:gd name="connsiteX609" fmla="*/ 1422876 w 1720722"/>
                <a:gd name="connsiteY609" fmla="*/ 477116 h 618474"/>
                <a:gd name="connsiteX610" fmla="*/ 1686048 w 1720722"/>
                <a:gd name="connsiteY610" fmla="*/ 520774 h 618474"/>
                <a:gd name="connsiteX611" fmla="*/ 1244521 w 1720722"/>
                <a:gd name="connsiteY611" fmla="*/ 476322 h 618474"/>
                <a:gd name="connsiteX612" fmla="*/ 976592 w 1720722"/>
                <a:gd name="connsiteY612" fmla="*/ 445365 h 618474"/>
                <a:gd name="connsiteX613" fmla="*/ 577870 w 1720722"/>
                <a:gd name="connsiteY613" fmla="*/ 348524 h 618474"/>
                <a:gd name="connsiteX614" fmla="*/ 152989 w 1720722"/>
                <a:gd name="connsiteY614" fmla="*/ 163574 h 618474"/>
                <a:gd name="connsiteX615" fmla="*/ 49147 w 1720722"/>
                <a:gd name="connsiteY615" fmla="*/ 82609 h 618474"/>
                <a:gd name="connsiteX616" fmla="*/ 45183 w 1720722"/>
                <a:gd name="connsiteY616" fmla="*/ 79434 h 618474"/>
                <a:gd name="connsiteX617" fmla="*/ 0 w 1720722"/>
                <a:gd name="connsiteY617" fmla="*/ 23870 h 618474"/>
                <a:gd name="connsiteX618" fmla="*/ 235428 w 1720722"/>
                <a:gd name="connsiteY618" fmla="*/ 162781 h 618474"/>
                <a:gd name="connsiteX619" fmla="*/ 268084 w 1720722"/>
                <a:gd name="connsiteY619" fmla="*/ 179580 h 618474"/>
                <a:gd name="connsiteX620" fmla="*/ 260905 w 1720722"/>
                <a:gd name="connsiteY620" fmla="*/ 165469 h 618474"/>
                <a:gd name="connsiteX621" fmla="*/ 217111 w 1720722"/>
                <a:gd name="connsiteY621" fmla="*/ 92133 h 618474"/>
                <a:gd name="connsiteX622" fmla="*/ 224224 w 1720722"/>
                <a:gd name="connsiteY622" fmla="*/ 23870 h 618474"/>
                <a:gd name="connsiteX623" fmla="*/ 249901 w 1720722"/>
                <a:gd name="connsiteY623" fmla="*/ 103345 h 618474"/>
                <a:gd name="connsiteX624" fmla="*/ 254809 w 1720722"/>
                <a:gd name="connsiteY624" fmla="*/ 108546 h 618474"/>
                <a:gd name="connsiteX625" fmla="*/ 253608 w 1720722"/>
                <a:gd name="connsiteY625" fmla="*/ 106047 h 618474"/>
                <a:gd name="connsiteX626" fmla="*/ 243909 w 1720722"/>
                <a:gd name="connsiteY626" fmla="*/ 85871 h 618474"/>
                <a:gd name="connsiteX627" fmla="*/ 259743 w 1720722"/>
                <a:gd name="connsiteY627" fmla="*/ 0 h 618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Lst>
              <a:rect l="l" t="t" r="r" b="b"/>
              <a:pathLst>
                <a:path w="1720722" h="618474">
                  <a:moveTo>
                    <a:pt x="1649402" y="522119"/>
                  </a:moveTo>
                  <a:cubicBezTo>
                    <a:pt x="1659733" y="522913"/>
                    <a:pt x="1668474" y="523706"/>
                    <a:pt x="1674831" y="524500"/>
                  </a:cubicBezTo>
                  <a:cubicBezTo>
                    <a:pt x="1689930" y="534021"/>
                    <a:pt x="1709796" y="547509"/>
                    <a:pt x="1709796" y="547509"/>
                  </a:cubicBezTo>
                  <a:cubicBezTo>
                    <a:pt x="1709796" y="547509"/>
                    <a:pt x="1709796" y="547509"/>
                    <a:pt x="1710591" y="548303"/>
                  </a:cubicBezTo>
                  <a:cubicBezTo>
                    <a:pt x="1710591" y="553063"/>
                    <a:pt x="1708207" y="561791"/>
                    <a:pt x="1696287" y="561791"/>
                  </a:cubicBezTo>
                  <a:cubicBezTo>
                    <a:pt x="1696287" y="561791"/>
                    <a:pt x="1696287" y="561791"/>
                    <a:pt x="1694698" y="560204"/>
                  </a:cubicBezTo>
                  <a:cubicBezTo>
                    <a:pt x="1694698" y="560204"/>
                    <a:pt x="1670858" y="544336"/>
                    <a:pt x="1649402" y="522119"/>
                  </a:cubicBezTo>
                  <a:close/>
                  <a:moveTo>
                    <a:pt x="1676298" y="521447"/>
                  </a:moveTo>
                  <a:cubicBezTo>
                    <a:pt x="1676298" y="521447"/>
                    <a:pt x="1676298" y="521447"/>
                    <a:pt x="1677093" y="521447"/>
                  </a:cubicBezTo>
                  <a:cubicBezTo>
                    <a:pt x="1695370" y="523822"/>
                    <a:pt x="1719209" y="531739"/>
                    <a:pt x="1719209" y="531739"/>
                  </a:cubicBezTo>
                  <a:cubicBezTo>
                    <a:pt x="1719209" y="531739"/>
                    <a:pt x="1719209" y="531739"/>
                    <a:pt x="1720004" y="531739"/>
                  </a:cubicBezTo>
                  <a:cubicBezTo>
                    <a:pt x="1719209" y="534906"/>
                    <a:pt x="1718415" y="540448"/>
                    <a:pt x="1712057" y="545990"/>
                  </a:cubicBezTo>
                  <a:cubicBezTo>
                    <a:pt x="1712057" y="545990"/>
                    <a:pt x="1712057" y="545990"/>
                    <a:pt x="1712057" y="545199"/>
                  </a:cubicBezTo>
                  <a:cubicBezTo>
                    <a:pt x="1711263" y="545199"/>
                    <a:pt x="1691396" y="530948"/>
                    <a:pt x="1676298" y="521447"/>
                  </a:cubicBezTo>
                  <a:close/>
                  <a:moveTo>
                    <a:pt x="1623179" y="519094"/>
                  </a:moveTo>
                  <a:cubicBezTo>
                    <a:pt x="1631126" y="519889"/>
                    <a:pt x="1638278" y="520685"/>
                    <a:pt x="1644635" y="521480"/>
                  </a:cubicBezTo>
                  <a:cubicBezTo>
                    <a:pt x="1666885" y="546129"/>
                    <a:pt x="1693109" y="562827"/>
                    <a:pt x="1693109" y="562827"/>
                  </a:cubicBezTo>
                  <a:cubicBezTo>
                    <a:pt x="1693109" y="562827"/>
                    <a:pt x="1693109" y="562827"/>
                    <a:pt x="1693109" y="563622"/>
                  </a:cubicBezTo>
                  <a:cubicBezTo>
                    <a:pt x="1692314" y="565213"/>
                    <a:pt x="1688341" y="569188"/>
                    <a:pt x="1678010" y="566803"/>
                  </a:cubicBezTo>
                  <a:cubicBezTo>
                    <a:pt x="1678010" y="566803"/>
                    <a:pt x="1678010" y="566803"/>
                    <a:pt x="1677216" y="565213"/>
                  </a:cubicBezTo>
                  <a:cubicBezTo>
                    <a:pt x="1677216" y="565213"/>
                    <a:pt x="1677216" y="565213"/>
                    <a:pt x="1676421" y="565213"/>
                  </a:cubicBezTo>
                  <a:cubicBezTo>
                    <a:pt x="1676421" y="565213"/>
                    <a:pt x="1642251" y="550900"/>
                    <a:pt x="1623179" y="519094"/>
                  </a:cubicBezTo>
                  <a:close/>
                  <a:moveTo>
                    <a:pt x="1578128" y="515059"/>
                  </a:moveTo>
                  <a:cubicBezTo>
                    <a:pt x="1593189" y="515855"/>
                    <a:pt x="1606664" y="517447"/>
                    <a:pt x="1619347" y="519038"/>
                  </a:cubicBezTo>
                  <a:cubicBezTo>
                    <a:pt x="1637578" y="550871"/>
                    <a:pt x="1670870" y="565992"/>
                    <a:pt x="1674833" y="568379"/>
                  </a:cubicBezTo>
                  <a:cubicBezTo>
                    <a:pt x="1674833" y="568379"/>
                    <a:pt x="1674833" y="568379"/>
                    <a:pt x="1675626" y="568379"/>
                  </a:cubicBezTo>
                  <a:cubicBezTo>
                    <a:pt x="1673248" y="571563"/>
                    <a:pt x="1667699" y="577929"/>
                    <a:pt x="1647883" y="575542"/>
                  </a:cubicBezTo>
                  <a:cubicBezTo>
                    <a:pt x="1647883" y="575542"/>
                    <a:pt x="1647883" y="575542"/>
                    <a:pt x="1647090" y="573950"/>
                  </a:cubicBezTo>
                  <a:cubicBezTo>
                    <a:pt x="1647090" y="573950"/>
                    <a:pt x="1647090" y="573950"/>
                    <a:pt x="1646297" y="573154"/>
                  </a:cubicBezTo>
                  <a:cubicBezTo>
                    <a:pt x="1645505" y="573154"/>
                    <a:pt x="1597152" y="563604"/>
                    <a:pt x="1578128" y="515059"/>
                  </a:cubicBezTo>
                  <a:close/>
                  <a:moveTo>
                    <a:pt x="1539128" y="511025"/>
                  </a:moveTo>
                  <a:cubicBezTo>
                    <a:pt x="1551813" y="511821"/>
                    <a:pt x="1562913" y="513413"/>
                    <a:pt x="1574806" y="514209"/>
                  </a:cubicBezTo>
                  <a:cubicBezTo>
                    <a:pt x="1593041" y="563555"/>
                    <a:pt x="1639025" y="575494"/>
                    <a:pt x="1644575" y="576290"/>
                  </a:cubicBezTo>
                  <a:cubicBezTo>
                    <a:pt x="1644575" y="576290"/>
                    <a:pt x="1644575" y="576290"/>
                    <a:pt x="1645368" y="577086"/>
                  </a:cubicBezTo>
                  <a:cubicBezTo>
                    <a:pt x="1643782" y="581065"/>
                    <a:pt x="1637440" y="589024"/>
                    <a:pt x="1614447" y="586637"/>
                  </a:cubicBezTo>
                  <a:cubicBezTo>
                    <a:pt x="1614447" y="586637"/>
                    <a:pt x="1614447" y="586637"/>
                    <a:pt x="1613655" y="585841"/>
                  </a:cubicBezTo>
                  <a:cubicBezTo>
                    <a:pt x="1613655" y="585841"/>
                    <a:pt x="1613655" y="585841"/>
                    <a:pt x="1613655" y="585045"/>
                  </a:cubicBezTo>
                  <a:cubicBezTo>
                    <a:pt x="1612862" y="585045"/>
                    <a:pt x="1566084" y="555596"/>
                    <a:pt x="1539128" y="511025"/>
                  </a:cubicBezTo>
                  <a:close/>
                  <a:moveTo>
                    <a:pt x="1704041" y="509979"/>
                  </a:moveTo>
                  <a:cubicBezTo>
                    <a:pt x="1711071" y="509381"/>
                    <a:pt x="1715229" y="510178"/>
                    <a:pt x="1715229" y="510178"/>
                  </a:cubicBezTo>
                  <a:cubicBezTo>
                    <a:pt x="1715229" y="510178"/>
                    <a:pt x="1715229" y="510178"/>
                    <a:pt x="1716814" y="510178"/>
                  </a:cubicBezTo>
                  <a:cubicBezTo>
                    <a:pt x="1718398" y="513366"/>
                    <a:pt x="1722358" y="519741"/>
                    <a:pt x="1719982" y="528507"/>
                  </a:cubicBezTo>
                  <a:cubicBezTo>
                    <a:pt x="1719190" y="528507"/>
                    <a:pt x="1696220" y="520538"/>
                    <a:pt x="1677210" y="518147"/>
                  </a:cubicBezTo>
                  <a:cubicBezTo>
                    <a:pt x="1677210" y="518147"/>
                    <a:pt x="1677210" y="518147"/>
                    <a:pt x="1675626" y="518147"/>
                  </a:cubicBezTo>
                  <a:cubicBezTo>
                    <a:pt x="1687111" y="512569"/>
                    <a:pt x="1697012" y="510576"/>
                    <a:pt x="1704041" y="509979"/>
                  </a:cubicBezTo>
                  <a:close/>
                  <a:moveTo>
                    <a:pt x="1490043" y="505646"/>
                  </a:moveTo>
                  <a:cubicBezTo>
                    <a:pt x="1505100" y="507235"/>
                    <a:pt x="1520949" y="508823"/>
                    <a:pt x="1535214" y="510411"/>
                  </a:cubicBezTo>
                  <a:cubicBezTo>
                    <a:pt x="1561366" y="555676"/>
                    <a:pt x="1607329" y="585059"/>
                    <a:pt x="1611292" y="587442"/>
                  </a:cubicBezTo>
                  <a:cubicBezTo>
                    <a:pt x="1611292" y="587442"/>
                    <a:pt x="1611292" y="587442"/>
                    <a:pt x="1612084" y="588236"/>
                  </a:cubicBezTo>
                  <a:cubicBezTo>
                    <a:pt x="1609707" y="591412"/>
                    <a:pt x="1604159" y="597765"/>
                    <a:pt x="1583555" y="593795"/>
                  </a:cubicBezTo>
                  <a:cubicBezTo>
                    <a:pt x="1583555" y="593795"/>
                    <a:pt x="1583555" y="593795"/>
                    <a:pt x="1581970" y="592206"/>
                  </a:cubicBezTo>
                  <a:cubicBezTo>
                    <a:pt x="1581178" y="592206"/>
                    <a:pt x="1523327" y="555676"/>
                    <a:pt x="1490043" y="505646"/>
                  </a:cubicBezTo>
                  <a:close/>
                  <a:moveTo>
                    <a:pt x="1449027" y="501611"/>
                  </a:moveTo>
                  <a:cubicBezTo>
                    <a:pt x="1461709" y="503198"/>
                    <a:pt x="1473598" y="503991"/>
                    <a:pt x="1485487" y="505578"/>
                  </a:cubicBezTo>
                  <a:cubicBezTo>
                    <a:pt x="1517985" y="554771"/>
                    <a:pt x="1573468" y="590476"/>
                    <a:pt x="1579809" y="594443"/>
                  </a:cubicBezTo>
                  <a:cubicBezTo>
                    <a:pt x="1576639" y="596823"/>
                    <a:pt x="1567127" y="600790"/>
                    <a:pt x="1551275" y="593649"/>
                  </a:cubicBezTo>
                  <a:cubicBezTo>
                    <a:pt x="1551275" y="593649"/>
                    <a:pt x="1551275" y="593649"/>
                    <a:pt x="1550482" y="591269"/>
                  </a:cubicBezTo>
                  <a:cubicBezTo>
                    <a:pt x="1549690" y="590476"/>
                    <a:pt x="1486280" y="540489"/>
                    <a:pt x="1449027" y="501611"/>
                  </a:cubicBezTo>
                  <a:close/>
                  <a:moveTo>
                    <a:pt x="1401286" y="496904"/>
                  </a:moveTo>
                  <a:cubicBezTo>
                    <a:pt x="1415548" y="498488"/>
                    <a:pt x="1429810" y="500072"/>
                    <a:pt x="1444073" y="501657"/>
                  </a:cubicBezTo>
                  <a:cubicBezTo>
                    <a:pt x="1479728" y="538888"/>
                    <a:pt x="1542324" y="588793"/>
                    <a:pt x="1547870" y="593546"/>
                  </a:cubicBezTo>
                  <a:cubicBezTo>
                    <a:pt x="1547870" y="593546"/>
                    <a:pt x="1547870" y="593546"/>
                    <a:pt x="1547870" y="594338"/>
                  </a:cubicBezTo>
                  <a:cubicBezTo>
                    <a:pt x="1544701" y="599883"/>
                    <a:pt x="1532023" y="612557"/>
                    <a:pt x="1497952" y="592754"/>
                  </a:cubicBezTo>
                  <a:cubicBezTo>
                    <a:pt x="1497952" y="592754"/>
                    <a:pt x="1497952" y="592754"/>
                    <a:pt x="1498745" y="591169"/>
                  </a:cubicBezTo>
                  <a:cubicBezTo>
                    <a:pt x="1498745" y="591169"/>
                    <a:pt x="1498745" y="591169"/>
                    <a:pt x="1497952" y="590377"/>
                  </a:cubicBezTo>
                  <a:cubicBezTo>
                    <a:pt x="1497160" y="590377"/>
                    <a:pt x="1432187" y="544433"/>
                    <a:pt x="1401286" y="496904"/>
                  </a:cubicBezTo>
                  <a:close/>
                  <a:moveTo>
                    <a:pt x="1354554" y="492198"/>
                  </a:moveTo>
                  <a:cubicBezTo>
                    <a:pt x="1368019" y="493784"/>
                    <a:pt x="1382276" y="495371"/>
                    <a:pt x="1397326" y="496958"/>
                  </a:cubicBezTo>
                  <a:cubicBezTo>
                    <a:pt x="1425840" y="542179"/>
                    <a:pt x="1486829" y="586605"/>
                    <a:pt x="1494750" y="592952"/>
                  </a:cubicBezTo>
                  <a:cubicBezTo>
                    <a:pt x="1488413" y="595332"/>
                    <a:pt x="1467028" y="602472"/>
                    <a:pt x="1443266" y="588192"/>
                  </a:cubicBezTo>
                  <a:cubicBezTo>
                    <a:pt x="1443266" y="588192"/>
                    <a:pt x="1443266" y="588192"/>
                    <a:pt x="1444058" y="586605"/>
                  </a:cubicBezTo>
                  <a:cubicBezTo>
                    <a:pt x="1444058" y="586605"/>
                    <a:pt x="1444058" y="586605"/>
                    <a:pt x="1443266" y="586605"/>
                  </a:cubicBezTo>
                  <a:cubicBezTo>
                    <a:pt x="1442474" y="585812"/>
                    <a:pt x="1378316" y="545352"/>
                    <a:pt x="1354554" y="492198"/>
                  </a:cubicBezTo>
                  <a:close/>
                  <a:moveTo>
                    <a:pt x="1704988" y="488951"/>
                  </a:moveTo>
                  <a:cubicBezTo>
                    <a:pt x="1708953" y="490527"/>
                    <a:pt x="1715298" y="495254"/>
                    <a:pt x="1715298" y="507074"/>
                  </a:cubicBezTo>
                  <a:cubicBezTo>
                    <a:pt x="1712919" y="507074"/>
                    <a:pt x="1697850" y="504710"/>
                    <a:pt x="1677230" y="513378"/>
                  </a:cubicBezTo>
                  <a:cubicBezTo>
                    <a:pt x="1670092" y="511802"/>
                    <a:pt x="1662161" y="510226"/>
                    <a:pt x="1653437" y="507862"/>
                  </a:cubicBezTo>
                  <a:cubicBezTo>
                    <a:pt x="1675644" y="488163"/>
                    <a:pt x="1701815" y="489739"/>
                    <a:pt x="1702609" y="489739"/>
                  </a:cubicBezTo>
                  <a:cubicBezTo>
                    <a:pt x="1702609" y="489739"/>
                    <a:pt x="1702609" y="489739"/>
                    <a:pt x="1704988" y="488951"/>
                  </a:cubicBezTo>
                  <a:close/>
                  <a:moveTo>
                    <a:pt x="1302107" y="487155"/>
                  </a:moveTo>
                  <a:cubicBezTo>
                    <a:pt x="1317196" y="488742"/>
                    <a:pt x="1333078" y="490329"/>
                    <a:pt x="1350549" y="491916"/>
                  </a:cubicBezTo>
                  <a:cubicBezTo>
                    <a:pt x="1372785" y="543496"/>
                    <a:pt x="1433139" y="583172"/>
                    <a:pt x="1440286" y="587933"/>
                  </a:cubicBezTo>
                  <a:cubicBezTo>
                    <a:pt x="1440286" y="587933"/>
                    <a:pt x="1440286" y="587933"/>
                    <a:pt x="1440286" y="588727"/>
                  </a:cubicBezTo>
                  <a:cubicBezTo>
                    <a:pt x="1437109" y="591108"/>
                    <a:pt x="1425992" y="595075"/>
                    <a:pt x="1408521" y="591108"/>
                  </a:cubicBezTo>
                  <a:cubicBezTo>
                    <a:pt x="1408521" y="591108"/>
                    <a:pt x="1408521" y="591108"/>
                    <a:pt x="1408521" y="589521"/>
                  </a:cubicBezTo>
                  <a:cubicBezTo>
                    <a:pt x="1408521" y="589521"/>
                    <a:pt x="1408521" y="589521"/>
                    <a:pt x="1406932" y="589521"/>
                  </a:cubicBezTo>
                  <a:cubicBezTo>
                    <a:pt x="1406932" y="589521"/>
                    <a:pt x="1336255" y="572856"/>
                    <a:pt x="1302107" y="487155"/>
                  </a:cubicBezTo>
                  <a:close/>
                  <a:moveTo>
                    <a:pt x="1261763" y="482448"/>
                  </a:moveTo>
                  <a:cubicBezTo>
                    <a:pt x="1272858" y="484036"/>
                    <a:pt x="1284745" y="484830"/>
                    <a:pt x="1299009" y="486418"/>
                  </a:cubicBezTo>
                  <a:cubicBezTo>
                    <a:pt x="1331501" y="570596"/>
                    <a:pt x="1397276" y="590449"/>
                    <a:pt x="1405201" y="592832"/>
                  </a:cubicBezTo>
                  <a:cubicBezTo>
                    <a:pt x="1405201" y="592832"/>
                    <a:pt x="1405201" y="592832"/>
                    <a:pt x="1405993" y="592832"/>
                  </a:cubicBezTo>
                  <a:cubicBezTo>
                    <a:pt x="1401238" y="599185"/>
                    <a:pt x="1384596" y="620626"/>
                    <a:pt x="1343388" y="603950"/>
                  </a:cubicBezTo>
                  <a:cubicBezTo>
                    <a:pt x="1343388" y="603950"/>
                    <a:pt x="1343388" y="603950"/>
                    <a:pt x="1343388" y="603155"/>
                  </a:cubicBezTo>
                  <a:cubicBezTo>
                    <a:pt x="1343388" y="603155"/>
                    <a:pt x="1343388" y="603155"/>
                    <a:pt x="1342595" y="602361"/>
                  </a:cubicBezTo>
                  <a:cubicBezTo>
                    <a:pt x="1342595" y="601567"/>
                    <a:pt x="1282367" y="539625"/>
                    <a:pt x="1261763" y="482448"/>
                  </a:cubicBezTo>
                  <a:close/>
                  <a:moveTo>
                    <a:pt x="1218393" y="477741"/>
                  </a:moveTo>
                  <a:cubicBezTo>
                    <a:pt x="1226318" y="479328"/>
                    <a:pt x="1235035" y="480121"/>
                    <a:pt x="1243752" y="480914"/>
                  </a:cubicBezTo>
                  <a:cubicBezTo>
                    <a:pt x="1248507" y="481708"/>
                    <a:pt x="1253262" y="481708"/>
                    <a:pt x="1258809" y="482501"/>
                  </a:cubicBezTo>
                  <a:cubicBezTo>
                    <a:pt x="1278621" y="538042"/>
                    <a:pt x="1334887" y="599137"/>
                    <a:pt x="1340434" y="603897"/>
                  </a:cubicBezTo>
                  <a:cubicBezTo>
                    <a:pt x="1340434" y="603897"/>
                    <a:pt x="1340434" y="603897"/>
                    <a:pt x="1340434" y="605484"/>
                  </a:cubicBezTo>
                  <a:cubicBezTo>
                    <a:pt x="1337264" y="609451"/>
                    <a:pt x="1328547" y="616592"/>
                    <a:pt x="1308735" y="605484"/>
                  </a:cubicBezTo>
                  <a:cubicBezTo>
                    <a:pt x="1308735" y="605484"/>
                    <a:pt x="1308735" y="605484"/>
                    <a:pt x="1308735" y="603897"/>
                  </a:cubicBezTo>
                  <a:cubicBezTo>
                    <a:pt x="1307943" y="603104"/>
                    <a:pt x="1251677" y="534869"/>
                    <a:pt x="1218393" y="477741"/>
                  </a:cubicBezTo>
                  <a:close/>
                  <a:moveTo>
                    <a:pt x="1683622" y="473034"/>
                  </a:moveTo>
                  <a:cubicBezTo>
                    <a:pt x="1688377" y="473823"/>
                    <a:pt x="1697887" y="476982"/>
                    <a:pt x="1701849" y="486458"/>
                  </a:cubicBezTo>
                  <a:cubicBezTo>
                    <a:pt x="1697887" y="486458"/>
                    <a:pt x="1671735" y="486458"/>
                    <a:pt x="1649546" y="506990"/>
                  </a:cubicBezTo>
                  <a:cubicBezTo>
                    <a:pt x="1641621" y="505410"/>
                    <a:pt x="1632904" y="503831"/>
                    <a:pt x="1624187" y="502252"/>
                  </a:cubicBezTo>
                  <a:cubicBezTo>
                    <a:pt x="1637659" y="476982"/>
                    <a:pt x="1681245" y="473823"/>
                    <a:pt x="1682037" y="473823"/>
                  </a:cubicBezTo>
                  <a:cubicBezTo>
                    <a:pt x="1682037" y="473823"/>
                    <a:pt x="1682037" y="473823"/>
                    <a:pt x="1683622" y="473034"/>
                  </a:cubicBezTo>
                  <a:close/>
                  <a:moveTo>
                    <a:pt x="1165273" y="472362"/>
                  </a:moveTo>
                  <a:cubicBezTo>
                    <a:pt x="1181906" y="473946"/>
                    <a:pt x="1197748" y="476321"/>
                    <a:pt x="1214381" y="477905"/>
                  </a:cubicBezTo>
                  <a:cubicBezTo>
                    <a:pt x="1246064" y="532550"/>
                    <a:pt x="1299132" y="597489"/>
                    <a:pt x="1305469" y="604616"/>
                  </a:cubicBezTo>
                  <a:cubicBezTo>
                    <a:pt x="1305469" y="604616"/>
                    <a:pt x="1305469" y="604616"/>
                    <a:pt x="1304677" y="606200"/>
                  </a:cubicBezTo>
                  <a:cubicBezTo>
                    <a:pt x="1299925" y="609368"/>
                    <a:pt x="1288044" y="614911"/>
                    <a:pt x="1265074" y="606992"/>
                  </a:cubicBezTo>
                  <a:cubicBezTo>
                    <a:pt x="1265074" y="606992"/>
                    <a:pt x="1265074" y="606992"/>
                    <a:pt x="1265074" y="605408"/>
                  </a:cubicBezTo>
                  <a:cubicBezTo>
                    <a:pt x="1265074" y="605408"/>
                    <a:pt x="1265074" y="605408"/>
                    <a:pt x="1264281" y="605408"/>
                  </a:cubicBezTo>
                  <a:cubicBezTo>
                    <a:pt x="1263489" y="604616"/>
                    <a:pt x="1203292" y="567395"/>
                    <a:pt x="1165273" y="472362"/>
                  </a:cubicBezTo>
                  <a:close/>
                  <a:moveTo>
                    <a:pt x="1095343" y="464293"/>
                  </a:moveTo>
                  <a:cubicBezTo>
                    <a:pt x="1118325" y="466672"/>
                    <a:pt x="1139722" y="469052"/>
                    <a:pt x="1161119" y="471432"/>
                  </a:cubicBezTo>
                  <a:cubicBezTo>
                    <a:pt x="1197572" y="563446"/>
                    <a:pt x="1254631" y="603107"/>
                    <a:pt x="1261763" y="607867"/>
                  </a:cubicBezTo>
                  <a:cubicBezTo>
                    <a:pt x="1257008" y="610246"/>
                    <a:pt x="1241951" y="616592"/>
                    <a:pt x="1223724" y="608660"/>
                  </a:cubicBezTo>
                  <a:cubicBezTo>
                    <a:pt x="1223724" y="608660"/>
                    <a:pt x="1223724" y="608660"/>
                    <a:pt x="1224517" y="607074"/>
                  </a:cubicBezTo>
                  <a:cubicBezTo>
                    <a:pt x="1224517" y="607074"/>
                    <a:pt x="1224517" y="607074"/>
                    <a:pt x="1222932" y="607074"/>
                  </a:cubicBezTo>
                  <a:cubicBezTo>
                    <a:pt x="1222139" y="606280"/>
                    <a:pt x="1169043" y="582484"/>
                    <a:pt x="1135759" y="521405"/>
                  </a:cubicBezTo>
                  <a:cubicBezTo>
                    <a:pt x="1122287" y="496815"/>
                    <a:pt x="1108023" y="477778"/>
                    <a:pt x="1095343" y="464293"/>
                  </a:cubicBezTo>
                  <a:close/>
                  <a:moveTo>
                    <a:pt x="1051637" y="458914"/>
                  </a:moveTo>
                  <a:cubicBezTo>
                    <a:pt x="1065117" y="460500"/>
                    <a:pt x="1077804" y="462086"/>
                    <a:pt x="1090491" y="463673"/>
                  </a:cubicBezTo>
                  <a:cubicBezTo>
                    <a:pt x="1103177" y="477157"/>
                    <a:pt x="1119036" y="496986"/>
                    <a:pt x="1133309" y="523161"/>
                  </a:cubicBezTo>
                  <a:cubicBezTo>
                    <a:pt x="1163440" y="579476"/>
                    <a:pt x="1211016" y="604858"/>
                    <a:pt x="1219738" y="608823"/>
                  </a:cubicBezTo>
                  <a:cubicBezTo>
                    <a:pt x="1219738" y="608823"/>
                    <a:pt x="1219738" y="608823"/>
                    <a:pt x="1218152" y="613582"/>
                  </a:cubicBezTo>
                  <a:cubicBezTo>
                    <a:pt x="1212602" y="618341"/>
                    <a:pt x="1200708" y="622307"/>
                    <a:pt x="1176920" y="611996"/>
                  </a:cubicBezTo>
                  <a:cubicBezTo>
                    <a:pt x="1176920" y="611996"/>
                    <a:pt x="1176920" y="611996"/>
                    <a:pt x="1176920" y="610410"/>
                  </a:cubicBezTo>
                  <a:cubicBezTo>
                    <a:pt x="1176920" y="610410"/>
                    <a:pt x="1176920" y="610410"/>
                    <a:pt x="1176127" y="609617"/>
                  </a:cubicBezTo>
                  <a:cubicBezTo>
                    <a:pt x="1176127" y="609617"/>
                    <a:pt x="1127758" y="571544"/>
                    <a:pt x="1090491" y="511263"/>
                  </a:cubicBezTo>
                  <a:cubicBezTo>
                    <a:pt x="1075425" y="487468"/>
                    <a:pt x="1061945" y="470811"/>
                    <a:pt x="1051637" y="458914"/>
                  </a:cubicBezTo>
                  <a:close/>
                  <a:moveTo>
                    <a:pt x="1654916" y="454666"/>
                  </a:moveTo>
                  <a:cubicBezTo>
                    <a:pt x="1661241" y="456258"/>
                    <a:pt x="1677844" y="459440"/>
                    <a:pt x="1681006" y="470580"/>
                  </a:cubicBezTo>
                  <a:cubicBezTo>
                    <a:pt x="1676262" y="471375"/>
                    <a:pt x="1634361" y="475354"/>
                    <a:pt x="1620920" y="501611"/>
                  </a:cubicBezTo>
                  <a:cubicBezTo>
                    <a:pt x="1608271" y="500019"/>
                    <a:pt x="1594040" y="497632"/>
                    <a:pt x="1579809" y="495245"/>
                  </a:cubicBezTo>
                  <a:cubicBezTo>
                    <a:pt x="1591668" y="453871"/>
                    <a:pt x="1651754" y="456258"/>
                    <a:pt x="1652544" y="456258"/>
                  </a:cubicBezTo>
                  <a:cubicBezTo>
                    <a:pt x="1652544" y="456258"/>
                    <a:pt x="1652544" y="456258"/>
                    <a:pt x="1653335" y="456258"/>
                  </a:cubicBezTo>
                  <a:cubicBezTo>
                    <a:pt x="1653335" y="456258"/>
                    <a:pt x="1653335" y="456258"/>
                    <a:pt x="1654916" y="454666"/>
                  </a:cubicBezTo>
                  <a:close/>
                  <a:moveTo>
                    <a:pt x="1001207" y="453198"/>
                  </a:moveTo>
                  <a:cubicBezTo>
                    <a:pt x="1013890" y="454786"/>
                    <a:pt x="1026573" y="456375"/>
                    <a:pt x="1038464" y="457169"/>
                  </a:cubicBezTo>
                  <a:cubicBezTo>
                    <a:pt x="1040842" y="457963"/>
                    <a:pt x="1044012" y="457963"/>
                    <a:pt x="1046390" y="458757"/>
                  </a:cubicBezTo>
                  <a:cubicBezTo>
                    <a:pt x="1057488" y="469876"/>
                    <a:pt x="1071757" y="487349"/>
                    <a:pt x="1088403" y="512764"/>
                  </a:cubicBezTo>
                  <a:cubicBezTo>
                    <a:pt x="1122489" y="569153"/>
                    <a:pt x="1166880" y="605687"/>
                    <a:pt x="1174014" y="612041"/>
                  </a:cubicBezTo>
                  <a:cubicBezTo>
                    <a:pt x="1166880" y="612835"/>
                    <a:pt x="1143892" y="617600"/>
                    <a:pt x="1131209" y="606481"/>
                  </a:cubicBezTo>
                  <a:cubicBezTo>
                    <a:pt x="1131209" y="606481"/>
                    <a:pt x="1131209" y="606481"/>
                    <a:pt x="1131209" y="604099"/>
                  </a:cubicBezTo>
                  <a:cubicBezTo>
                    <a:pt x="1131209" y="604099"/>
                    <a:pt x="1131209" y="604099"/>
                    <a:pt x="1130416" y="603304"/>
                  </a:cubicBezTo>
                  <a:cubicBezTo>
                    <a:pt x="1129623" y="603304"/>
                    <a:pt x="1085232" y="577890"/>
                    <a:pt x="1063037" y="538973"/>
                  </a:cubicBezTo>
                  <a:cubicBezTo>
                    <a:pt x="1047976" y="511970"/>
                    <a:pt x="1018646" y="474641"/>
                    <a:pt x="1001207" y="453198"/>
                  </a:cubicBezTo>
                  <a:close/>
                  <a:moveTo>
                    <a:pt x="959182" y="447483"/>
                  </a:moveTo>
                  <a:cubicBezTo>
                    <a:pt x="964729" y="448278"/>
                    <a:pt x="970275" y="449072"/>
                    <a:pt x="975822" y="449867"/>
                  </a:cubicBezTo>
                  <a:cubicBezTo>
                    <a:pt x="982953" y="450662"/>
                    <a:pt x="990084" y="451457"/>
                    <a:pt x="997215" y="452251"/>
                  </a:cubicBezTo>
                  <a:cubicBezTo>
                    <a:pt x="1013855" y="472916"/>
                    <a:pt x="1044757" y="512656"/>
                    <a:pt x="1060604" y="540474"/>
                  </a:cubicBezTo>
                  <a:cubicBezTo>
                    <a:pt x="1081206" y="577034"/>
                    <a:pt x="1121616" y="601672"/>
                    <a:pt x="1127955" y="605646"/>
                  </a:cubicBezTo>
                  <a:cubicBezTo>
                    <a:pt x="1127955" y="605646"/>
                    <a:pt x="1127955" y="605646"/>
                    <a:pt x="1127955" y="607236"/>
                  </a:cubicBezTo>
                  <a:cubicBezTo>
                    <a:pt x="1122408" y="613594"/>
                    <a:pt x="1104184" y="628695"/>
                    <a:pt x="1074867" y="603262"/>
                  </a:cubicBezTo>
                  <a:cubicBezTo>
                    <a:pt x="1074867" y="603262"/>
                    <a:pt x="1074867" y="603262"/>
                    <a:pt x="1074867" y="600878"/>
                  </a:cubicBezTo>
                  <a:cubicBezTo>
                    <a:pt x="1074074" y="600083"/>
                    <a:pt x="1036833" y="554780"/>
                    <a:pt x="1018609" y="527757"/>
                  </a:cubicBezTo>
                  <a:cubicBezTo>
                    <a:pt x="1008308" y="511861"/>
                    <a:pt x="981368" y="474506"/>
                    <a:pt x="959182" y="447483"/>
                  </a:cubicBezTo>
                  <a:close/>
                  <a:moveTo>
                    <a:pt x="911441" y="440423"/>
                  </a:moveTo>
                  <a:cubicBezTo>
                    <a:pt x="926494" y="442804"/>
                    <a:pt x="940754" y="445185"/>
                    <a:pt x="954222" y="446772"/>
                  </a:cubicBezTo>
                  <a:cubicBezTo>
                    <a:pt x="975612" y="472961"/>
                    <a:pt x="1003341" y="511056"/>
                    <a:pt x="1016016" y="529309"/>
                  </a:cubicBezTo>
                  <a:cubicBezTo>
                    <a:pt x="1033446" y="554705"/>
                    <a:pt x="1067512" y="596767"/>
                    <a:pt x="1071473" y="602323"/>
                  </a:cubicBezTo>
                  <a:cubicBezTo>
                    <a:pt x="1067512" y="603116"/>
                    <a:pt x="1054836" y="605497"/>
                    <a:pt x="1041368" y="595974"/>
                  </a:cubicBezTo>
                  <a:cubicBezTo>
                    <a:pt x="1041368" y="595974"/>
                    <a:pt x="1041368" y="595974"/>
                    <a:pt x="1041368" y="593593"/>
                  </a:cubicBezTo>
                  <a:cubicBezTo>
                    <a:pt x="1041368" y="593593"/>
                    <a:pt x="1041368" y="593593"/>
                    <a:pt x="1040576" y="593593"/>
                  </a:cubicBezTo>
                  <a:cubicBezTo>
                    <a:pt x="1039783" y="592799"/>
                    <a:pt x="970859" y="565816"/>
                    <a:pt x="938377" y="497564"/>
                  </a:cubicBezTo>
                  <a:cubicBezTo>
                    <a:pt x="926494" y="471374"/>
                    <a:pt x="917779" y="453121"/>
                    <a:pt x="911441" y="440423"/>
                  </a:cubicBezTo>
                  <a:close/>
                  <a:moveTo>
                    <a:pt x="873450" y="434035"/>
                  </a:moveTo>
                  <a:cubicBezTo>
                    <a:pt x="885348" y="435622"/>
                    <a:pt x="896452" y="438003"/>
                    <a:pt x="907557" y="439590"/>
                  </a:cubicBezTo>
                  <a:cubicBezTo>
                    <a:pt x="913902" y="452288"/>
                    <a:pt x="922627" y="471335"/>
                    <a:pt x="936111" y="498318"/>
                  </a:cubicBezTo>
                  <a:cubicBezTo>
                    <a:pt x="964665" y="560222"/>
                    <a:pt x="1024153" y="589586"/>
                    <a:pt x="1036844" y="595141"/>
                  </a:cubicBezTo>
                  <a:cubicBezTo>
                    <a:pt x="1027326" y="595935"/>
                    <a:pt x="997185" y="599109"/>
                    <a:pt x="978149" y="592760"/>
                  </a:cubicBezTo>
                  <a:cubicBezTo>
                    <a:pt x="978149" y="592760"/>
                    <a:pt x="978149" y="592760"/>
                    <a:pt x="978149" y="591173"/>
                  </a:cubicBezTo>
                  <a:cubicBezTo>
                    <a:pt x="978149" y="591173"/>
                    <a:pt x="978149" y="591173"/>
                    <a:pt x="977356" y="591173"/>
                  </a:cubicBezTo>
                  <a:cubicBezTo>
                    <a:pt x="976563" y="590379"/>
                    <a:pt x="936904" y="569745"/>
                    <a:pt x="902797" y="512604"/>
                  </a:cubicBezTo>
                  <a:cubicBezTo>
                    <a:pt x="882968" y="479271"/>
                    <a:pt x="875830" y="451495"/>
                    <a:pt x="873450" y="434035"/>
                  </a:cubicBezTo>
                  <a:close/>
                  <a:moveTo>
                    <a:pt x="1618459" y="428656"/>
                  </a:moveTo>
                  <a:cubicBezTo>
                    <a:pt x="1625594" y="429450"/>
                    <a:pt x="1646206" y="433419"/>
                    <a:pt x="1651756" y="453267"/>
                  </a:cubicBezTo>
                  <a:cubicBezTo>
                    <a:pt x="1645414" y="453267"/>
                    <a:pt x="1587539" y="452473"/>
                    <a:pt x="1576440" y="494551"/>
                  </a:cubicBezTo>
                  <a:cubicBezTo>
                    <a:pt x="1562963" y="492963"/>
                    <a:pt x="1548692" y="490581"/>
                    <a:pt x="1534422" y="488199"/>
                  </a:cubicBezTo>
                  <a:cubicBezTo>
                    <a:pt x="1578026" y="438183"/>
                    <a:pt x="1615287" y="429450"/>
                    <a:pt x="1615287" y="429450"/>
                  </a:cubicBezTo>
                  <a:cubicBezTo>
                    <a:pt x="1615287" y="429450"/>
                    <a:pt x="1615287" y="429450"/>
                    <a:pt x="1618459" y="428656"/>
                  </a:cubicBezTo>
                  <a:close/>
                  <a:moveTo>
                    <a:pt x="842520" y="427647"/>
                  </a:moveTo>
                  <a:cubicBezTo>
                    <a:pt x="851231" y="429235"/>
                    <a:pt x="860734" y="431617"/>
                    <a:pt x="870236" y="433205"/>
                  </a:cubicBezTo>
                  <a:cubicBezTo>
                    <a:pt x="872612" y="450675"/>
                    <a:pt x="878947" y="479261"/>
                    <a:pt x="899537" y="514201"/>
                  </a:cubicBezTo>
                  <a:cubicBezTo>
                    <a:pt x="930421" y="565816"/>
                    <a:pt x="966056" y="588050"/>
                    <a:pt x="973975" y="592814"/>
                  </a:cubicBezTo>
                  <a:cubicBezTo>
                    <a:pt x="969224" y="593608"/>
                    <a:pt x="955761" y="594402"/>
                    <a:pt x="932796" y="588844"/>
                  </a:cubicBezTo>
                  <a:cubicBezTo>
                    <a:pt x="932796" y="588844"/>
                    <a:pt x="932796" y="588844"/>
                    <a:pt x="932004" y="587256"/>
                  </a:cubicBezTo>
                  <a:cubicBezTo>
                    <a:pt x="931213" y="587256"/>
                    <a:pt x="897953" y="561845"/>
                    <a:pt x="877363" y="531671"/>
                  </a:cubicBezTo>
                  <a:cubicBezTo>
                    <a:pt x="862317" y="508643"/>
                    <a:pt x="844104" y="472909"/>
                    <a:pt x="842520" y="427647"/>
                  </a:cubicBezTo>
                  <a:close/>
                  <a:moveTo>
                    <a:pt x="803521" y="418906"/>
                  </a:moveTo>
                  <a:cubicBezTo>
                    <a:pt x="815417" y="422082"/>
                    <a:pt x="827314" y="424463"/>
                    <a:pt x="838417" y="426845"/>
                  </a:cubicBezTo>
                  <a:cubicBezTo>
                    <a:pt x="840796" y="473688"/>
                    <a:pt x="859037" y="510209"/>
                    <a:pt x="874899" y="533233"/>
                  </a:cubicBezTo>
                  <a:cubicBezTo>
                    <a:pt x="892347" y="558640"/>
                    <a:pt x="919312" y="581664"/>
                    <a:pt x="927243" y="588015"/>
                  </a:cubicBezTo>
                  <a:cubicBezTo>
                    <a:pt x="927243" y="588015"/>
                    <a:pt x="927243" y="588015"/>
                    <a:pt x="906623" y="583252"/>
                  </a:cubicBezTo>
                  <a:cubicBezTo>
                    <a:pt x="906623" y="583252"/>
                    <a:pt x="893140" y="586427"/>
                    <a:pt x="874899" y="575312"/>
                  </a:cubicBezTo>
                  <a:cubicBezTo>
                    <a:pt x="874899" y="575312"/>
                    <a:pt x="874899" y="575312"/>
                    <a:pt x="875692" y="573724"/>
                  </a:cubicBezTo>
                  <a:cubicBezTo>
                    <a:pt x="875692" y="573724"/>
                    <a:pt x="875692" y="573724"/>
                    <a:pt x="874899" y="572930"/>
                  </a:cubicBezTo>
                  <a:cubicBezTo>
                    <a:pt x="874106" y="572136"/>
                    <a:pt x="832072" y="532440"/>
                    <a:pt x="814624" y="485597"/>
                  </a:cubicBezTo>
                  <a:cubicBezTo>
                    <a:pt x="805900" y="460191"/>
                    <a:pt x="803521" y="437960"/>
                    <a:pt x="803521" y="418906"/>
                  </a:cubicBezTo>
                  <a:close/>
                  <a:moveTo>
                    <a:pt x="1596416" y="414321"/>
                  </a:moveTo>
                  <a:cubicBezTo>
                    <a:pt x="1602759" y="413527"/>
                    <a:pt x="1615446" y="414321"/>
                    <a:pt x="1615446" y="426231"/>
                  </a:cubicBezTo>
                  <a:cubicBezTo>
                    <a:pt x="1615446" y="426231"/>
                    <a:pt x="1615446" y="426231"/>
                    <a:pt x="1614653" y="427025"/>
                  </a:cubicBezTo>
                  <a:cubicBezTo>
                    <a:pt x="1611481" y="427819"/>
                    <a:pt x="1575007" y="436553"/>
                    <a:pt x="1530603" y="488164"/>
                  </a:cubicBezTo>
                  <a:cubicBezTo>
                    <a:pt x="1517123" y="485782"/>
                    <a:pt x="1502851" y="484194"/>
                    <a:pt x="1489371" y="481812"/>
                  </a:cubicBezTo>
                  <a:cubicBezTo>
                    <a:pt x="1544876" y="419879"/>
                    <a:pt x="1591658" y="415909"/>
                    <a:pt x="1592451" y="415909"/>
                  </a:cubicBezTo>
                  <a:cubicBezTo>
                    <a:pt x="1592451" y="415909"/>
                    <a:pt x="1592451" y="415909"/>
                    <a:pt x="1593244" y="415909"/>
                  </a:cubicBezTo>
                  <a:cubicBezTo>
                    <a:pt x="1593244" y="415909"/>
                    <a:pt x="1593244" y="415909"/>
                    <a:pt x="1596416" y="414321"/>
                  </a:cubicBezTo>
                  <a:close/>
                  <a:moveTo>
                    <a:pt x="760151" y="409492"/>
                  </a:moveTo>
                  <a:cubicBezTo>
                    <a:pt x="773609" y="412666"/>
                    <a:pt x="787066" y="415840"/>
                    <a:pt x="800524" y="419014"/>
                  </a:cubicBezTo>
                  <a:cubicBezTo>
                    <a:pt x="800524" y="437266"/>
                    <a:pt x="802899" y="461073"/>
                    <a:pt x="811607" y="486466"/>
                  </a:cubicBezTo>
                  <a:cubicBezTo>
                    <a:pt x="828231" y="531700"/>
                    <a:pt x="867020" y="569790"/>
                    <a:pt x="871770" y="574551"/>
                  </a:cubicBezTo>
                  <a:cubicBezTo>
                    <a:pt x="871770" y="574551"/>
                    <a:pt x="871770" y="574551"/>
                    <a:pt x="871770" y="576139"/>
                  </a:cubicBezTo>
                  <a:cubicBezTo>
                    <a:pt x="868604" y="580106"/>
                    <a:pt x="857521" y="585661"/>
                    <a:pt x="832980" y="574551"/>
                  </a:cubicBezTo>
                  <a:cubicBezTo>
                    <a:pt x="832980" y="574551"/>
                    <a:pt x="832980" y="574551"/>
                    <a:pt x="832980" y="573758"/>
                  </a:cubicBezTo>
                  <a:cubicBezTo>
                    <a:pt x="832980" y="573758"/>
                    <a:pt x="832980" y="573758"/>
                    <a:pt x="832189" y="572964"/>
                  </a:cubicBezTo>
                  <a:cubicBezTo>
                    <a:pt x="832189" y="572171"/>
                    <a:pt x="777567" y="526938"/>
                    <a:pt x="760151" y="409492"/>
                  </a:cubicBezTo>
                  <a:close/>
                  <a:moveTo>
                    <a:pt x="1574453" y="404533"/>
                  </a:moveTo>
                  <a:cubicBezTo>
                    <a:pt x="1581283" y="405127"/>
                    <a:pt x="1588013" y="407305"/>
                    <a:pt x="1591576" y="412851"/>
                  </a:cubicBezTo>
                  <a:cubicBezTo>
                    <a:pt x="1585241" y="413643"/>
                    <a:pt x="1540108" y="419981"/>
                    <a:pt x="1485472" y="481776"/>
                  </a:cubicBezTo>
                  <a:cubicBezTo>
                    <a:pt x="1484680" y="481776"/>
                    <a:pt x="1483889" y="480984"/>
                    <a:pt x="1483097" y="480984"/>
                  </a:cubicBezTo>
                  <a:cubicBezTo>
                    <a:pt x="1470428" y="479399"/>
                    <a:pt x="1458550" y="477815"/>
                    <a:pt x="1446673" y="476230"/>
                  </a:cubicBezTo>
                  <a:cubicBezTo>
                    <a:pt x="1484680" y="450086"/>
                    <a:pt x="1553569" y="408098"/>
                    <a:pt x="1554360" y="407305"/>
                  </a:cubicBezTo>
                  <a:cubicBezTo>
                    <a:pt x="1554360" y="407305"/>
                    <a:pt x="1554360" y="407305"/>
                    <a:pt x="1556736" y="405721"/>
                  </a:cubicBezTo>
                  <a:cubicBezTo>
                    <a:pt x="1560695" y="404928"/>
                    <a:pt x="1567623" y="403938"/>
                    <a:pt x="1574453" y="404533"/>
                  </a:cubicBezTo>
                  <a:close/>
                  <a:moveTo>
                    <a:pt x="730901" y="401760"/>
                  </a:moveTo>
                  <a:cubicBezTo>
                    <a:pt x="739599" y="404137"/>
                    <a:pt x="748297" y="406515"/>
                    <a:pt x="756996" y="408892"/>
                  </a:cubicBezTo>
                  <a:cubicBezTo>
                    <a:pt x="773601" y="520631"/>
                    <a:pt x="822627" y="568180"/>
                    <a:pt x="829744" y="574519"/>
                  </a:cubicBezTo>
                  <a:cubicBezTo>
                    <a:pt x="823418" y="576104"/>
                    <a:pt x="804440" y="579274"/>
                    <a:pt x="784672" y="565802"/>
                  </a:cubicBezTo>
                  <a:cubicBezTo>
                    <a:pt x="784672" y="565802"/>
                    <a:pt x="784672" y="565802"/>
                    <a:pt x="785462" y="565010"/>
                  </a:cubicBezTo>
                  <a:cubicBezTo>
                    <a:pt x="785462" y="565010"/>
                    <a:pt x="785462" y="565010"/>
                    <a:pt x="784672" y="564217"/>
                  </a:cubicBezTo>
                  <a:cubicBezTo>
                    <a:pt x="783881" y="563425"/>
                    <a:pt x="736436" y="496857"/>
                    <a:pt x="730901" y="401760"/>
                  </a:cubicBezTo>
                  <a:close/>
                  <a:moveTo>
                    <a:pt x="687195" y="389656"/>
                  </a:moveTo>
                  <a:cubicBezTo>
                    <a:pt x="700643" y="393622"/>
                    <a:pt x="714091" y="397589"/>
                    <a:pt x="727539" y="400762"/>
                  </a:cubicBezTo>
                  <a:cubicBezTo>
                    <a:pt x="732285" y="491993"/>
                    <a:pt x="775794" y="557839"/>
                    <a:pt x="781331" y="564979"/>
                  </a:cubicBezTo>
                  <a:cubicBezTo>
                    <a:pt x="781331" y="564979"/>
                    <a:pt x="781331" y="564979"/>
                    <a:pt x="781331" y="565772"/>
                  </a:cubicBezTo>
                  <a:cubicBezTo>
                    <a:pt x="775794" y="567359"/>
                    <a:pt x="760763" y="570532"/>
                    <a:pt x="746524" y="559426"/>
                  </a:cubicBezTo>
                  <a:cubicBezTo>
                    <a:pt x="746524" y="559426"/>
                    <a:pt x="746524" y="559426"/>
                    <a:pt x="747315" y="557839"/>
                  </a:cubicBezTo>
                  <a:cubicBezTo>
                    <a:pt x="747315" y="557839"/>
                    <a:pt x="747315" y="557839"/>
                    <a:pt x="746524" y="557839"/>
                  </a:cubicBezTo>
                  <a:cubicBezTo>
                    <a:pt x="745733" y="557046"/>
                    <a:pt x="704598" y="520553"/>
                    <a:pt x="687195" y="389656"/>
                  </a:cubicBezTo>
                  <a:close/>
                  <a:moveTo>
                    <a:pt x="1524276" y="385431"/>
                  </a:moveTo>
                  <a:cubicBezTo>
                    <a:pt x="1535275" y="385927"/>
                    <a:pt x="1546572" y="390489"/>
                    <a:pt x="1552913" y="404771"/>
                  </a:cubicBezTo>
                  <a:cubicBezTo>
                    <a:pt x="1552913" y="404771"/>
                    <a:pt x="1552913" y="404771"/>
                    <a:pt x="1552120" y="404771"/>
                  </a:cubicBezTo>
                  <a:cubicBezTo>
                    <a:pt x="1551328" y="405565"/>
                    <a:pt x="1479191" y="449203"/>
                    <a:pt x="1441933" y="475387"/>
                  </a:cubicBezTo>
                  <a:cubicBezTo>
                    <a:pt x="1435592" y="474593"/>
                    <a:pt x="1429250" y="473800"/>
                    <a:pt x="1423701" y="473006"/>
                  </a:cubicBezTo>
                  <a:cubicBezTo>
                    <a:pt x="1414189" y="471420"/>
                    <a:pt x="1403091" y="469833"/>
                    <a:pt x="1391200" y="468246"/>
                  </a:cubicBezTo>
                  <a:cubicBezTo>
                    <a:pt x="1430836" y="427781"/>
                    <a:pt x="1494252" y="393663"/>
                    <a:pt x="1495045" y="393663"/>
                  </a:cubicBezTo>
                  <a:cubicBezTo>
                    <a:pt x="1495045" y="393663"/>
                    <a:pt x="1495045" y="393663"/>
                    <a:pt x="1497423" y="390490"/>
                  </a:cubicBezTo>
                  <a:cubicBezTo>
                    <a:pt x="1502575" y="388506"/>
                    <a:pt x="1513277" y="384935"/>
                    <a:pt x="1524276" y="385431"/>
                  </a:cubicBezTo>
                  <a:close/>
                  <a:moveTo>
                    <a:pt x="1467109" y="379880"/>
                  </a:moveTo>
                  <a:cubicBezTo>
                    <a:pt x="1477925" y="380078"/>
                    <a:pt x="1488642" y="382457"/>
                    <a:pt x="1493405" y="390388"/>
                  </a:cubicBezTo>
                  <a:cubicBezTo>
                    <a:pt x="1488642" y="392768"/>
                    <a:pt x="1425927" y="427663"/>
                    <a:pt x="1387028" y="467318"/>
                  </a:cubicBezTo>
                  <a:cubicBezTo>
                    <a:pt x="1372738" y="465732"/>
                    <a:pt x="1357655" y="463352"/>
                    <a:pt x="1341778" y="460973"/>
                  </a:cubicBezTo>
                  <a:cubicBezTo>
                    <a:pt x="1347335" y="452249"/>
                    <a:pt x="1356861" y="441146"/>
                    <a:pt x="1370357" y="428457"/>
                  </a:cubicBezTo>
                  <a:cubicBezTo>
                    <a:pt x="1396554" y="403078"/>
                    <a:pt x="1437835" y="384837"/>
                    <a:pt x="1437835" y="384837"/>
                  </a:cubicBezTo>
                  <a:cubicBezTo>
                    <a:pt x="1437835" y="384837"/>
                    <a:pt x="1437835" y="384837"/>
                    <a:pt x="1440216" y="382458"/>
                  </a:cubicBezTo>
                  <a:cubicBezTo>
                    <a:pt x="1445377" y="381664"/>
                    <a:pt x="1456292" y="379682"/>
                    <a:pt x="1467109" y="379880"/>
                  </a:cubicBezTo>
                  <a:close/>
                  <a:moveTo>
                    <a:pt x="650549" y="378562"/>
                  </a:moveTo>
                  <a:cubicBezTo>
                    <a:pt x="661652" y="382527"/>
                    <a:pt x="672755" y="385700"/>
                    <a:pt x="683859" y="388872"/>
                  </a:cubicBezTo>
                  <a:cubicBezTo>
                    <a:pt x="699720" y="513387"/>
                    <a:pt x="736995" y="553042"/>
                    <a:pt x="743340" y="559387"/>
                  </a:cubicBezTo>
                  <a:cubicBezTo>
                    <a:pt x="736995" y="560180"/>
                    <a:pt x="716375" y="564145"/>
                    <a:pt x="705272" y="553042"/>
                  </a:cubicBezTo>
                  <a:cubicBezTo>
                    <a:pt x="705272" y="553042"/>
                    <a:pt x="705272" y="553042"/>
                    <a:pt x="705272" y="551456"/>
                  </a:cubicBezTo>
                  <a:cubicBezTo>
                    <a:pt x="705272" y="551456"/>
                    <a:pt x="705272" y="551456"/>
                    <a:pt x="705272" y="550663"/>
                  </a:cubicBezTo>
                  <a:cubicBezTo>
                    <a:pt x="704479" y="549870"/>
                    <a:pt x="653721" y="486422"/>
                    <a:pt x="650549" y="378562"/>
                  </a:cubicBezTo>
                  <a:close/>
                  <a:moveTo>
                    <a:pt x="1396652" y="369053"/>
                  </a:moveTo>
                  <a:cubicBezTo>
                    <a:pt x="1405364" y="368260"/>
                    <a:pt x="1426747" y="368260"/>
                    <a:pt x="1436251" y="382535"/>
                  </a:cubicBezTo>
                  <a:cubicBezTo>
                    <a:pt x="1433083" y="384122"/>
                    <a:pt x="1394276" y="401569"/>
                    <a:pt x="1368141" y="426155"/>
                  </a:cubicBezTo>
                  <a:cubicBezTo>
                    <a:pt x="1353885" y="439638"/>
                    <a:pt x="1344381" y="452327"/>
                    <a:pt x="1338838" y="460258"/>
                  </a:cubicBezTo>
                  <a:cubicBezTo>
                    <a:pt x="1320622" y="457878"/>
                    <a:pt x="1301615" y="455499"/>
                    <a:pt x="1282607" y="452327"/>
                  </a:cubicBezTo>
                  <a:cubicBezTo>
                    <a:pt x="1288151" y="439638"/>
                    <a:pt x="1300823" y="416638"/>
                    <a:pt x="1322998" y="396811"/>
                  </a:cubicBezTo>
                  <a:cubicBezTo>
                    <a:pt x="1354677" y="367467"/>
                    <a:pt x="1393484" y="370639"/>
                    <a:pt x="1393484" y="370639"/>
                  </a:cubicBezTo>
                  <a:cubicBezTo>
                    <a:pt x="1393484" y="370639"/>
                    <a:pt x="1393484" y="370639"/>
                    <a:pt x="1394276" y="370639"/>
                  </a:cubicBezTo>
                  <a:cubicBezTo>
                    <a:pt x="1394276" y="370639"/>
                    <a:pt x="1394276" y="370639"/>
                    <a:pt x="1396652" y="369053"/>
                  </a:cubicBezTo>
                  <a:close/>
                  <a:moveTo>
                    <a:pt x="611886" y="365786"/>
                  </a:moveTo>
                  <a:cubicBezTo>
                    <a:pt x="623786" y="369756"/>
                    <a:pt x="635685" y="373726"/>
                    <a:pt x="647585" y="377696"/>
                  </a:cubicBezTo>
                  <a:cubicBezTo>
                    <a:pt x="649965" y="481715"/>
                    <a:pt x="697564" y="546033"/>
                    <a:pt x="702324" y="552385"/>
                  </a:cubicBezTo>
                  <a:cubicBezTo>
                    <a:pt x="702324" y="552385"/>
                    <a:pt x="702324" y="552385"/>
                    <a:pt x="702324" y="553179"/>
                  </a:cubicBezTo>
                  <a:cubicBezTo>
                    <a:pt x="697564" y="556355"/>
                    <a:pt x="684078" y="561119"/>
                    <a:pt x="657105" y="545239"/>
                  </a:cubicBezTo>
                  <a:cubicBezTo>
                    <a:pt x="657105" y="545239"/>
                    <a:pt x="657105" y="545239"/>
                    <a:pt x="656312" y="544444"/>
                  </a:cubicBezTo>
                  <a:cubicBezTo>
                    <a:pt x="656312" y="544444"/>
                    <a:pt x="656312" y="544444"/>
                    <a:pt x="656312" y="543650"/>
                  </a:cubicBezTo>
                  <a:cubicBezTo>
                    <a:pt x="655518" y="542856"/>
                    <a:pt x="615853" y="499184"/>
                    <a:pt x="611886" y="365786"/>
                  </a:cubicBezTo>
                  <a:close/>
                  <a:moveTo>
                    <a:pt x="572091" y="351666"/>
                  </a:moveTo>
                  <a:cubicBezTo>
                    <a:pt x="573676" y="351666"/>
                    <a:pt x="574468" y="352459"/>
                    <a:pt x="576053" y="353253"/>
                  </a:cubicBezTo>
                  <a:cubicBezTo>
                    <a:pt x="586352" y="357221"/>
                    <a:pt x="597444" y="361190"/>
                    <a:pt x="608535" y="365158"/>
                  </a:cubicBezTo>
                  <a:cubicBezTo>
                    <a:pt x="611704" y="492143"/>
                    <a:pt x="646564" y="537382"/>
                    <a:pt x="652902" y="544525"/>
                  </a:cubicBezTo>
                  <a:cubicBezTo>
                    <a:pt x="644979" y="545318"/>
                    <a:pt x="617250" y="545318"/>
                    <a:pt x="593482" y="522302"/>
                  </a:cubicBezTo>
                  <a:cubicBezTo>
                    <a:pt x="593482" y="522302"/>
                    <a:pt x="593482" y="522302"/>
                    <a:pt x="593482" y="520715"/>
                  </a:cubicBezTo>
                  <a:cubicBezTo>
                    <a:pt x="593482" y="520715"/>
                    <a:pt x="593482" y="520715"/>
                    <a:pt x="593482" y="519921"/>
                  </a:cubicBezTo>
                  <a:cubicBezTo>
                    <a:pt x="592690" y="519921"/>
                    <a:pt x="561792" y="461190"/>
                    <a:pt x="572091" y="351666"/>
                  </a:cubicBezTo>
                  <a:close/>
                  <a:moveTo>
                    <a:pt x="1344484" y="333086"/>
                  </a:moveTo>
                  <a:cubicBezTo>
                    <a:pt x="1357605" y="333198"/>
                    <a:pt x="1377082" y="339003"/>
                    <a:pt x="1392545" y="367582"/>
                  </a:cubicBezTo>
                  <a:cubicBezTo>
                    <a:pt x="1386201" y="367582"/>
                    <a:pt x="1350518" y="366788"/>
                    <a:pt x="1320386" y="394574"/>
                  </a:cubicBezTo>
                  <a:cubicBezTo>
                    <a:pt x="1297390" y="415214"/>
                    <a:pt x="1284702" y="439824"/>
                    <a:pt x="1279152" y="452526"/>
                  </a:cubicBezTo>
                  <a:cubicBezTo>
                    <a:pt x="1264879" y="450144"/>
                    <a:pt x="1249812" y="448556"/>
                    <a:pt x="1235539" y="446175"/>
                  </a:cubicBezTo>
                  <a:cubicBezTo>
                    <a:pt x="1243469" y="435855"/>
                    <a:pt x="1252984" y="420771"/>
                    <a:pt x="1265671" y="399337"/>
                  </a:cubicBezTo>
                  <a:cubicBezTo>
                    <a:pt x="1292632" y="353293"/>
                    <a:pt x="1329901" y="337415"/>
                    <a:pt x="1329901" y="337415"/>
                  </a:cubicBezTo>
                  <a:cubicBezTo>
                    <a:pt x="1329901" y="337415"/>
                    <a:pt x="1329901" y="337415"/>
                    <a:pt x="1333866" y="334240"/>
                  </a:cubicBezTo>
                  <a:cubicBezTo>
                    <a:pt x="1336443" y="333644"/>
                    <a:pt x="1340110" y="333049"/>
                    <a:pt x="1344484" y="333086"/>
                  </a:cubicBezTo>
                  <a:close/>
                  <a:moveTo>
                    <a:pt x="512054" y="328468"/>
                  </a:moveTo>
                  <a:cubicBezTo>
                    <a:pt x="531831" y="335615"/>
                    <a:pt x="550816" y="342763"/>
                    <a:pt x="569010" y="349910"/>
                  </a:cubicBezTo>
                  <a:cubicBezTo>
                    <a:pt x="559518" y="457124"/>
                    <a:pt x="587996" y="516687"/>
                    <a:pt x="590369" y="521452"/>
                  </a:cubicBezTo>
                  <a:cubicBezTo>
                    <a:pt x="590369" y="521452"/>
                    <a:pt x="590369" y="521452"/>
                    <a:pt x="590369" y="523041"/>
                  </a:cubicBezTo>
                  <a:cubicBezTo>
                    <a:pt x="587996" y="526217"/>
                    <a:pt x="582458" y="530188"/>
                    <a:pt x="569801" y="525423"/>
                  </a:cubicBezTo>
                  <a:cubicBezTo>
                    <a:pt x="569801" y="525423"/>
                    <a:pt x="569801" y="525423"/>
                    <a:pt x="569801" y="524629"/>
                  </a:cubicBezTo>
                  <a:cubicBezTo>
                    <a:pt x="569801" y="524629"/>
                    <a:pt x="569801" y="524629"/>
                    <a:pt x="569010" y="523835"/>
                  </a:cubicBezTo>
                  <a:cubicBezTo>
                    <a:pt x="569010" y="523041"/>
                    <a:pt x="509681" y="463477"/>
                    <a:pt x="512054" y="328468"/>
                  </a:cubicBezTo>
                  <a:close/>
                  <a:moveTo>
                    <a:pt x="1315153" y="323013"/>
                  </a:moveTo>
                  <a:cubicBezTo>
                    <a:pt x="1320808" y="324300"/>
                    <a:pt x="1326165" y="327470"/>
                    <a:pt x="1329339" y="334204"/>
                  </a:cubicBezTo>
                  <a:cubicBezTo>
                    <a:pt x="1329339" y="334204"/>
                    <a:pt x="1329339" y="334204"/>
                    <a:pt x="1328545" y="334204"/>
                  </a:cubicBezTo>
                  <a:cubicBezTo>
                    <a:pt x="1326165" y="335789"/>
                    <a:pt x="1289659" y="352427"/>
                    <a:pt x="1263471" y="397590"/>
                  </a:cubicBezTo>
                  <a:cubicBezTo>
                    <a:pt x="1249980" y="420567"/>
                    <a:pt x="1239663" y="435621"/>
                    <a:pt x="1232521" y="445129"/>
                  </a:cubicBezTo>
                  <a:cubicBezTo>
                    <a:pt x="1219030" y="443544"/>
                    <a:pt x="1205538" y="441959"/>
                    <a:pt x="1192841" y="439583"/>
                  </a:cubicBezTo>
                  <a:cubicBezTo>
                    <a:pt x="1253154" y="354012"/>
                    <a:pt x="1294421" y="326281"/>
                    <a:pt x="1294421" y="326281"/>
                  </a:cubicBezTo>
                  <a:cubicBezTo>
                    <a:pt x="1294421" y="326281"/>
                    <a:pt x="1294421" y="326281"/>
                    <a:pt x="1299182" y="323112"/>
                  </a:cubicBezTo>
                  <a:cubicBezTo>
                    <a:pt x="1303547" y="322320"/>
                    <a:pt x="1309499" y="321725"/>
                    <a:pt x="1315153" y="323013"/>
                  </a:cubicBezTo>
                  <a:close/>
                  <a:moveTo>
                    <a:pt x="475526" y="315020"/>
                  </a:moveTo>
                  <a:cubicBezTo>
                    <a:pt x="483437" y="318197"/>
                    <a:pt x="491347" y="320580"/>
                    <a:pt x="498467" y="323757"/>
                  </a:cubicBezTo>
                  <a:cubicBezTo>
                    <a:pt x="501631" y="324552"/>
                    <a:pt x="505586" y="326140"/>
                    <a:pt x="508751" y="326935"/>
                  </a:cubicBezTo>
                  <a:cubicBezTo>
                    <a:pt x="506378" y="457203"/>
                    <a:pt x="559378" y="518366"/>
                    <a:pt x="566498" y="525515"/>
                  </a:cubicBezTo>
                  <a:cubicBezTo>
                    <a:pt x="558587" y="527103"/>
                    <a:pt x="527736" y="531869"/>
                    <a:pt x="510333" y="500096"/>
                  </a:cubicBezTo>
                  <a:cubicBezTo>
                    <a:pt x="510333" y="500096"/>
                    <a:pt x="510333" y="500096"/>
                    <a:pt x="511124" y="497713"/>
                  </a:cubicBezTo>
                  <a:cubicBezTo>
                    <a:pt x="511124" y="497713"/>
                    <a:pt x="511124" y="497713"/>
                    <a:pt x="510333" y="496919"/>
                  </a:cubicBezTo>
                  <a:cubicBezTo>
                    <a:pt x="509542" y="496124"/>
                    <a:pt x="458914" y="423047"/>
                    <a:pt x="475526" y="315020"/>
                  </a:cubicBezTo>
                  <a:close/>
                  <a:moveTo>
                    <a:pt x="1267346" y="313675"/>
                  </a:moveTo>
                  <a:cubicBezTo>
                    <a:pt x="1276059" y="313675"/>
                    <a:pt x="1287148" y="315261"/>
                    <a:pt x="1292693" y="323190"/>
                  </a:cubicBezTo>
                  <a:cubicBezTo>
                    <a:pt x="1291901" y="323983"/>
                    <a:pt x="1249920" y="351735"/>
                    <a:pt x="1188929" y="439750"/>
                  </a:cubicBezTo>
                  <a:cubicBezTo>
                    <a:pt x="1172295" y="437371"/>
                    <a:pt x="1156453" y="434992"/>
                    <a:pt x="1141403" y="432613"/>
                  </a:cubicBezTo>
                  <a:cubicBezTo>
                    <a:pt x="1199226" y="318432"/>
                    <a:pt x="1257049" y="315261"/>
                    <a:pt x="1257841" y="315261"/>
                  </a:cubicBezTo>
                  <a:cubicBezTo>
                    <a:pt x="1257841" y="315261"/>
                    <a:pt x="1257841" y="315261"/>
                    <a:pt x="1267346" y="313675"/>
                  </a:cubicBezTo>
                  <a:close/>
                  <a:moveTo>
                    <a:pt x="446111" y="303925"/>
                  </a:moveTo>
                  <a:cubicBezTo>
                    <a:pt x="455651" y="307098"/>
                    <a:pt x="464396" y="311065"/>
                    <a:pt x="473141" y="314238"/>
                  </a:cubicBezTo>
                  <a:cubicBezTo>
                    <a:pt x="456446" y="417371"/>
                    <a:pt x="501762" y="489564"/>
                    <a:pt x="507327" y="498290"/>
                  </a:cubicBezTo>
                  <a:cubicBezTo>
                    <a:pt x="507327" y="498290"/>
                    <a:pt x="507327" y="498290"/>
                    <a:pt x="507327" y="499083"/>
                  </a:cubicBezTo>
                  <a:cubicBezTo>
                    <a:pt x="500967" y="500670"/>
                    <a:pt x="482682" y="504637"/>
                    <a:pt x="465191" y="485597"/>
                  </a:cubicBezTo>
                  <a:cubicBezTo>
                    <a:pt x="465191" y="485597"/>
                    <a:pt x="465191" y="485597"/>
                    <a:pt x="465191" y="484804"/>
                  </a:cubicBezTo>
                  <a:cubicBezTo>
                    <a:pt x="465191" y="484804"/>
                    <a:pt x="465191" y="484804"/>
                    <a:pt x="465986" y="483217"/>
                  </a:cubicBezTo>
                  <a:cubicBezTo>
                    <a:pt x="465986" y="483217"/>
                    <a:pt x="465986" y="483217"/>
                    <a:pt x="465191" y="482424"/>
                  </a:cubicBezTo>
                  <a:cubicBezTo>
                    <a:pt x="465191" y="482424"/>
                    <a:pt x="439751" y="461797"/>
                    <a:pt x="446111" y="303925"/>
                  </a:cubicBezTo>
                  <a:close/>
                  <a:moveTo>
                    <a:pt x="1218334" y="300012"/>
                  </a:moveTo>
                  <a:cubicBezTo>
                    <a:pt x="1227846" y="299218"/>
                    <a:pt x="1248456" y="300807"/>
                    <a:pt x="1256383" y="311929"/>
                  </a:cubicBezTo>
                  <a:cubicBezTo>
                    <a:pt x="1248456" y="312724"/>
                    <a:pt x="1193761" y="321463"/>
                    <a:pt x="1138274" y="432690"/>
                  </a:cubicBezTo>
                  <a:cubicBezTo>
                    <a:pt x="1119249" y="429512"/>
                    <a:pt x="1102603" y="427128"/>
                    <a:pt x="1089920" y="425539"/>
                  </a:cubicBezTo>
                  <a:cubicBezTo>
                    <a:pt x="1083579" y="424745"/>
                    <a:pt x="1078030" y="423951"/>
                    <a:pt x="1072481" y="423156"/>
                  </a:cubicBezTo>
                  <a:cubicBezTo>
                    <a:pt x="1085164" y="412033"/>
                    <a:pt x="1102603" y="393760"/>
                    <a:pt x="1122420" y="365954"/>
                  </a:cubicBezTo>
                  <a:cubicBezTo>
                    <a:pt x="1161261" y="313518"/>
                    <a:pt x="1211993" y="301601"/>
                    <a:pt x="1212786" y="301601"/>
                  </a:cubicBezTo>
                  <a:cubicBezTo>
                    <a:pt x="1212786" y="301601"/>
                    <a:pt x="1212786" y="301601"/>
                    <a:pt x="1218334" y="300012"/>
                  </a:cubicBezTo>
                  <a:close/>
                  <a:moveTo>
                    <a:pt x="415227" y="292158"/>
                  </a:moveTo>
                  <a:cubicBezTo>
                    <a:pt x="424753" y="296127"/>
                    <a:pt x="434279" y="299302"/>
                    <a:pt x="443010" y="303270"/>
                  </a:cubicBezTo>
                  <a:cubicBezTo>
                    <a:pt x="437454" y="439799"/>
                    <a:pt x="454918" y="475518"/>
                    <a:pt x="461268" y="483456"/>
                  </a:cubicBezTo>
                  <a:cubicBezTo>
                    <a:pt x="454918" y="481868"/>
                    <a:pt x="441423" y="476312"/>
                    <a:pt x="435072" y="465993"/>
                  </a:cubicBezTo>
                  <a:cubicBezTo>
                    <a:pt x="435072" y="465993"/>
                    <a:pt x="435072" y="465993"/>
                    <a:pt x="435866" y="465199"/>
                  </a:cubicBezTo>
                  <a:cubicBezTo>
                    <a:pt x="435866" y="465199"/>
                    <a:pt x="435866" y="465199"/>
                    <a:pt x="435072" y="463612"/>
                  </a:cubicBezTo>
                  <a:cubicBezTo>
                    <a:pt x="435072" y="463612"/>
                    <a:pt x="404114" y="415986"/>
                    <a:pt x="415227" y="292158"/>
                  </a:cubicBezTo>
                  <a:close/>
                  <a:moveTo>
                    <a:pt x="1173779" y="282530"/>
                  </a:moveTo>
                  <a:cubicBezTo>
                    <a:pt x="1184073" y="281736"/>
                    <a:pt x="1202286" y="282530"/>
                    <a:pt x="1210997" y="299203"/>
                  </a:cubicBezTo>
                  <a:cubicBezTo>
                    <a:pt x="1206246" y="299997"/>
                    <a:pt x="1157149" y="312700"/>
                    <a:pt x="1119931" y="364308"/>
                  </a:cubicBezTo>
                  <a:cubicBezTo>
                    <a:pt x="1098550" y="392891"/>
                    <a:pt x="1081129" y="411152"/>
                    <a:pt x="1068459" y="422268"/>
                  </a:cubicBezTo>
                  <a:cubicBezTo>
                    <a:pt x="1050245" y="419886"/>
                    <a:pt x="1035200" y="417504"/>
                    <a:pt x="1019362" y="415122"/>
                  </a:cubicBezTo>
                  <a:cubicBezTo>
                    <a:pt x="1039951" y="396067"/>
                    <a:pt x="1081921" y="356369"/>
                    <a:pt x="1102509" y="328580"/>
                  </a:cubicBezTo>
                  <a:cubicBezTo>
                    <a:pt x="1129433" y="292057"/>
                    <a:pt x="1165860" y="285706"/>
                    <a:pt x="1165860" y="285706"/>
                  </a:cubicBezTo>
                  <a:cubicBezTo>
                    <a:pt x="1165860" y="285706"/>
                    <a:pt x="1165860" y="285706"/>
                    <a:pt x="1173779" y="282530"/>
                  </a:cubicBezTo>
                  <a:close/>
                  <a:moveTo>
                    <a:pt x="374008" y="275348"/>
                  </a:moveTo>
                  <a:cubicBezTo>
                    <a:pt x="386723" y="280908"/>
                    <a:pt x="400232" y="286468"/>
                    <a:pt x="412946" y="291233"/>
                  </a:cubicBezTo>
                  <a:cubicBezTo>
                    <a:pt x="401026" y="407992"/>
                    <a:pt x="427250" y="456442"/>
                    <a:pt x="432018" y="464385"/>
                  </a:cubicBezTo>
                  <a:cubicBezTo>
                    <a:pt x="432018" y="464385"/>
                    <a:pt x="432018" y="464385"/>
                    <a:pt x="431223" y="465179"/>
                  </a:cubicBezTo>
                  <a:cubicBezTo>
                    <a:pt x="424071" y="465974"/>
                    <a:pt x="404205" y="465179"/>
                    <a:pt x="389901" y="441351"/>
                  </a:cubicBezTo>
                  <a:cubicBezTo>
                    <a:pt x="389901" y="441351"/>
                    <a:pt x="389901" y="441351"/>
                    <a:pt x="389901" y="439763"/>
                  </a:cubicBezTo>
                  <a:cubicBezTo>
                    <a:pt x="389901" y="439763"/>
                    <a:pt x="389901" y="439763"/>
                    <a:pt x="389901" y="438968"/>
                  </a:cubicBezTo>
                  <a:cubicBezTo>
                    <a:pt x="389901" y="438174"/>
                    <a:pt x="353347" y="356364"/>
                    <a:pt x="374008" y="275348"/>
                  </a:cubicBezTo>
                  <a:close/>
                  <a:moveTo>
                    <a:pt x="1149219" y="274501"/>
                  </a:moveTo>
                  <a:cubicBezTo>
                    <a:pt x="1155958" y="275294"/>
                    <a:pt x="1162102" y="277474"/>
                    <a:pt x="1165273" y="282626"/>
                  </a:cubicBezTo>
                  <a:cubicBezTo>
                    <a:pt x="1160516" y="283418"/>
                    <a:pt x="1126427" y="291344"/>
                    <a:pt x="1099473" y="327012"/>
                  </a:cubicBezTo>
                  <a:cubicBezTo>
                    <a:pt x="1078861" y="354753"/>
                    <a:pt x="1035259" y="396761"/>
                    <a:pt x="1015440" y="414199"/>
                  </a:cubicBezTo>
                  <a:cubicBezTo>
                    <a:pt x="1002755" y="412614"/>
                    <a:pt x="989278" y="410236"/>
                    <a:pt x="972630" y="407065"/>
                  </a:cubicBezTo>
                  <a:cubicBezTo>
                    <a:pt x="990071" y="390420"/>
                    <a:pt x="1018611" y="361887"/>
                    <a:pt x="1042394" y="330975"/>
                  </a:cubicBezTo>
                  <a:cubicBezTo>
                    <a:pt x="1078861" y="284211"/>
                    <a:pt x="1122463" y="277870"/>
                    <a:pt x="1122463" y="277870"/>
                  </a:cubicBezTo>
                  <a:cubicBezTo>
                    <a:pt x="1122463" y="277870"/>
                    <a:pt x="1122463" y="277870"/>
                    <a:pt x="1129598" y="274700"/>
                  </a:cubicBezTo>
                  <a:cubicBezTo>
                    <a:pt x="1135147" y="274303"/>
                    <a:pt x="1142481" y="273709"/>
                    <a:pt x="1149219" y="274501"/>
                  </a:cubicBezTo>
                  <a:close/>
                  <a:moveTo>
                    <a:pt x="343901" y="263581"/>
                  </a:moveTo>
                  <a:cubicBezTo>
                    <a:pt x="352605" y="266756"/>
                    <a:pt x="362101" y="270724"/>
                    <a:pt x="370805" y="274693"/>
                  </a:cubicBezTo>
                  <a:cubicBezTo>
                    <a:pt x="350231" y="353272"/>
                    <a:pt x="383466" y="432644"/>
                    <a:pt x="386631" y="439788"/>
                  </a:cubicBezTo>
                  <a:cubicBezTo>
                    <a:pt x="386631" y="439788"/>
                    <a:pt x="386631" y="439788"/>
                    <a:pt x="386631" y="440582"/>
                  </a:cubicBezTo>
                  <a:cubicBezTo>
                    <a:pt x="380301" y="442963"/>
                    <a:pt x="360518" y="446138"/>
                    <a:pt x="344692" y="417564"/>
                  </a:cubicBezTo>
                  <a:cubicBezTo>
                    <a:pt x="344692" y="417564"/>
                    <a:pt x="344692" y="417564"/>
                    <a:pt x="345483" y="415976"/>
                  </a:cubicBezTo>
                  <a:cubicBezTo>
                    <a:pt x="345483" y="414389"/>
                    <a:pt x="321744" y="331841"/>
                    <a:pt x="343901" y="263581"/>
                  </a:cubicBezTo>
                  <a:close/>
                  <a:moveTo>
                    <a:pt x="1081130" y="253862"/>
                  </a:moveTo>
                  <a:cubicBezTo>
                    <a:pt x="1090645" y="252273"/>
                    <a:pt x="1110467" y="251478"/>
                    <a:pt x="1121567" y="274527"/>
                  </a:cubicBezTo>
                  <a:cubicBezTo>
                    <a:pt x="1116810" y="275322"/>
                    <a:pt x="1074787" y="284065"/>
                    <a:pt x="1039108" y="329369"/>
                  </a:cubicBezTo>
                  <a:cubicBezTo>
                    <a:pt x="1015322" y="360367"/>
                    <a:pt x="985985" y="389775"/>
                    <a:pt x="968542" y="406466"/>
                  </a:cubicBezTo>
                  <a:cubicBezTo>
                    <a:pt x="957442" y="404876"/>
                    <a:pt x="945549" y="402492"/>
                    <a:pt x="931277" y="399312"/>
                  </a:cubicBezTo>
                  <a:cubicBezTo>
                    <a:pt x="941584" y="388980"/>
                    <a:pt x="957442" y="372289"/>
                    <a:pt x="979642" y="346855"/>
                  </a:cubicBezTo>
                  <a:cubicBezTo>
                    <a:pt x="1031179" y="290423"/>
                    <a:pt x="1074787" y="257041"/>
                    <a:pt x="1074787" y="257041"/>
                  </a:cubicBezTo>
                  <a:cubicBezTo>
                    <a:pt x="1074787" y="257041"/>
                    <a:pt x="1074787" y="257041"/>
                    <a:pt x="1081130" y="253862"/>
                  </a:cubicBezTo>
                  <a:close/>
                  <a:moveTo>
                    <a:pt x="1052178" y="253265"/>
                  </a:moveTo>
                  <a:cubicBezTo>
                    <a:pt x="1060200" y="252868"/>
                    <a:pt x="1068124" y="253066"/>
                    <a:pt x="1072482" y="254654"/>
                  </a:cubicBezTo>
                  <a:cubicBezTo>
                    <a:pt x="1066935" y="259419"/>
                    <a:pt x="1025732" y="291980"/>
                    <a:pt x="978190" y="345189"/>
                  </a:cubicBezTo>
                  <a:cubicBezTo>
                    <a:pt x="953626" y="371396"/>
                    <a:pt x="937779" y="388074"/>
                    <a:pt x="927478" y="398398"/>
                  </a:cubicBezTo>
                  <a:cubicBezTo>
                    <a:pt x="917177" y="396809"/>
                    <a:pt x="906084" y="394427"/>
                    <a:pt x="892614" y="391250"/>
                  </a:cubicBezTo>
                  <a:cubicBezTo>
                    <a:pt x="922724" y="287215"/>
                    <a:pt x="1026525" y="257831"/>
                    <a:pt x="1028109" y="257037"/>
                  </a:cubicBezTo>
                  <a:cubicBezTo>
                    <a:pt x="1028109" y="257037"/>
                    <a:pt x="1028109" y="257037"/>
                    <a:pt x="1031279" y="255449"/>
                  </a:cubicBezTo>
                  <a:cubicBezTo>
                    <a:pt x="1036033" y="254655"/>
                    <a:pt x="1044155" y="253662"/>
                    <a:pt x="1052178" y="253265"/>
                  </a:cubicBezTo>
                  <a:close/>
                  <a:moveTo>
                    <a:pt x="312181" y="249125"/>
                  </a:moveTo>
                  <a:cubicBezTo>
                    <a:pt x="322469" y="253889"/>
                    <a:pt x="331174" y="257860"/>
                    <a:pt x="340670" y="261830"/>
                  </a:cubicBezTo>
                  <a:cubicBezTo>
                    <a:pt x="319303" y="327738"/>
                    <a:pt x="339879" y="407939"/>
                    <a:pt x="342253" y="415880"/>
                  </a:cubicBezTo>
                  <a:cubicBezTo>
                    <a:pt x="335131" y="415086"/>
                    <a:pt x="309807" y="411115"/>
                    <a:pt x="300310" y="377764"/>
                  </a:cubicBezTo>
                  <a:cubicBezTo>
                    <a:pt x="300310" y="377764"/>
                    <a:pt x="300310" y="377764"/>
                    <a:pt x="301102" y="376970"/>
                  </a:cubicBezTo>
                  <a:cubicBezTo>
                    <a:pt x="301102" y="376970"/>
                    <a:pt x="301102" y="376970"/>
                    <a:pt x="301102" y="376176"/>
                  </a:cubicBezTo>
                  <a:cubicBezTo>
                    <a:pt x="301102" y="375382"/>
                    <a:pt x="290814" y="291211"/>
                    <a:pt x="312181" y="249125"/>
                  </a:cubicBezTo>
                  <a:close/>
                  <a:moveTo>
                    <a:pt x="297254" y="243073"/>
                  </a:moveTo>
                  <a:cubicBezTo>
                    <a:pt x="301230" y="244659"/>
                    <a:pt x="306002" y="246246"/>
                    <a:pt x="309978" y="248625"/>
                  </a:cubicBezTo>
                  <a:cubicBezTo>
                    <a:pt x="288506" y="289871"/>
                    <a:pt x="297254" y="366017"/>
                    <a:pt x="298049" y="375536"/>
                  </a:cubicBezTo>
                  <a:cubicBezTo>
                    <a:pt x="291687" y="373156"/>
                    <a:pt x="270216" y="362051"/>
                    <a:pt x="268625" y="328737"/>
                  </a:cubicBezTo>
                  <a:cubicBezTo>
                    <a:pt x="268625" y="328737"/>
                    <a:pt x="270216" y="281146"/>
                    <a:pt x="297254" y="243073"/>
                  </a:cubicBezTo>
                  <a:close/>
                  <a:moveTo>
                    <a:pt x="1003918" y="241707"/>
                  </a:moveTo>
                  <a:cubicBezTo>
                    <a:pt x="1015011" y="242800"/>
                    <a:pt x="1025113" y="245980"/>
                    <a:pt x="1027094" y="253929"/>
                  </a:cubicBezTo>
                  <a:cubicBezTo>
                    <a:pt x="1027094" y="253929"/>
                    <a:pt x="1027094" y="253929"/>
                    <a:pt x="1026302" y="254724"/>
                  </a:cubicBezTo>
                  <a:cubicBezTo>
                    <a:pt x="1021547" y="255519"/>
                    <a:pt x="919333" y="287318"/>
                    <a:pt x="889223" y="390665"/>
                  </a:cubicBezTo>
                  <a:cubicBezTo>
                    <a:pt x="879715" y="389075"/>
                    <a:pt x="869414" y="386690"/>
                    <a:pt x="858321" y="383510"/>
                  </a:cubicBezTo>
                  <a:cubicBezTo>
                    <a:pt x="883677" y="263469"/>
                    <a:pt x="970044" y="244390"/>
                    <a:pt x="970836" y="244390"/>
                  </a:cubicBezTo>
                  <a:cubicBezTo>
                    <a:pt x="970836" y="244390"/>
                    <a:pt x="970836" y="244390"/>
                    <a:pt x="974798" y="242005"/>
                  </a:cubicBezTo>
                  <a:cubicBezTo>
                    <a:pt x="980741" y="241607"/>
                    <a:pt x="992825" y="240614"/>
                    <a:pt x="1003918" y="241707"/>
                  </a:cubicBezTo>
                  <a:close/>
                  <a:moveTo>
                    <a:pt x="942503" y="235004"/>
                  </a:moveTo>
                  <a:cubicBezTo>
                    <a:pt x="948851" y="235004"/>
                    <a:pt x="964721" y="235004"/>
                    <a:pt x="970276" y="241347"/>
                  </a:cubicBezTo>
                  <a:cubicBezTo>
                    <a:pt x="961547" y="243725"/>
                    <a:pt x="879816" y="265925"/>
                    <a:pt x="855218" y="383268"/>
                  </a:cubicBezTo>
                  <a:cubicBezTo>
                    <a:pt x="844902" y="380096"/>
                    <a:pt x="833793" y="377718"/>
                    <a:pt x="822684" y="375339"/>
                  </a:cubicBezTo>
                  <a:cubicBezTo>
                    <a:pt x="846489" y="245311"/>
                    <a:pt x="937742" y="236589"/>
                    <a:pt x="939329" y="236589"/>
                  </a:cubicBezTo>
                  <a:cubicBezTo>
                    <a:pt x="939329" y="236589"/>
                    <a:pt x="939329" y="236589"/>
                    <a:pt x="942503" y="235004"/>
                  </a:cubicBezTo>
                  <a:close/>
                  <a:moveTo>
                    <a:pt x="281948" y="231024"/>
                  </a:moveTo>
                  <a:lnTo>
                    <a:pt x="281865" y="231060"/>
                  </a:lnTo>
                  <a:lnTo>
                    <a:pt x="281876" y="231063"/>
                  </a:lnTo>
                  <a:lnTo>
                    <a:pt x="281958" y="231024"/>
                  </a:lnTo>
                  <a:close/>
                  <a:moveTo>
                    <a:pt x="281733" y="231018"/>
                  </a:moveTo>
                  <a:lnTo>
                    <a:pt x="281816" y="231044"/>
                  </a:lnTo>
                  <a:lnTo>
                    <a:pt x="281892" y="231022"/>
                  </a:lnTo>
                  <a:close/>
                  <a:moveTo>
                    <a:pt x="895598" y="219875"/>
                  </a:moveTo>
                  <a:cubicBezTo>
                    <a:pt x="906710" y="219875"/>
                    <a:pt x="929728" y="220668"/>
                    <a:pt x="937665" y="233357"/>
                  </a:cubicBezTo>
                  <a:cubicBezTo>
                    <a:pt x="928934" y="234150"/>
                    <a:pt x="842420" y="248426"/>
                    <a:pt x="819402" y="374527"/>
                  </a:cubicBezTo>
                  <a:cubicBezTo>
                    <a:pt x="808290" y="371354"/>
                    <a:pt x="796384" y="368182"/>
                    <a:pt x="783685" y="365803"/>
                  </a:cubicBezTo>
                  <a:cubicBezTo>
                    <a:pt x="802734" y="234943"/>
                    <a:pt x="889249" y="222254"/>
                    <a:pt x="890836" y="221461"/>
                  </a:cubicBezTo>
                  <a:cubicBezTo>
                    <a:pt x="890836" y="221461"/>
                    <a:pt x="890836" y="221461"/>
                    <a:pt x="895598" y="219875"/>
                  </a:cubicBezTo>
                  <a:close/>
                  <a:moveTo>
                    <a:pt x="217883" y="218309"/>
                  </a:moveTo>
                  <a:cubicBezTo>
                    <a:pt x="265134" y="220748"/>
                    <a:pt x="282073" y="230947"/>
                    <a:pt x="282073" y="230947"/>
                  </a:cubicBezTo>
                  <a:lnTo>
                    <a:pt x="280906" y="230751"/>
                  </a:lnTo>
                  <a:lnTo>
                    <a:pt x="281485" y="230938"/>
                  </a:lnTo>
                  <a:lnTo>
                    <a:pt x="281942" y="231008"/>
                  </a:lnTo>
                  <a:lnTo>
                    <a:pt x="282073" y="230970"/>
                  </a:lnTo>
                  <a:lnTo>
                    <a:pt x="281974" y="231013"/>
                  </a:lnTo>
                  <a:lnTo>
                    <a:pt x="281981" y="231014"/>
                  </a:lnTo>
                  <a:lnTo>
                    <a:pt x="282073" y="230970"/>
                  </a:lnTo>
                  <a:lnTo>
                    <a:pt x="282032" y="231021"/>
                  </a:lnTo>
                  <a:lnTo>
                    <a:pt x="282073" y="231028"/>
                  </a:lnTo>
                  <a:lnTo>
                    <a:pt x="282028" y="231026"/>
                  </a:lnTo>
                  <a:lnTo>
                    <a:pt x="281973" y="231094"/>
                  </a:lnTo>
                  <a:lnTo>
                    <a:pt x="282073" y="231127"/>
                  </a:lnTo>
                  <a:lnTo>
                    <a:pt x="281911" y="231172"/>
                  </a:lnTo>
                  <a:lnTo>
                    <a:pt x="274689" y="240170"/>
                  </a:lnTo>
                  <a:cubicBezTo>
                    <a:pt x="261294" y="258236"/>
                    <a:pt x="233984" y="301893"/>
                    <a:pt x="229827" y="362088"/>
                  </a:cubicBezTo>
                  <a:cubicBezTo>
                    <a:pt x="229827" y="362088"/>
                    <a:pt x="203160" y="281170"/>
                    <a:pt x="254828" y="243905"/>
                  </a:cubicBezTo>
                  <a:lnTo>
                    <a:pt x="281271" y="231350"/>
                  </a:lnTo>
                  <a:lnTo>
                    <a:pt x="281049" y="231412"/>
                  </a:lnTo>
                  <a:lnTo>
                    <a:pt x="252157" y="243902"/>
                  </a:lnTo>
                  <a:cubicBezTo>
                    <a:pt x="228207" y="261294"/>
                    <a:pt x="221078" y="288051"/>
                    <a:pt x="221078" y="288051"/>
                  </a:cubicBezTo>
                  <a:cubicBezTo>
                    <a:pt x="200482" y="298358"/>
                    <a:pt x="177510" y="348304"/>
                    <a:pt x="177510" y="348304"/>
                  </a:cubicBezTo>
                  <a:cubicBezTo>
                    <a:pt x="169193" y="278141"/>
                    <a:pt x="232168" y="247222"/>
                    <a:pt x="264176" y="236148"/>
                  </a:cubicBezTo>
                  <a:lnTo>
                    <a:pt x="266888" y="235363"/>
                  </a:lnTo>
                  <a:lnTo>
                    <a:pt x="238198" y="243367"/>
                  </a:lnTo>
                  <a:cubicBezTo>
                    <a:pt x="199423" y="263436"/>
                    <a:pt x="176693" y="300900"/>
                    <a:pt x="176693" y="300900"/>
                  </a:cubicBezTo>
                  <a:cubicBezTo>
                    <a:pt x="176693" y="300900"/>
                    <a:pt x="176693" y="300900"/>
                    <a:pt x="146584" y="300900"/>
                  </a:cubicBezTo>
                  <a:cubicBezTo>
                    <a:pt x="164560" y="283060"/>
                    <a:pt x="180558" y="269458"/>
                    <a:pt x="194689" y="259130"/>
                  </a:cubicBezTo>
                  <a:lnTo>
                    <a:pt x="231225" y="237227"/>
                  </a:lnTo>
                  <a:lnTo>
                    <a:pt x="232448" y="236742"/>
                  </a:lnTo>
                  <a:lnTo>
                    <a:pt x="253456" y="230174"/>
                  </a:lnTo>
                  <a:lnTo>
                    <a:pt x="249303" y="230050"/>
                  </a:lnTo>
                  <a:lnTo>
                    <a:pt x="232448" y="236742"/>
                  </a:lnTo>
                  <a:lnTo>
                    <a:pt x="231585" y="237012"/>
                  </a:lnTo>
                  <a:lnTo>
                    <a:pt x="231225" y="237227"/>
                  </a:lnTo>
                  <a:lnTo>
                    <a:pt x="203959" y="248053"/>
                  </a:lnTo>
                  <a:cubicBezTo>
                    <a:pt x="191745" y="255001"/>
                    <a:pt x="183713" y="261128"/>
                    <a:pt x="183713" y="261128"/>
                  </a:cubicBezTo>
                  <a:cubicBezTo>
                    <a:pt x="150398" y="274594"/>
                    <a:pt x="129774" y="306278"/>
                    <a:pt x="129774" y="306278"/>
                  </a:cubicBezTo>
                  <a:cubicBezTo>
                    <a:pt x="154166" y="227859"/>
                    <a:pt x="227638" y="224740"/>
                    <a:pt x="262850" y="228082"/>
                  </a:cubicBezTo>
                  <a:lnTo>
                    <a:pt x="266922" y="228706"/>
                  </a:lnTo>
                  <a:lnTo>
                    <a:pt x="268633" y="228693"/>
                  </a:lnTo>
                  <a:lnTo>
                    <a:pt x="244827" y="224701"/>
                  </a:lnTo>
                  <a:cubicBezTo>
                    <a:pt x="209165" y="223704"/>
                    <a:pt x="180636" y="235677"/>
                    <a:pt x="180636" y="235677"/>
                  </a:cubicBezTo>
                  <a:cubicBezTo>
                    <a:pt x="180636" y="235677"/>
                    <a:pt x="180636" y="235677"/>
                    <a:pt x="160032" y="219122"/>
                  </a:cubicBezTo>
                  <a:cubicBezTo>
                    <a:pt x="183014" y="217545"/>
                    <a:pt x="202132" y="217496"/>
                    <a:pt x="217883" y="218309"/>
                  </a:cubicBezTo>
                  <a:close/>
                  <a:moveTo>
                    <a:pt x="856792" y="208781"/>
                  </a:moveTo>
                  <a:cubicBezTo>
                    <a:pt x="867084" y="208781"/>
                    <a:pt x="882918" y="209574"/>
                    <a:pt x="889252" y="219097"/>
                  </a:cubicBezTo>
                  <a:cubicBezTo>
                    <a:pt x="880543" y="220684"/>
                    <a:pt x="799790" y="238143"/>
                    <a:pt x="780789" y="365114"/>
                  </a:cubicBezTo>
                  <a:cubicBezTo>
                    <a:pt x="768122" y="361146"/>
                    <a:pt x="755455" y="357972"/>
                    <a:pt x="741996" y="354797"/>
                  </a:cubicBezTo>
                  <a:cubicBezTo>
                    <a:pt x="760997" y="235762"/>
                    <a:pt x="844917" y="211161"/>
                    <a:pt x="845709" y="211161"/>
                  </a:cubicBezTo>
                  <a:cubicBezTo>
                    <a:pt x="845709" y="211161"/>
                    <a:pt x="845709" y="211161"/>
                    <a:pt x="856792" y="208781"/>
                  </a:cubicBezTo>
                  <a:close/>
                  <a:moveTo>
                    <a:pt x="813994" y="189617"/>
                  </a:moveTo>
                  <a:cubicBezTo>
                    <a:pt x="822704" y="189617"/>
                    <a:pt x="840122" y="193588"/>
                    <a:pt x="844873" y="207884"/>
                  </a:cubicBezTo>
                  <a:cubicBezTo>
                    <a:pt x="842498" y="208678"/>
                    <a:pt x="758571" y="234093"/>
                    <a:pt x="738777" y="354019"/>
                  </a:cubicBezTo>
                  <a:cubicBezTo>
                    <a:pt x="730067" y="351636"/>
                    <a:pt x="720566" y="348459"/>
                    <a:pt x="711065" y="346077"/>
                  </a:cubicBezTo>
                  <a:cubicBezTo>
                    <a:pt x="750653" y="208678"/>
                    <a:pt x="807660" y="191205"/>
                    <a:pt x="808452" y="190411"/>
                  </a:cubicBezTo>
                  <a:cubicBezTo>
                    <a:pt x="808452" y="190411"/>
                    <a:pt x="808452" y="190411"/>
                    <a:pt x="813994" y="189617"/>
                  </a:cubicBezTo>
                  <a:close/>
                  <a:moveTo>
                    <a:pt x="773496" y="177083"/>
                  </a:moveTo>
                  <a:cubicBezTo>
                    <a:pt x="784585" y="175497"/>
                    <a:pt x="802011" y="175497"/>
                    <a:pt x="807555" y="188191"/>
                  </a:cubicBezTo>
                  <a:cubicBezTo>
                    <a:pt x="803595" y="188984"/>
                    <a:pt x="747358" y="208025"/>
                    <a:pt x="707754" y="345278"/>
                  </a:cubicBezTo>
                  <a:cubicBezTo>
                    <a:pt x="694289" y="341311"/>
                    <a:pt x="680824" y="338137"/>
                    <a:pt x="667359" y="334171"/>
                  </a:cubicBezTo>
                  <a:cubicBezTo>
                    <a:pt x="708547" y="205645"/>
                    <a:pt x="765575" y="180257"/>
                    <a:pt x="765575" y="179464"/>
                  </a:cubicBezTo>
                  <a:cubicBezTo>
                    <a:pt x="765575" y="179464"/>
                    <a:pt x="765575" y="179464"/>
                    <a:pt x="773496" y="177083"/>
                  </a:cubicBezTo>
                  <a:close/>
                  <a:moveTo>
                    <a:pt x="737095" y="165074"/>
                  </a:moveTo>
                  <a:cubicBezTo>
                    <a:pt x="745820" y="165074"/>
                    <a:pt x="759305" y="166663"/>
                    <a:pt x="764857" y="176991"/>
                  </a:cubicBezTo>
                  <a:cubicBezTo>
                    <a:pt x="761684" y="177786"/>
                    <a:pt x="705368" y="204005"/>
                    <a:pt x="664122" y="333510"/>
                  </a:cubicBezTo>
                  <a:cubicBezTo>
                    <a:pt x="653017" y="330332"/>
                    <a:pt x="642705" y="327154"/>
                    <a:pt x="632394" y="323976"/>
                  </a:cubicBezTo>
                  <a:cubicBezTo>
                    <a:pt x="641119" y="304113"/>
                    <a:pt x="658569" y="266771"/>
                    <a:pt x="669674" y="229429"/>
                  </a:cubicBezTo>
                  <a:cubicBezTo>
                    <a:pt x="685538" y="176991"/>
                    <a:pt x="730750" y="166663"/>
                    <a:pt x="731543" y="166663"/>
                  </a:cubicBezTo>
                  <a:cubicBezTo>
                    <a:pt x="731543" y="166663"/>
                    <a:pt x="731543" y="166663"/>
                    <a:pt x="737095" y="165074"/>
                  </a:cubicBezTo>
                  <a:close/>
                  <a:moveTo>
                    <a:pt x="693401" y="149394"/>
                  </a:moveTo>
                  <a:cubicBezTo>
                    <a:pt x="703714" y="148601"/>
                    <a:pt x="721166" y="150187"/>
                    <a:pt x="729892" y="164463"/>
                  </a:cubicBezTo>
                  <a:cubicBezTo>
                    <a:pt x="724339" y="165256"/>
                    <a:pt x="682295" y="177153"/>
                    <a:pt x="666430" y="227913"/>
                  </a:cubicBezTo>
                  <a:cubicBezTo>
                    <a:pt x="655324" y="265984"/>
                    <a:pt x="637871" y="304054"/>
                    <a:pt x="629145" y="323089"/>
                  </a:cubicBezTo>
                  <a:cubicBezTo>
                    <a:pt x="614866" y="318330"/>
                    <a:pt x="601380" y="314364"/>
                    <a:pt x="588688" y="310399"/>
                  </a:cubicBezTo>
                  <a:cubicBezTo>
                    <a:pt x="599001" y="292157"/>
                    <a:pt x="605347" y="275501"/>
                    <a:pt x="613280" y="254087"/>
                  </a:cubicBezTo>
                  <a:cubicBezTo>
                    <a:pt x="617246" y="243776"/>
                    <a:pt x="622006" y="231879"/>
                    <a:pt x="627559" y="218396"/>
                  </a:cubicBezTo>
                  <a:cubicBezTo>
                    <a:pt x="645804" y="172395"/>
                    <a:pt x="685468" y="151773"/>
                    <a:pt x="685468" y="151773"/>
                  </a:cubicBezTo>
                  <a:cubicBezTo>
                    <a:pt x="685468" y="151773"/>
                    <a:pt x="685468" y="151773"/>
                    <a:pt x="693401" y="149394"/>
                  </a:cubicBezTo>
                  <a:close/>
                  <a:moveTo>
                    <a:pt x="641225" y="128765"/>
                  </a:moveTo>
                  <a:cubicBezTo>
                    <a:pt x="653120" y="128765"/>
                    <a:pt x="677705" y="131145"/>
                    <a:pt x="684842" y="148598"/>
                  </a:cubicBezTo>
                  <a:cubicBezTo>
                    <a:pt x="684049" y="148598"/>
                    <a:pt x="643604" y="170017"/>
                    <a:pt x="624571" y="216823"/>
                  </a:cubicBezTo>
                  <a:cubicBezTo>
                    <a:pt x="619020" y="231102"/>
                    <a:pt x="614261" y="243002"/>
                    <a:pt x="610296" y="253315"/>
                  </a:cubicBezTo>
                  <a:cubicBezTo>
                    <a:pt x="602366" y="274735"/>
                    <a:pt x="596814" y="291394"/>
                    <a:pt x="585712" y="309641"/>
                  </a:cubicBezTo>
                  <a:cubicBezTo>
                    <a:pt x="576988" y="306467"/>
                    <a:pt x="569058" y="304088"/>
                    <a:pt x="561128" y="300914"/>
                  </a:cubicBezTo>
                  <a:cubicBezTo>
                    <a:pt x="557955" y="300121"/>
                    <a:pt x="553990" y="298534"/>
                    <a:pt x="550025" y="296948"/>
                  </a:cubicBezTo>
                  <a:cubicBezTo>
                    <a:pt x="555576" y="283461"/>
                    <a:pt x="564300" y="259662"/>
                    <a:pt x="573816" y="222376"/>
                  </a:cubicBezTo>
                  <a:cubicBezTo>
                    <a:pt x="589677" y="158911"/>
                    <a:pt x="633294" y="131938"/>
                    <a:pt x="636466" y="130351"/>
                  </a:cubicBezTo>
                  <a:cubicBezTo>
                    <a:pt x="636466" y="130351"/>
                    <a:pt x="636466" y="130351"/>
                    <a:pt x="641225" y="128765"/>
                  </a:cubicBezTo>
                  <a:close/>
                  <a:moveTo>
                    <a:pt x="597488" y="111068"/>
                  </a:moveTo>
                  <a:cubicBezTo>
                    <a:pt x="607794" y="110274"/>
                    <a:pt x="629198" y="111863"/>
                    <a:pt x="634747" y="127753"/>
                  </a:cubicBezTo>
                  <a:cubicBezTo>
                    <a:pt x="633954" y="127753"/>
                    <a:pt x="587182" y="154767"/>
                    <a:pt x="570535" y="221507"/>
                  </a:cubicBezTo>
                  <a:cubicBezTo>
                    <a:pt x="561022" y="258056"/>
                    <a:pt x="552302" y="282686"/>
                    <a:pt x="546752" y="296193"/>
                  </a:cubicBezTo>
                  <a:cubicBezTo>
                    <a:pt x="530105" y="290631"/>
                    <a:pt x="512664" y="283480"/>
                    <a:pt x="495224" y="277124"/>
                  </a:cubicBezTo>
                  <a:cubicBezTo>
                    <a:pt x="516628" y="150000"/>
                    <a:pt x="591939" y="113452"/>
                    <a:pt x="592732" y="112657"/>
                  </a:cubicBezTo>
                  <a:cubicBezTo>
                    <a:pt x="592732" y="112657"/>
                    <a:pt x="592732" y="112657"/>
                    <a:pt x="597488" y="111068"/>
                  </a:cubicBezTo>
                  <a:close/>
                  <a:moveTo>
                    <a:pt x="206091" y="99179"/>
                  </a:moveTo>
                  <a:lnTo>
                    <a:pt x="215505" y="99179"/>
                  </a:lnTo>
                  <a:lnTo>
                    <a:pt x="227272" y="123049"/>
                  </a:lnTo>
                  <a:close/>
                  <a:moveTo>
                    <a:pt x="571142" y="96065"/>
                  </a:moveTo>
                  <a:cubicBezTo>
                    <a:pt x="580466" y="97553"/>
                    <a:pt x="588601" y="101522"/>
                    <a:pt x="591378" y="110253"/>
                  </a:cubicBezTo>
                  <a:cubicBezTo>
                    <a:pt x="590584" y="110253"/>
                    <a:pt x="514399" y="147558"/>
                    <a:pt x="492179" y="275348"/>
                  </a:cubicBezTo>
                  <a:cubicBezTo>
                    <a:pt x="479481" y="270585"/>
                    <a:pt x="467577" y="265823"/>
                    <a:pt x="454880" y="260267"/>
                  </a:cubicBezTo>
                  <a:cubicBezTo>
                    <a:pt x="457261" y="143589"/>
                    <a:pt x="533446" y="101522"/>
                    <a:pt x="534239" y="100728"/>
                  </a:cubicBezTo>
                  <a:cubicBezTo>
                    <a:pt x="534239" y="100728"/>
                    <a:pt x="534239" y="100728"/>
                    <a:pt x="543762" y="96759"/>
                  </a:cubicBezTo>
                  <a:cubicBezTo>
                    <a:pt x="551302" y="95569"/>
                    <a:pt x="561817" y="94577"/>
                    <a:pt x="571142" y="96065"/>
                  </a:cubicBezTo>
                  <a:close/>
                  <a:moveTo>
                    <a:pt x="516081" y="85560"/>
                  </a:moveTo>
                  <a:cubicBezTo>
                    <a:pt x="522626" y="87147"/>
                    <a:pt x="528973" y="90917"/>
                    <a:pt x="532543" y="98455"/>
                  </a:cubicBezTo>
                  <a:cubicBezTo>
                    <a:pt x="531750" y="98455"/>
                    <a:pt x="454003" y="141307"/>
                    <a:pt x="451623" y="259547"/>
                  </a:cubicBezTo>
                  <a:cubicBezTo>
                    <a:pt x="442102" y="254785"/>
                    <a:pt x="431789" y="250818"/>
                    <a:pt x="422269" y="246850"/>
                  </a:cubicBezTo>
                  <a:cubicBezTo>
                    <a:pt x="446862" y="104010"/>
                    <a:pt x="492083" y="88139"/>
                    <a:pt x="492876" y="88139"/>
                  </a:cubicBezTo>
                  <a:cubicBezTo>
                    <a:pt x="492876" y="88139"/>
                    <a:pt x="492876" y="88139"/>
                    <a:pt x="498429" y="85758"/>
                  </a:cubicBezTo>
                  <a:cubicBezTo>
                    <a:pt x="502793" y="84568"/>
                    <a:pt x="509536" y="83973"/>
                    <a:pt x="516081" y="85560"/>
                  </a:cubicBezTo>
                  <a:close/>
                  <a:moveTo>
                    <a:pt x="469990" y="71574"/>
                  </a:moveTo>
                  <a:cubicBezTo>
                    <a:pt x="478311" y="71971"/>
                    <a:pt x="486434" y="75543"/>
                    <a:pt x="491189" y="85863"/>
                  </a:cubicBezTo>
                  <a:cubicBezTo>
                    <a:pt x="487227" y="86657"/>
                    <a:pt x="443641" y="104915"/>
                    <a:pt x="419074" y="245426"/>
                  </a:cubicBezTo>
                  <a:cubicBezTo>
                    <a:pt x="405602" y="239869"/>
                    <a:pt x="392923" y="234312"/>
                    <a:pt x="380243" y="227961"/>
                  </a:cubicBezTo>
                  <a:cubicBezTo>
                    <a:pt x="384205" y="133493"/>
                    <a:pt x="443641" y="80306"/>
                    <a:pt x="443641" y="79512"/>
                  </a:cubicBezTo>
                  <a:cubicBezTo>
                    <a:pt x="443641" y="79512"/>
                    <a:pt x="443641" y="79512"/>
                    <a:pt x="447603" y="76337"/>
                  </a:cubicBezTo>
                  <a:cubicBezTo>
                    <a:pt x="453151" y="73955"/>
                    <a:pt x="461670" y="71177"/>
                    <a:pt x="469990" y="71574"/>
                  </a:cubicBezTo>
                  <a:close/>
                  <a:moveTo>
                    <a:pt x="343474" y="59257"/>
                  </a:moveTo>
                  <a:cubicBezTo>
                    <a:pt x="348885" y="58363"/>
                    <a:pt x="354878" y="59108"/>
                    <a:pt x="361416" y="61889"/>
                  </a:cubicBezTo>
                  <a:cubicBezTo>
                    <a:pt x="359039" y="65067"/>
                    <a:pt x="327340" y="119887"/>
                    <a:pt x="323377" y="201720"/>
                  </a:cubicBezTo>
                  <a:cubicBezTo>
                    <a:pt x="318623" y="199336"/>
                    <a:pt x="313868" y="196953"/>
                    <a:pt x="309113" y="195364"/>
                  </a:cubicBezTo>
                  <a:cubicBezTo>
                    <a:pt x="308320" y="178679"/>
                    <a:pt x="305943" y="125448"/>
                    <a:pt x="311490" y="100819"/>
                  </a:cubicBezTo>
                  <a:cubicBezTo>
                    <a:pt x="316245" y="79368"/>
                    <a:pt x="327240" y="61938"/>
                    <a:pt x="343474" y="59257"/>
                  </a:cubicBezTo>
                  <a:close/>
                  <a:moveTo>
                    <a:pt x="422703" y="59089"/>
                  </a:moveTo>
                  <a:cubicBezTo>
                    <a:pt x="430226" y="59982"/>
                    <a:pt x="437749" y="64344"/>
                    <a:pt x="442104" y="76241"/>
                  </a:cubicBezTo>
                  <a:cubicBezTo>
                    <a:pt x="442104" y="76241"/>
                    <a:pt x="442104" y="76241"/>
                    <a:pt x="442104" y="77034"/>
                  </a:cubicBezTo>
                  <a:cubicBezTo>
                    <a:pt x="441312" y="77827"/>
                    <a:pt x="381921" y="130966"/>
                    <a:pt x="377170" y="226935"/>
                  </a:cubicBezTo>
                  <a:cubicBezTo>
                    <a:pt x="366876" y="222176"/>
                    <a:pt x="356581" y="217417"/>
                    <a:pt x="346287" y="212658"/>
                  </a:cubicBezTo>
                  <a:cubicBezTo>
                    <a:pt x="353414" y="117483"/>
                    <a:pt x="399343" y="66723"/>
                    <a:pt x="399343" y="65930"/>
                  </a:cubicBezTo>
                  <a:cubicBezTo>
                    <a:pt x="399343" y="65930"/>
                    <a:pt x="399343" y="65930"/>
                    <a:pt x="403302" y="62757"/>
                  </a:cubicBezTo>
                  <a:cubicBezTo>
                    <a:pt x="407658" y="60775"/>
                    <a:pt x="415180" y="58197"/>
                    <a:pt x="422703" y="59089"/>
                  </a:cubicBezTo>
                  <a:close/>
                  <a:moveTo>
                    <a:pt x="377927" y="54068"/>
                  </a:moveTo>
                  <a:cubicBezTo>
                    <a:pt x="383471" y="53771"/>
                    <a:pt x="390203" y="55954"/>
                    <a:pt x="397726" y="63494"/>
                  </a:cubicBezTo>
                  <a:cubicBezTo>
                    <a:pt x="397726" y="63494"/>
                    <a:pt x="397726" y="63494"/>
                    <a:pt x="397726" y="64288"/>
                  </a:cubicBezTo>
                  <a:cubicBezTo>
                    <a:pt x="396934" y="64288"/>
                    <a:pt x="351001" y="115089"/>
                    <a:pt x="343082" y="211134"/>
                  </a:cubicBezTo>
                  <a:cubicBezTo>
                    <a:pt x="337538" y="208752"/>
                    <a:pt x="331995" y="205577"/>
                    <a:pt x="326451" y="203196"/>
                  </a:cubicBezTo>
                  <a:cubicBezTo>
                    <a:pt x="330411" y="119851"/>
                    <a:pt x="363672" y="64288"/>
                    <a:pt x="364464" y="62700"/>
                  </a:cubicBezTo>
                  <a:cubicBezTo>
                    <a:pt x="364464" y="62700"/>
                    <a:pt x="364464" y="62700"/>
                    <a:pt x="365256" y="59525"/>
                  </a:cubicBezTo>
                  <a:cubicBezTo>
                    <a:pt x="368028" y="57144"/>
                    <a:pt x="372384" y="54366"/>
                    <a:pt x="377927" y="54068"/>
                  </a:cubicBezTo>
                  <a:close/>
                  <a:moveTo>
                    <a:pt x="259743" y="0"/>
                  </a:moveTo>
                  <a:cubicBezTo>
                    <a:pt x="250243" y="22263"/>
                    <a:pt x="262910" y="71559"/>
                    <a:pt x="262910" y="71559"/>
                  </a:cubicBezTo>
                  <a:cubicBezTo>
                    <a:pt x="256972" y="78715"/>
                    <a:pt x="255488" y="96157"/>
                    <a:pt x="255117" y="104431"/>
                  </a:cubicBezTo>
                  <a:lnTo>
                    <a:pt x="254998" y="108746"/>
                  </a:lnTo>
                  <a:lnTo>
                    <a:pt x="255051" y="108802"/>
                  </a:lnTo>
                  <a:cubicBezTo>
                    <a:pt x="249716" y="133806"/>
                    <a:pt x="261720" y="165060"/>
                    <a:pt x="268056" y="179124"/>
                  </a:cubicBezTo>
                  <a:lnTo>
                    <a:pt x="268339" y="179712"/>
                  </a:lnTo>
                  <a:lnTo>
                    <a:pt x="270700" y="180926"/>
                  </a:lnTo>
                  <a:lnTo>
                    <a:pt x="258324" y="117997"/>
                  </a:lnTo>
                  <a:cubicBezTo>
                    <a:pt x="259106" y="59845"/>
                    <a:pt x="294848" y="32611"/>
                    <a:pt x="294848" y="32611"/>
                  </a:cubicBezTo>
                  <a:cubicBezTo>
                    <a:pt x="271615" y="112974"/>
                    <a:pt x="270275" y="159406"/>
                    <a:pt x="271057" y="177599"/>
                  </a:cubicBezTo>
                  <a:lnTo>
                    <a:pt x="271366" y="181269"/>
                  </a:lnTo>
                  <a:lnTo>
                    <a:pt x="278880" y="185134"/>
                  </a:lnTo>
                  <a:lnTo>
                    <a:pt x="277686" y="157725"/>
                  </a:lnTo>
                  <a:cubicBezTo>
                    <a:pt x="276693" y="134940"/>
                    <a:pt x="276693" y="134940"/>
                    <a:pt x="276693" y="134940"/>
                  </a:cubicBezTo>
                  <a:cubicBezTo>
                    <a:pt x="276693" y="134940"/>
                    <a:pt x="279046" y="102376"/>
                    <a:pt x="286107" y="79343"/>
                  </a:cubicBezTo>
                  <a:cubicBezTo>
                    <a:pt x="286107" y="138514"/>
                    <a:pt x="286107" y="168100"/>
                    <a:pt x="286107" y="182893"/>
                  </a:cubicBezTo>
                  <a:lnTo>
                    <a:pt x="286107" y="188852"/>
                  </a:lnTo>
                  <a:lnTo>
                    <a:pt x="294446" y="193143"/>
                  </a:lnTo>
                  <a:cubicBezTo>
                    <a:pt x="367461" y="228863"/>
                    <a:pt x="475811" y="277085"/>
                    <a:pt x="559638" y="305660"/>
                  </a:cubicBezTo>
                  <a:cubicBezTo>
                    <a:pt x="672200" y="343762"/>
                    <a:pt x="851347" y="389007"/>
                    <a:pt x="929823" y="404089"/>
                  </a:cubicBezTo>
                  <a:cubicBezTo>
                    <a:pt x="1008300" y="418377"/>
                    <a:pt x="1027324" y="421552"/>
                    <a:pt x="1089154" y="430283"/>
                  </a:cubicBezTo>
                  <a:cubicBezTo>
                    <a:pt x="1151776" y="439015"/>
                    <a:pt x="1342021" y="465209"/>
                    <a:pt x="1422876" y="477116"/>
                  </a:cubicBezTo>
                  <a:cubicBezTo>
                    <a:pt x="1503730" y="489023"/>
                    <a:pt x="1632145" y="504104"/>
                    <a:pt x="1686048" y="520774"/>
                  </a:cubicBezTo>
                  <a:cubicBezTo>
                    <a:pt x="1686048" y="520774"/>
                    <a:pt x="1326168" y="485054"/>
                    <a:pt x="1244521" y="476322"/>
                  </a:cubicBezTo>
                  <a:cubicBezTo>
                    <a:pt x="1162874" y="467591"/>
                    <a:pt x="1084398" y="458065"/>
                    <a:pt x="976592" y="445365"/>
                  </a:cubicBezTo>
                  <a:cubicBezTo>
                    <a:pt x="868786" y="432665"/>
                    <a:pt x="695188" y="394563"/>
                    <a:pt x="577870" y="348524"/>
                  </a:cubicBezTo>
                  <a:cubicBezTo>
                    <a:pt x="460552" y="302485"/>
                    <a:pt x="326588" y="262003"/>
                    <a:pt x="152989" y="163574"/>
                  </a:cubicBezTo>
                  <a:cubicBezTo>
                    <a:pt x="152989" y="163574"/>
                    <a:pt x="79269" y="109598"/>
                    <a:pt x="49147" y="82609"/>
                  </a:cubicBezTo>
                  <a:cubicBezTo>
                    <a:pt x="47561" y="81815"/>
                    <a:pt x="46769" y="80228"/>
                    <a:pt x="45183" y="79434"/>
                  </a:cubicBezTo>
                  <a:cubicBezTo>
                    <a:pt x="38842" y="73878"/>
                    <a:pt x="13476" y="52446"/>
                    <a:pt x="0" y="23870"/>
                  </a:cubicBezTo>
                  <a:cubicBezTo>
                    <a:pt x="0" y="23870"/>
                    <a:pt x="178355" y="131030"/>
                    <a:pt x="235428" y="162781"/>
                  </a:cubicBezTo>
                  <a:lnTo>
                    <a:pt x="268084" y="179580"/>
                  </a:lnTo>
                  <a:lnTo>
                    <a:pt x="260905" y="165469"/>
                  </a:lnTo>
                  <a:cubicBezTo>
                    <a:pt x="248530" y="146605"/>
                    <a:pt x="231931" y="131424"/>
                    <a:pt x="217111" y="92133"/>
                  </a:cubicBezTo>
                  <a:cubicBezTo>
                    <a:pt x="197350" y="39745"/>
                    <a:pt x="224224" y="23870"/>
                    <a:pt x="224224" y="23870"/>
                  </a:cubicBezTo>
                  <a:cubicBezTo>
                    <a:pt x="222446" y="65542"/>
                    <a:pt x="240675" y="92481"/>
                    <a:pt x="249901" y="103345"/>
                  </a:cubicBezTo>
                  <a:lnTo>
                    <a:pt x="254809" y="108546"/>
                  </a:lnTo>
                  <a:lnTo>
                    <a:pt x="253608" y="106047"/>
                  </a:lnTo>
                  <a:cubicBezTo>
                    <a:pt x="252222" y="103164"/>
                    <a:pt x="249451" y="97400"/>
                    <a:pt x="243909" y="85871"/>
                  </a:cubicBezTo>
                  <a:cubicBezTo>
                    <a:pt x="238367" y="15107"/>
                    <a:pt x="259743" y="0"/>
                    <a:pt x="259743" y="0"/>
                  </a:cubicBezTo>
                  <a:close/>
                </a:path>
              </a:pathLst>
            </a:custGeom>
            <a:solidFill>
              <a:schemeClr val="tx1"/>
            </a:solidFill>
            <a:ln>
              <a:noFill/>
            </a:ln>
          </p:spPr>
          <p:txBody>
            <a:bodyPr vert="horz" wrap="square" lIns="93260" tIns="46630" rIns="93260" bIns="46630" numCol="1" anchor="t" anchorCtr="0" compatLnSpc="1">
              <a:prstTxWarp prst="textNoShape">
                <a:avLst/>
              </a:prstTxWarp>
              <a:noAutofit/>
            </a:bodyPr>
            <a:lstStyle/>
            <a:p>
              <a:pPr marL="0" marR="0" lvl="0" indent="0" algn="l" defTabSz="46629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90" name="TextBox 89">
            <a:extLst>
              <a:ext uri="{FF2B5EF4-FFF2-40B4-BE49-F238E27FC236}">
                <a16:creationId xmlns:a16="http://schemas.microsoft.com/office/drawing/2014/main" id="{C18C4F62-DC20-4B4B-A6AD-C308E94CE340}"/>
              </a:ext>
            </a:extLst>
          </p:cNvPr>
          <p:cNvSpPr txBox="1"/>
          <p:nvPr/>
        </p:nvSpPr>
        <p:spPr>
          <a:xfrm>
            <a:off x="8967415" y="3418780"/>
            <a:ext cx="1531450" cy="436321"/>
          </a:xfrm>
          <a:prstGeom prst="rect">
            <a:avLst/>
          </a:prstGeom>
          <a:noFill/>
        </p:spPr>
        <p:txBody>
          <a:bodyPr wrap="none" lIns="89629" tIns="44815" rIns="89629" bIns="44815" rtlCol="0">
            <a:spAutoFit/>
          </a:bodyPr>
          <a:lstStyle>
            <a:defPPr>
              <a:defRPr lang="en-US"/>
            </a:defPPr>
            <a:lvl1pPr algn="ctr" defTabSz="932509" fontAlgn="base">
              <a:lnSpc>
                <a:spcPct val="90000"/>
              </a:lnSpc>
              <a:spcBef>
                <a:spcPct val="0"/>
              </a:spcBef>
              <a:spcAft>
                <a:spcPts val="600"/>
              </a:spcAft>
              <a:defRPr sz="1200" kern="0" spc="100">
                <a:solidFill>
                  <a:srgbClr val="797979"/>
                </a:solidFill>
                <a:latin typeface="Segoe UI Semibold" panose="020B0702040204020203" pitchFamily="34" charset="0"/>
                <a:cs typeface="Segoe UI Semibold" panose="020B0702040204020203" pitchFamily="34" charset="0"/>
              </a:defRPr>
            </a:lvl1pPr>
          </a:lstStyle>
          <a:p>
            <a:pPr marL="0" marR="0" lvl="0" indent="0" algn="ctr" defTabSz="932509" rtl="0" eaLnBrk="1" fontAlgn="base" latinLnBrk="0" hangingPunct="1">
              <a:lnSpc>
                <a:spcPct val="90000"/>
              </a:lnSpc>
              <a:spcBef>
                <a:spcPct val="0"/>
              </a:spcBef>
              <a:spcAft>
                <a:spcPts val="600"/>
              </a:spcAft>
              <a:buClrTx/>
              <a:buSzTx/>
              <a:buFontTx/>
              <a:buNone/>
              <a:tabLst/>
              <a:defRPr/>
            </a:pPr>
            <a:r>
              <a:rPr kumimoji="0" lang="en-US" sz="1224" b="0" i="0" u="none" strike="noStrike" kern="0" cap="none" spc="0" normalizeH="0" baseline="0" noProof="0">
                <a:ln>
                  <a:noFill/>
                </a:ln>
                <a:solidFill>
                  <a:srgbClr val="505050"/>
                </a:solidFill>
                <a:effectLst/>
                <a:uLnTx/>
                <a:uFillTx/>
                <a:latin typeface="Segoe UI"/>
                <a:ea typeface="+mn-ea"/>
                <a:cs typeface="Segoe UI Semibold" panose="020B0702040204020203" pitchFamily="34" charset="0"/>
              </a:rPr>
              <a:t>From CLI, portal, or</a:t>
            </a:r>
            <a:br>
              <a:rPr kumimoji="0" lang="en-US" sz="1224" b="0" i="0" u="none" strike="noStrike" kern="0" cap="none" spc="0" normalizeH="0" baseline="0" noProof="0">
                <a:ln>
                  <a:noFill/>
                </a:ln>
                <a:solidFill>
                  <a:srgbClr val="505050"/>
                </a:solidFill>
                <a:effectLst/>
                <a:uLnTx/>
                <a:uFillTx/>
                <a:latin typeface="Segoe UI"/>
                <a:ea typeface="+mn-ea"/>
                <a:cs typeface="Segoe UI Semibold" panose="020B0702040204020203" pitchFamily="34" charset="0"/>
              </a:rPr>
            </a:br>
            <a:r>
              <a:rPr kumimoji="0" lang="en-US" sz="1224" b="0" i="0" u="none" strike="noStrike" kern="0" cap="none" spc="0" normalizeH="0" baseline="0" noProof="0">
                <a:ln>
                  <a:noFill/>
                </a:ln>
                <a:solidFill>
                  <a:srgbClr val="505050"/>
                </a:solidFill>
                <a:effectLst/>
                <a:uLnTx/>
                <a:uFillTx/>
                <a:latin typeface="Segoe UI"/>
                <a:ea typeface="+mn-ea"/>
                <a:cs typeface="Segoe UI Semibold" panose="020B0702040204020203" pitchFamily="34" charset="0"/>
              </a:rPr>
              <a:t>ARM template</a:t>
            </a:r>
          </a:p>
        </p:txBody>
      </p:sp>
      <p:grpSp>
        <p:nvGrpSpPr>
          <p:cNvPr id="91" name="Group 90">
            <a:extLst>
              <a:ext uri="{FF2B5EF4-FFF2-40B4-BE49-F238E27FC236}">
                <a16:creationId xmlns:a16="http://schemas.microsoft.com/office/drawing/2014/main" id="{6A16DD13-DF3C-46F4-B9E2-4A525832C80B}"/>
              </a:ext>
            </a:extLst>
          </p:cNvPr>
          <p:cNvGrpSpPr/>
          <p:nvPr/>
        </p:nvGrpSpPr>
        <p:grpSpPr>
          <a:xfrm>
            <a:off x="9368717" y="2766191"/>
            <a:ext cx="728844" cy="539999"/>
            <a:chOff x="9930452" y="2841556"/>
            <a:chExt cx="714618" cy="529459"/>
          </a:xfrm>
        </p:grpSpPr>
        <p:sp>
          <p:nvSpPr>
            <p:cNvPr id="92" name="Freeform 54">
              <a:extLst>
                <a:ext uri="{FF2B5EF4-FFF2-40B4-BE49-F238E27FC236}">
                  <a16:creationId xmlns:a16="http://schemas.microsoft.com/office/drawing/2014/main" id="{B7239340-C056-4494-86F8-16A23226BB59}"/>
                </a:ext>
              </a:extLst>
            </p:cNvPr>
            <p:cNvSpPr>
              <a:spLocks noChangeAspect="1" noEditPoints="1"/>
            </p:cNvSpPr>
            <p:nvPr/>
          </p:nvSpPr>
          <p:spPr bwMode="black">
            <a:xfrm>
              <a:off x="9930452" y="2841556"/>
              <a:ext cx="529460" cy="529459"/>
            </a:xfrm>
            <a:custGeom>
              <a:avLst/>
              <a:gdLst>
                <a:gd name="T0" fmla="*/ 102 w 200"/>
                <a:gd name="T1" fmla="*/ 0 h 200"/>
                <a:gd name="T2" fmla="*/ 101 w 200"/>
                <a:gd name="T3" fmla="*/ 0 h 200"/>
                <a:gd name="T4" fmla="*/ 99 w 200"/>
                <a:gd name="T5" fmla="*/ 0 h 200"/>
                <a:gd name="T6" fmla="*/ 98 w 200"/>
                <a:gd name="T7" fmla="*/ 0 h 200"/>
                <a:gd name="T8" fmla="*/ 98 w 200"/>
                <a:gd name="T9" fmla="*/ 200 h 200"/>
                <a:gd name="T10" fmla="*/ 99 w 200"/>
                <a:gd name="T11" fmla="*/ 200 h 200"/>
                <a:gd name="T12" fmla="*/ 101 w 200"/>
                <a:gd name="T13" fmla="*/ 200 h 200"/>
                <a:gd name="T14" fmla="*/ 102 w 200"/>
                <a:gd name="T15" fmla="*/ 200 h 200"/>
                <a:gd name="T16" fmla="*/ 12 w 200"/>
                <a:gd name="T17" fmla="*/ 106 h 200"/>
                <a:gd name="T18" fmla="*/ 45 w 200"/>
                <a:gd name="T19" fmla="*/ 139 h 200"/>
                <a:gd name="T20" fmla="*/ 12 w 200"/>
                <a:gd name="T21" fmla="*/ 106 h 200"/>
                <a:gd name="T22" fmla="*/ 159 w 200"/>
                <a:gd name="T23" fmla="*/ 94 h 200"/>
                <a:gd name="T24" fmla="*/ 179 w 200"/>
                <a:gd name="T25" fmla="*/ 61 h 200"/>
                <a:gd name="T26" fmla="*/ 147 w 200"/>
                <a:gd name="T27" fmla="*/ 94 h 200"/>
                <a:gd name="T28" fmla="*/ 106 w 200"/>
                <a:gd name="T29" fmla="*/ 61 h 200"/>
                <a:gd name="T30" fmla="*/ 147 w 200"/>
                <a:gd name="T31" fmla="*/ 94 h 200"/>
                <a:gd name="T32" fmla="*/ 106 w 200"/>
                <a:gd name="T33" fmla="*/ 13 h 200"/>
                <a:gd name="T34" fmla="*/ 106 w 200"/>
                <a:gd name="T35" fmla="*/ 50 h 200"/>
                <a:gd name="T36" fmla="*/ 94 w 200"/>
                <a:gd name="T37" fmla="*/ 50 h 200"/>
                <a:gd name="T38" fmla="*/ 94 w 200"/>
                <a:gd name="T39" fmla="*/ 13 h 200"/>
                <a:gd name="T40" fmla="*/ 94 w 200"/>
                <a:gd name="T41" fmla="*/ 94 h 200"/>
                <a:gd name="T42" fmla="*/ 58 w 200"/>
                <a:gd name="T43" fmla="*/ 61 h 200"/>
                <a:gd name="T44" fmla="*/ 41 w 200"/>
                <a:gd name="T45" fmla="*/ 94 h 200"/>
                <a:gd name="T46" fmla="*/ 21 w 200"/>
                <a:gd name="T47" fmla="*/ 61 h 200"/>
                <a:gd name="T48" fmla="*/ 41 w 200"/>
                <a:gd name="T49" fmla="*/ 94 h 200"/>
                <a:gd name="T50" fmla="*/ 94 w 200"/>
                <a:gd name="T51" fmla="*/ 106 h 200"/>
                <a:gd name="T52" fmla="*/ 58 w 200"/>
                <a:gd name="T53" fmla="*/ 139 h 200"/>
                <a:gd name="T54" fmla="*/ 94 w 200"/>
                <a:gd name="T55" fmla="*/ 151 h 200"/>
                <a:gd name="T56" fmla="*/ 62 w 200"/>
                <a:gd name="T57" fmla="*/ 151 h 200"/>
                <a:gd name="T58" fmla="*/ 106 w 200"/>
                <a:gd name="T59" fmla="*/ 187 h 200"/>
                <a:gd name="T60" fmla="*/ 138 w 200"/>
                <a:gd name="T61" fmla="*/ 151 h 200"/>
                <a:gd name="T62" fmla="*/ 106 w 200"/>
                <a:gd name="T63" fmla="*/ 139 h 200"/>
                <a:gd name="T64" fmla="*/ 147 w 200"/>
                <a:gd name="T65" fmla="*/ 106 h 200"/>
                <a:gd name="T66" fmla="*/ 106 w 200"/>
                <a:gd name="T67" fmla="*/ 139 h 200"/>
                <a:gd name="T68" fmla="*/ 188 w 200"/>
                <a:gd name="T69" fmla="*/ 106 h 200"/>
                <a:gd name="T70" fmla="*/ 155 w 200"/>
                <a:gd name="T71" fmla="*/ 139 h 200"/>
                <a:gd name="T72" fmla="*/ 172 w 200"/>
                <a:gd name="T73" fmla="*/ 50 h 200"/>
                <a:gd name="T74" fmla="*/ 135 w 200"/>
                <a:gd name="T75" fmla="*/ 19 h 200"/>
                <a:gd name="T76" fmla="*/ 66 w 200"/>
                <a:gd name="T77" fmla="*/ 19 h 200"/>
                <a:gd name="T78" fmla="*/ 28 w 200"/>
                <a:gd name="T79" fmla="*/ 50 h 200"/>
                <a:gd name="T80" fmla="*/ 28 w 200"/>
                <a:gd name="T81" fmla="*/ 151 h 200"/>
                <a:gd name="T82" fmla="*/ 66 w 200"/>
                <a:gd name="T83" fmla="*/ 181 h 200"/>
                <a:gd name="T84" fmla="*/ 135 w 200"/>
                <a:gd name="T85" fmla="*/ 181 h 200"/>
                <a:gd name="T86" fmla="*/ 172 w 200"/>
                <a:gd name="T87" fmla="*/ 151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00" h="200">
                  <a:moveTo>
                    <a:pt x="200" y="100"/>
                  </a:moveTo>
                  <a:cubicBezTo>
                    <a:pt x="200" y="46"/>
                    <a:pt x="156" y="1"/>
                    <a:pt x="102" y="0"/>
                  </a:cubicBezTo>
                  <a:cubicBezTo>
                    <a:pt x="102" y="0"/>
                    <a:pt x="102" y="0"/>
                    <a:pt x="102" y="0"/>
                  </a:cubicBezTo>
                  <a:cubicBezTo>
                    <a:pt x="102" y="0"/>
                    <a:pt x="101" y="0"/>
                    <a:pt x="101" y="0"/>
                  </a:cubicBezTo>
                  <a:cubicBezTo>
                    <a:pt x="101" y="0"/>
                    <a:pt x="100" y="0"/>
                    <a:pt x="100" y="0"/>
                  </a:cubicBezTo>
                  <a:cubicBezTo>
                    <a:pt x="100" y="0"/>
                    <a:pt x="99" y="0"/>
                    <a:pt x="99" y="0"/>
                  </a:cubicBezTo>
                  <a:cubicBezTo>
                    <a:pt x="99" y="0"/>
                    <a:pt x="99" y="0"/>
                    <a:pt x="98" y="0"/>
                  </a:cubicBezTo>
                  <a:cubicBezTo>
                    <a:pt x="98" y="0"/>
                    <a:pt x="98" y="0"/>
                    <a:pt x="98" y="0"/>
                  </a:cubicBezTo>
                  <a:cubicBezTo>
                    <a:pt x="44" y="1"/>
                    <a:pt x="0" y="46"/>
                    <a:pt x="0" y="100"/>
                  </a:cubicBezTo>
                  <a:cubicBezTo>
                    <a:pt x="0" y="155"/>
                    <a:pt x="44" y="199"/>
                    <a:pt x="98" y="200"/>
                  </a:cubicBezTo>
                  <a:cubicBezTo>
                    <a:pt x="98" y="200"/>
                    <a:pt x="98" y="200"/>
                    <a:pt x="98" y="200"/>
                  </a:cubicBezTo>
                  <a:cubicBezTo>
                    <a:pt x="99" y="200"/>
                    <a:pt x="99" y="200"/>
                    <a:pt x="99" y="200"/>
                  </a:cubicBezTo>
                  <a:cubicBezTo>
                    <a:pt x="99" y="200"/>
                    <a:pt x="100" y="200"/>
                    <a:pt x="100" y="200"/>
                  </a:cubicBezTo>
                  <a:cubicBezTo>
                    <a:pt x="101" y="200"/>
                    <a:pt x="101" y="200"/>
                    <a:pt x="101" y="200"/>
                  </a:cubicBezTo>
                  <a:cubicBezTo>
                    <a:pt x="101" y="200"/>
                    <a:pt x="102" y="200"/>
                    <a:pt x="102" y="200"/>
                  </a:cubicBezTo>
                  <a:cubicBezTo>
                    <a:pt x="102" y="200"/>
                    <a:pt x="102" y="200"/>
                    <a:pt x="102" y="200"/>
                  </a:cubicBezTo>
                  <a:cubicBezTo>
                    <a:pt x="156" y="199"/>
                    <a:pt x="200" y="155"/>
                    <a:pt x="200" y="100"/>
                  </a:cubicBezTo>
                  <a:close/>
                  <a:moveTo>
                    <a:pt x="12" y="106"/>
                  </a:moveTo>
                  <a:cubicBezTo>
                    <a:pt x="41" y="106"/>
                    <a:pt x="41" y="106"/>
                    <a:pt x="41" y="106"/>
                  </a:cubicBezTo>
                  <a:cubicBezTo>
                    <a:pt x="41" y="118"/>
                    <a:pt x="43" y="129"/>
                    <a:pt x="45" y="139"/>
                  </a:cubicBezTo>
                  <a:cubicBezTo>
                    <a:pt x="21" y="139"/>
                    <a:pt x="21" y="139"/>
                    <a:pt x="21" y="139"/>
                  </a:cubicBezTo>
                  <a:cubicBezTo>
                    <a:pt x="16" y="129"/>
                    <a:pt x="13" y="118"/>
                    <a:pt x="12" y="106"/>
                  </a:cubicBezTo>
                  <a:close/>
                  <a:moveTo>
                    <a:pt x="188" y="94"/>
                  </a:moveTo>
                  <a:cubicBezTo>
                    <a:pt x="159" y="94"/>
                    <a:pt x="159" y="94"/>
                    <a:pt x="159" y="94"/>
                  </a:cubicBezTo>
                  <a:cubicBezTo>
                    <a:pt x="159" y="83"/>
                    <a:pt x="157" y="72"/>
                    <a:pt x="155" y="61"/>
                  </a:cubicBezTo>
                  <a:cubicBezTo>
                    <a:pt x="179" y="61"/>
                    <a:pt x="179" y="61"/>
                    <a:pt x="179" y="61"/>
                  </a:cubicBezTo>
                  <a:cubicBezTo>
                    <a:pt x="184" y="72"/>
                    <a:pt x="187" y="83"/>
                    <a:pt x="188" y="94"/>
                  </a:cubicBezTo>
                  <a:close/>
                  <a:moveTo>
                    <a:pt x="147" y="94"/>
                  </a:moveTo>
                  <a:cubicBezTo>
                    <a:pt x="106" y="94"/>
                    <a:pt x="106" y="94"/>
                    <a:pt x="106" y="94"/>
                  </a:cubicBezTo>
                  <a:cubicBezTo>
                    <a:pt x="106" y="61"/>
                    <a:pt x="106" y="61"/>
                    <a:pt x="106" y="61"/>
                  </a:cubicBezTo>
                  <a:cubicBezTo>
                    <a:pt x="142" y="61"/>
                    <a:pt x="142" y="61"/>
                    <a:pt x="142" y="61"/>
                  </a:cubicBezTo>
                  <a:cubicBezTo>
                    <a:pt x="145" y="72"/>
                    <a:pt x="147" y="83"/>
                    <a:pt x="147" y="94"/>
                  </a:cubicBezTo>
                  <a:close/>
                  <a:moveTo>
                    <a:pt x="106" y="50"/>
                  </a:moveTo>
                  <a:cubicBezTo>
                    <a:pt x="106" y="13"/>
                    <a:pt x="106" y="13"/>
                    <a:pt x="106" y="13"/>
                  </a:cubicBezTo>
                  <a:cubicBezTo>
                    <a:pt x="119" y="17"/>
                    <a:pt x="131" y="31"/>
                    <a:pt x="138" y="50"/>
                  </a:cubicBezTo>
                  <a:lnTo>
                    <a:pt x="106" y="50"/>
                  </a:lnTo>
                  <a:close/>
                  <a:moveTo>
                    <a:pt x="94" y="13"/>
                  </a:moveTo>
                  <a:cubicBezTo>
                    <a:pt x="94" y="50"/>
                    <a:pt x="94" y="50"/>
                    <a:pt x="94" y="50"/>
                  </a:cubicBezTo>
                  <a:cubicBezTo>
                    <a:pt x="62" y="50"/>
                    <a:pt x="62" y="50"/>
                    <a:pt x="62" y="50"/>
                  </a:cubicBezTo>
                  <a:cubicBezTo>
                    <a:pt x="70" y="31"/>
                    <a:pt x="81" y="17"/>
                    <a:pt x="94" y="13"/>
                  </a:cubicBezTo>
                  <a:close/>
                  <a:moveTo>
                    <a:pt x="94" y="61"/>
                  </a:moveTo>
                  <a:cubicBezTo>
                    <a:pt x="94" y="94"/>
                    <a:pt x="94" y="94"/>
                    <a:pt x="94" y="94"/>
                  </a:cubicBezTo>
                  <a:cubicBezTo>
                    <a:pt x="53" y="94"/>
                    <a:pt x="53" y="94"/>
                    <a:pt x="53" y="94"/>
                  </a:cubicBezTo>
                  <a:cubicBezTo>
                    <a:pt x="53" y="83"/>
                    <a:pt x="55" y="72"/>
                    <a:pt x="58" y="61"/>
                  </a:cubicBezTo>
                  <a:lnTo>
                    <a:pt x="94" y="61"/>
                  </a:lnTo>
                  <a:close/>
                  <a:moveTo>
                    <a:pt x="41" y="94"/>
                  </a:moveTo>
                  <a:cubicBezTo>
                    <a:pt x="12" y="94"/>
                    <a:pt x="12" y="94"/>
                    <a:pt x="12" y="94"/>
                  </a:cubicBezTo>
                  <a:cubicBezTo>
                    <a:pt x="13" y="83"/>
                    <a:pt x="16" y="72"/>
                    <a:pt x="21" y="61"/>
                  </a:cubicBezTo>
                  <a:cubicBezTo>
                    <a:pt x="45" y="61"/>
                    <a:pt x="45" y="61"/>
                    <a:pt x="45" y="61"/>
                  </a:cubicBezTo>
                  <a:cubicBezTo>
                    <a:pt x="43" y="72"/>
                    <a:pt x="41" y="83"/>
                    <a:pt x="41" y="94"/>
                  </a:cubicBezTo>
                  <a:close/>
                  <a:moveTo>
                    <a:pt x="53" y="106"/>
                  </a:moveTo>
                  <a:cubicBezTo>
                    <a:pt x="94" y="106"/>
                    <a:pt x="94" y="106"/>
                    <a:pt x="94" y="106"/>
                  </a:cubicBezTo>
                  <a:cubicBezTo>
                    <a:pt x="94" y="139"/>
                    <a:pt x="94" y="139"/>
                    <a:pt x="94" y="139"/>
                  </a:cubicBezTo>
                  <a:cubicBezTo>
                    <a:pt x="58" y="139"/>
                    <a:pt x="58" y="139"/>
                    <a:pt x="58" y="139"/>
                  </a:cubicBezTo>
                  <a:cubicBezTo>
                    <a:pt x="55" y="129"/>
                    <a:pt x="53" y="118"/>
                    <a:pt x="53" y="106"/>
                  </a:cubicBezTo>
                  <a:close/>
                  <a:moveTo>
                    <a:pt x="94" y="151"/>
                  </a:moveTo>
                  <a:cubicBezTo>
                    <a:pt x="94" y="187"/>
                    <a:pt x="94" y="187"/>
                    <a:pt x="94" y="187"/>
                  </a:cubicBezTo>
                  <a:cubicBezTo>
                    <a:pt x="81" y="183"/>
                    <a:pt x="70" y="170"/>
                    <a:pt x="62" y="151"/>
                  </a:cubicBezTo>
                  <a:lnTo>
                    <a:pt x="94" y="151"/>
                  </a:lnTo>
                  <a:close/>
                  <a:moveTo>
                    <a:pt x="106" y="187"/>
                  </a:moveTo>
                  <a:cubicBezTo>
                    <a:pt x="106" y="151"/>
                    <a:pt x="106" y="151"/>
                    <a:pt x="106" y="151"/>
                  </a:cubicBezTo>
                  <a:cubicBezTo>
                    <a:pt x="138" y="151"/>
                    <a:pt x="138" y="151"/>
                    <a:pt x="138" y="151"/>
                  </a:cubicBezTo>
                  <a:cubicBezTo>
                    <a:pt x="131" y="170"/>
                    <a:pt x="119" y="183"/>
                    <a:pt x="106" y="187"/>
                  </a:cubicBezTo>
                  <a:close/>
                  <a:moveTo>
                    <a:pt x="106" y="139"/>
                  </a:moveTo>
                  <a:cubicBezTo>
                    <a:pt x="106" y="106"/>
                    <a:pt x="106" y="106"/>
                    <a:pt x="106" y="106"/>
                  </a:cubicBezTo>
                  <a:cubicBezTo>
                    <a:pt x="147" y="106"/>
                    <a:pt x="147" y="106"/>
                    <a:pt x="147" y="106"/>
                  </a:cubicBezTo>
                  <a:cubicBezTo>
                    <a:pt x="147" y="118"/>
                    <a:pt x="145" y="129"/>
                    <a:pt x="142" y="139"/>
                  </a:cubicBezTo>
                  <a:lnTo>
                    <a:pt x="106" y="139"/>
                  </a:lnTo>
                  <a:close/>
                  <a:moveTo>
                    <a:pt x="159" y="106"/>
                  </a:moveTo>
                  <a:cubicBezTo>
                    <a:pt x="188" y="106"/>
                    <a:pt x="188" y="106"/>
                    <a:pt x="188" y="106"/>
                  </a:cubicBezTo>
                  <a:cubicBezTo>
                    <a:pt x="187" y="118"/>
                    <a:pt x="184" y="129"/>
                    <a:pt x="179" y="139"/>
                  </a:cubicBezTo>
                  <a:cubicBezTo>
                    <a:pt x="155" y="139"/>
                    <a:pt x="155" y="139"/>
                    <a:pt x="155" y="139"/>
                  </a:cubicBezTo>
                  <a:cubicBezTo>
                    <a:pt x="157" y="129"/>
                    <a:pt x="159" y="118"/>
                    <a:pt x="159" y="106"/>
                  </a:cubicBezTo>
                  <a:close/>
                  <a:moveTo>
                    <a:pt x="172" y="50"/>
                  </a:moveTo>
                  <a:cubicBezTo>
                    <a:pt x="151" y="50"/>
                    <a:pt x="151" y="50"/>
                    <a:pt x="151" y="50"/>
                  </a:cubicBezTo>
                  <a:cubicBezTo>
                    <a:pt x="147" y="38"/>
                    <a:pt x="141" y="27"/>
                    <a:pt x="135" y="19"/>
                  </a:cubicBezTo>
                  <a:cubicBezTo>
                    <a:pt x="150" y="26"/>
                    <a:pt x="163" y="36"/>
                    <a:pt x="172" y="50"/>
                  </a:cubicBezTo>
                  <a:close/>
                  <a:moveTo>
                    <a:pt x="66" y="19"/>
                  </a:moveTo>
                  <a:cubicBezTo>
                    <a:pt x="59" y="27"/>
                    <a:pt x="53" y="38"/>
                    <a:pt x="49" y="50"/>
                  </a:cubicBezTo>
                  <a:cubicBezTo>
                    <a:pt x="28" y="50"/>
                    <a:pt x="28" y="50"/>
                    <a:pt x="28" y="50"/>
                  </a:cubicBezTo>
                  <a:cubicBezTo>
                    <a:pt x="38" y="36"/>
                    <a:pt x="51" y="26"/>
                    <a:pt x="66" y="19"/>
                  </a:cubicBezTo>
                  <a:close/>
                  <a:moveTo>
                    <a:pt x="28" y="151"/>
                  </a:moveTo>
                  <a:cubicBezTo>
                    <a:pt x="49" y="151"/>
                    <a:pt x="49" y="151"/>
                    <a:pt x="49" y="151"/>
                  </a:cubicBezTo>
                  <a:cubicBezTo>
                    <a:pt x="53" y="163"/>
                    <a:pt x="59" y="173"/>
                    <a:pt x="66" y="181"/>
                  </a:cubicBezTo>
                  <a:cubicBezTo>
                    <a:pt x="51" y="175"/>
                    <a:pt x="38" y="164"/>
                    <a:pt x="28" y="151"/>
                  </a:cubicBezTo>
                  <a:close/>
                  <a:moveTo>
                    <a:pt x="135" y="181"/>
                  </a:moveTo>
                  <a:cubicBezTo>
                    <a:pt x="141" y="173"/>
                    <a:pt x="147" y="163"/>
                    <a:pt x="151" y="151"/>
                  </a:cubicBezTo>
                  <a:cubicBezTo>
                    <a:pt x="172" y="151"/>
                    <a:pt x="172" y="151"/>
                    <a:pt x="172" y="151"/>
                  </a:cubicBezTo>
                  <a:cubicBezTo>
                    <a:pt x="163" y="164"/>
                    <a:pt x="150" y="175"/>
                    <a:pt x="135" y="181"/>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878" tIns="111903" rIns="139878" bIns="111903" numCol="1" spcCol="0" rtlCol="0" fromWordArt="0" anchor="t" anchorCtr="0" forceAA="0" compatLnSpc="1">
              <a:prstTxWarp prst="textNoShape">
                <a:avLst/>
              </a:prstTxWarp>
              <a:noAutofit/>
            </a:bodyPr>
            <a:lstStyle/>
            <a:p>
              <a:pPr marL="0" marR="0" lvl="0" indent="0" algn="ctr" defTabSz="713176" rtl="0" eaLnBrk="1" fontAlgn="base" latinLnBrk="0" hangingPunct="1">
                <a:lnSpc>
                  <a:spcPct val="90000"/>
                </a:lnSpc>
                <a:spcBef>
                  <a:spcPct val="0"/>
                </a:spcBef>
                <a:spcAft>
                  <a:spcPct val="0"/>
                </a:spcAft>
                <a:buClrTx/>
                <a:buSzTx/>
                <a:buFontTx/>
                <a:buNone/>
                <a:tabLst/>
                <a:defRPr/>
              </a:pPr>
              <a:endParaRPr kumimoji="0" lang="en-US" sz="1836" b="0"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93" name="Rectangle 92">
              <a:extLst>
                <a:ext uri="{FF2B5EF4-FFF2-40B4-BE49-F238E27FC236}">
                  <a16:creationId xmlns:a16="http://schemas.microsoft.com/office/drawing/2014/main" id="{F19362DA-4947-483A-9863-382FA54565D1}"/>
                </a:ext>
              </a:extLst>
            </p:cNvPr>
            <p:cNvSpPr/>
            <p:nvPr/>
          </p:nvSpPr>
          <p:spPr>
            <a:xfrm>
              <a:off x="10302946" y="3016344"/>
              <a:ext cx="183277" cy="17717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6629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4" name="Arrow: Right 206">
              <a:extLst>
                <a:ext uri="{FF2B5EF4-FFF2-40B4-BE49-F238E27FC236}">
                  <a16:creationId xmlns:a16="http://schemas.microsoft.com/office/drawing/2014/main" id="{903F8475-184C-4311-9181-ADA09823FE51}"/>
                </a:ext>
              </a:extLst>
            </p:cNvPr>
            <p:cNvSpPr/>
            <p:nvPr/>
          </p:nvSpPr>
          <p:spPr>
            <a:xfrm>
              <a:off x="10357931" y="2973579"/>
              <a:ext cx="287139" cy="250484"/>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6629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95" name="Group 94">
            <a:extLst>
              <a:ext uri="{FF2B5EF4-FFF2-40B4-BE49-F238E27FC236}">
                <a16:creationId xmlns:a16="http://schemas.microsoft.com/office/drawing/2014/main" id="{3A871939-7D82-4060-A01A-6AAE58E2E24A}"/>
              </a:ext>
            </a:extLst>
          </p:cNvPr>
          <p:cNvGrpSpPr/>
          <p:nvPr/>
        </p:nvGrpSpPr>
        <p:grpSpPr>
          <a:xfrm>
            <a:off x="9200490" y="4101531"/>
            <a:ext cx="1065297" cy="429521"/>
            <a:chOff x="9676593" y="4150832"/>
            <a:chExt cx="1044504" cy="421137"/>
          </a:xfrm>
        </p:grpSpPr>
        <p:sp>
          <p:nvSpPr>
            <p:cNvPr id="96" name="Freeform: Shape 102">
              <a:extLst>
                <a:ext uri="{FF2B5EF4-FFF2-40B4-BE49-F238E27FC236}">
                  <a16:creationId xmlns:a16="http://schemas.microsoft.com/office/drawing/2014/main" id="{B62AD943-02DC-4C99-B355-EBAEBF070E29}"/>
                </a:ext>
              </a:extLst>
            </p:cNvPr>
            <p:cNvSpPr/>
            <p:nvPr/>
          </p:nvSpPr>
          <p:spPr>
            <a:xfrm>
              <a:off x="9676593" y="4259338"/>
              <a:ext cx="501758" cy="312631"/>
            </a:xfrm>
            <a:custGeom>
              <a:avLst/>
              <a:gdLst>
                <a:gd name="connsiteX0" fmla="*/ 2820763 w 4229100"/>
                <a:gd name="connsiteY0" fmla="*/ 836342 h 2228850"/>
                <a:gd name="connsiteX1" fmla="*/ 3254532 w 4229100"/>
                <a:gd name="connsiteY1" fmla="*/ 744902 h 2228850"/>
                <a:gd name="connsiteX2" fmla="*/ 3271010 w 4229100"/>
                <a:gd name="connsiteY2" fmla="*/ 687752 h 2228850"/>
                <a:gd name="connsiteX3" fmla="*/ 3320064 w 4229100"/>
                <a:gd name="connsiteY3" fmla="*/ 25288 h 2228850"/>
                <a:gd name="connsiteX4" fmla="*/ 3376071 w 4229100"/>
                <a:gd name="connsiteY4" fmla="*/ 19478 h 2228850"/>
                <a:gd name="connsiteX5" fmla="*/ 3668488 w 4229100"/>
                <a:gd name="connsiteY5" fmla="*/ 438578 h 2228850"/>
                <a:gd name="connsiteX6" fmla="*/ 3711637 w 4229100"/>
                <a:gd name="connsiteY6" fmla="*/ 453341 h 2228850"/>
                <a:gd name="connsiteX7" fmla="*/ 4037010 w 4229100"/>
                <a:gd name="connsiteY7" fmla="*/ 455818 h 2228850"/>
                <a:gd name="connsiteX8" fmla="*/ 4207317 w 4229100"/>
                <a:gd name="connsiteY8" fmla="*/ 527446 h 2228850"/>
                <a:gd name="connsiteX9" fmla="*/ 4218271 w 4229100"/>
                <a:gd name="connsiteY9" fmla="*/ 570689 h 2228850"/>
                <a:gd name="connsiteX10" fmla="*/ 3780121 w 4229100"/>
                <a:gd name="connsiteY10" fmla="*/ 882728 h 2228850"/>
                <a:gd name="connsiteX11" fmla="*/ 3624006 w 4229100"/>
                <a:gd name="connsiteY11" fmla="*/ 893301 h 2228850"/>
                <a:gd name="connsiteX12" fmla="*/ 3552474 w 4229100"/>
                <a:gd name="connsiteY12" fmla="*/ 940926 h 2228850"/>
                <a:gd name="connsiteX13" fmla="*/ 3123372 w 4229100"/>
                <a:gd name="connsiteY13" fmla="*/ 1581292 h 2228850"/>
                <a:gd name="connsiteX14" fmla="*/ 1987326 w 4229100"/>
                <a:gd name="connsiteY14" fmla="*/ 2167270 h 2228850"/>
                <a:gd name="connsiteX15" fmla="*/ 1140363 w 4229100"/>
                <a:gd name="connsiteY15" fmla="*/ 2205370 h 2228850"/>
                <a:gd name="connsiteX16" fmla="*/ 208341 w 4229100"/>
                <a:gd name="connsiteY16" fmla="*/ 1677685 h 2228850"/>
                <a:gd name="connsiteX17" fmla="*/ 16698 w 4229100"/>
                <a:gd name="connsiteY17" fmla="*/ 859011 h 2228850"/>
                <a:gd name="connsiteX18" fmla="*/ 39749 w 4229100"/>
                <a:gd name="connsiteY18" fmla="*/ 836342 h 2228850"/>
                <a:gd name="connsiteX19" fmla="*/ 2820763 w 4229100"/>
                <a:gd name="connsiteY19" fmla="*/ 836342 h 2228850"/>
                <a:gd name="connsiteX20" fmla="*/ 1071592 w 4229100"/>
                <a:gd name="connsiteY20" fmla="*/ 1429654 h 2228850"/>
                <a:gd name="connsiteX21" fmla="*/ 842992 w 4229100"/>
                <a:gd name="connsiteY21" fmla="*/ 1209055 h 2228850"/>
                <a:gd name="connsiteX22" fmla="*/ 617059 w 4229100"/>
                <a:gd name="connsiteY22" fmla="*/ 1433178 h 2228850"/>
                <a:gd name="connsiteX23" fmla="*/ 844040 w 4229100"/>
                <a:gd name="connsiteY23" fmla="*/ 1650444 h 2228850"/>
                <a:gd name="connsiteX24" fmla="*/ 1071592 w 4229100"/>
                <a:gd name="connsiteY24" fmla="*/ 1429654 h 2228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229100" h="2228850">
                  <a:moveTo>
                    <a:pt x="2820763" y="836342"/>
                  </a:moveTo>
                  <a:cubicBezTo>
                    <a:pt x="2971639" y="836342"/>
                    <a:pt x="3116800" y="809100"/>
                    <a:pt x="3254532" y="744902"/>
                  </a:cubicBezTo>
                  <a:cubicBezTo>
                    <a:pt x="3286631" y="729947"/>
                    <a:pt x="3291870" y="718613"/>
                    <a:pt x="3271010" y="687752"/>
                  </a:cubicBezTo>
                  <a:cubicBezTo>
                    <a:pt x="3154233" y="512396"/>
                    <a:pt x="3163187" y="181974"/>
                    <a:pt x="3320064" y="25288"/>
                  </a:cubicBezTo>
                  <a:cubicBezTo>
                    <a:pt x="3340828" y="4523"/>
                    <a:pt x="3351210" y="237"/>
                    <a:pt x="3376071" y="19478"/>
                  </a:cubicBezTo>
                  <a:cubicBezTo>
                    <a:pt x="3517612" y="128920"/>
                    <a:pt x="3632103" y="256555"/>
                    <a:pt x="3668488" y="438578"/>
                  </a:cubicBezTo>
                  <a:cubicBezTo>
                    <a:pt x="3675156" y="471820"/>
                    <a:pt x="3696206" y="456770"/>
                    <a:pt x="3711637" y="453341"/>
                  </a:cubicBezTo>
                  <a:cubicBezTo>
                    <a:pt x="3818869" y="429348"/>
                    <a:pt x="3930159" y="430196"/>
                    <a:pt x="4037010" y="455818"/>
                  </a:cubicBezTo>
                  <a:cubicBezTo>
                    <a:pt x="4097780" y="470296"/>
                    <a:pt x="4152739" y="498014"/>
                    <a:pt x="4207317" y="527446"/>
                  </a:cubicBezTo>
                  <a:cubicBezTo>
                    <a:pt x="4230654" y="540019"/>
                    <a:pt x="4228082" y="550115"/>
                    <a:pt x="4218271" y="570689"/>
                  </a:cubicBezTo>
                  <a:cubicBezTo>
                    <a:pt x="4130165" y="756617"/>
                    <a:pt x="3976241" y="848915"/>
                    <a:pt x="3780121" y="882728"/>
                  </a:cubicBezTo>
                  <a:cubicBezTo>
                    <a:pt x="3728400" y="891682"/>
                    <a:pt x="3675346" y="899016"/>
                    <a:pt x="3624006" y="893301"/>
                  </a:cubicBezTo>
                  <a:cubicBezTo>
                    <a:pt x="3581049" y="888539"/>
                    <a:pt x="3566856" y="907398"/>
                    <a:pt x="3552474" y="940926"/>
                  </a:cubicBezTo>
                  <a:cubicBezTo>
                    <a:pt x="3451204" y="1179585"/>
                    <a:pt x="3305605" y="1396878"/>
                    <a:pt x="3123372" y="1581292"/>
                  </a:cubicBezTo>
                  <a:cubicBezTo>
                    <a:pt x="2807523" y="1898284"/>
                    <a:pt x="2422523" y="2082593"/>
                    <a:pt x="1987326" y="2167270"/>
                  </a:cubicBezTo>
                  <a:cubicBezTo>
                    <a:pt x="1707291" y="2221943"/>
                    <a:pt x="1424493" y="2243470"/>
                    <a:pt x="1140363" y="2205370"/>
                  </a:cubicBezTo>
                  <a:cubicBezTo>
                    <a:pt x="759648" y="2154411"/>
                    <a:pt x="436560" y="1997344"/>
                    <a:pt x="208341" y="1677685"/>
                  </a:cubicBezTo>
                  <a:cubicBezTo>
                    <a:pt x="32891" y="1431940"/>
                    <a:pt x="-16163" y="1154572"/>
                    <a:pt x="16698" y="859011"/>
                  </a:cubicBezTo>
                  <a:cubicBezTo>
                    <a:pt x="18413" y="843771"/>
                    <a:pt x="23271" y="835484"/>
                    <a:pt x="39749" y="836342"/>
                  </a:cubicBezTo>
                  <a:cubicBezTo>
                    <a:pt x="52703" y="836437"/>
                    <a:pt x="2373088" y="836532"/>
                    <a:pt x="2820763" y="836342"/>
                  </a:cubicBezTo>
                  <a:close/>
                  <a:moveTo>
                    <a:pt x="1071592" y="1429654"/>
                  </a:moveTo>
                  <a:cubicBezTo>
                    <a:pt x="1071592" y="1309067"/>
                    <a:pt x="965865" y="1206959"/>
                    <a:pt x="842992" y="1209055"/>
                  </a:cubicBezTo>
                  <a:cubicBezTo>
                    <a:pt x="719167" y="1211246"/>
                    <a:pt x="614868" y="1314402"/>
                    <a:pt x="617059" y="1433178"/>
                  </a:cubicBezTo>
                  <a:cubicBezTo>
                    <a:pt x="619250" y="1551955"/>
                    <a:pt x="722501" y="1650444"/>
                    <a:pt x="844040" y="1650444"/>
                  </a:cubicBezTo>
                  <a:cubicBezTo>
                    <a:pt x="969865" y="1650444"/>
                    <a:pt x="1071687" y="1551383"/>
                    <a:pt x="1071592" y="1429654"/>
                  </a:cubicBezTo>
                  <a:close/>
                </a:path>
              </a:pathLst>
            </a:custGeom>
            <a:solidFill>
              <a:schemeClr val="tx1"/>
            </a:solidFill>
            <a:ln w="9525" cap="flat">
              <a:noFill/>
              <a:prstDash val="solid"/>
              <a:miter/>
            </a:ln>
          </p:spPr>
          <p:txBody>
            <a:bodyPr rtlCol="0" anchor="ctr"/>
            <a:lstStyle/>
            <a:p>
              <a:pPr marL="0" marR="0" lvl="0" indent="0" algn="l" defTabSz="46629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7" name="Freeform: Shape 103">
              <a:extLst>
                <a:ext uri="{FF2B5EF4-FFF2-40B4-BE49-F238E27FC236}">
                  <a16:creationId xmlns:a16="http://schemas.microsoft.com/office/drawing/2014/main" id="{FD1F7944-C51F-4942-AF78-17315DBA57B9}"/>
                </a:ext>
              </a:extLst>
            </p:cNvPr>
            <p:cNvSpPr/>
            <p:nvPr/>
          </p:nvSpPr>
          <p:spPr>
            <a:xfrm>
              <a:off x="9704475" y="4299439"/>
              <a:ext cx="51984" cy="61457"/>
            </a:xfrm>
            <a:custGeom>
              <a:avLst/>
              <a:gdLst>
                <a:gd name="connsiteX0" fmla="*/ 7144 w 438150"/>
                <a:gd name="connsiteY0" fmla="*/ 7144 h 438150"/>
                <a:gd name="connsiteX1" fmla="*/ 439865 w 438150"/>
                <a:gd name="connsiteY1" fmla="*/ 7144 h 438150"/>
                <a:gd name="connsiteX2" fmla="*/ 439865 w 438150"/>
                <a:gd name="connsiteY2" fmla="*/ 439865 h 438150"/>
                <a:gd name="connsiteX3" fmla="*/ 7144 w 438150"/>
                <a:gd name="connsiteY3" fmla="*/ 439865 h 438150"/>
              </a:gdLst>
              <a:ahLst/>
              <a:cxnLst>
                <a:cxn ang="0">
                  <a:pos x="connsiteX0" y="connsiteY0"/>
                </a:cxn>
                <a:cxn ang="0">
                  <a:pos x="connsiteX1" y="connsiteY1"/>
                </a:cxn>
                <a:cxn ang="0">
                  <a:pos x="connsiteX2" y="connsiteY2"/>
                </a:cxn>
                <a:cxn ang="0">
                  <a:pos x="connsiteX3" y="connsiteY3"/>
                </a:cxn>
              </a:cxnLst>
              <a:rect l="l" t="t" r="r" b="b"/>
              <a:pathLst>
                <a:path w="438150" h="438150">
                  <a:moveTo>
                    <a:pt x="7144" y="7144"/>
                  </a:moveTo>
                  <a:lnTo>
                    <a:pt x="439865" y="7144"/>
                  </a:lnTo>
                  <a:lnTo>
                    <a:pt x="439865" y="439865"/>
                  </a:lnTo>
                  <a:lnTo>
                    <a:pt x="7144" y="439865"/>
                  </a:lnTo>
                  <a:close/>
                </a:path>
              </a:pathLst>
            </a:custGeom>
            <a:solidFill>
              <a:schemeClr val="tx1"/>
            </a:solidFill>
            <a:ln w="9525" cap="flat">
              <a:noFill/>
              <a:prstDash val="solid"/>
              <a:miter/>
            </a:ln>
          </p:spPr>
          <p:txBody>
            <a:bodyPr rtlCol="0" anchor="ctr"/>
            <a:lstStyle/>
            <a:p>
              <a:pPr marL="0" marR="0" lvl="0" indent="0" algn="l" defTabSz="46629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8" name="Freeform: Shape 109">
              <a:extLst>
                <a:ext uri="{FF2B5EF4-FFF2-40B4-BE49-F238E27FC236}">
                  <a16:creationId xmlns:a16="http://schemas.microsoft.com/office/drawing/2014/main" id="{AD6E194C-BE4A-4F18-9C9C-884D06DB3516}"/>
                </a:ext>
              </a:extLst>
            </p:cNvPr>
            <p:cNvSpPr/>
            <p:nvPr/>
          </p:nvSpPr>
          <p:spPr>
            <a:xfrm>
              <a:off x="9767037" y="4299439"/>
              <a:ext cx="51984" cy="61457"/>
            </a:xfrm>
            <a:custGeom>
              <a:avLst/>
              <a:gdLst>
                <a:gd name="connsiteX0" fmla="*/ 7144 w 438150"/>
                <a:gd name="connsiteY0" fmla="*/ 7144 h 438150"/>
                <a:gd name="connsiteX1" fmla="*/ 439865 w 438150"/>
                <a:gd name="connsiteY1" fmla="*/ 7144 h 438150"/>
                <a:gd name="connsiteX2" fmla="*/ 439865 w 438150"/>
                <a:gd name="connsiteY2" fmla="*/ 439865 h 438150"/>
                <a:gd name="connsiteX3" fmla="*/ 7144 w 438150"/>
                <a:gd name="connsiteY3" fmla="*/ 439865 h 438150"/>
              </a:gdLst>
              <a:ahLst/>
              <a:cxnLst>
                <a:cxn ang="0">
                  <a:pos x="connsiteX0" y="connsiteY0"/>
                </a:cxn>
                <a:cxn ang="0">
                  <a:pos x="connsiteX1" y="connsiteY1"/>
                </a:cxn>
                <a:cxn ang="0">
                  <a:pos x="connsiteX2" y="connsiteY2"/>
                </a:cxn>
                <a:cxn ang="0">
                  <a:pos x="connsiteX3" y="connsiteY3"/>
                </a:cxn>
              </a:cxnLst>
              <a:rect l="l" t="t" r="r" b="b"/>
              <a:pathLst>
                <a:path w="438150" h="438150">
                  <a:moveTo>
                    <a:pt x="7144" y="7144"/>
                  </a:moveTo>
                  <a:lnTo>
                    <a:pt x="439865" y="7144"/>
                  </a:lnTo>
                  <a:lnTo>
                    <a:pt x="439865" y="439865"/>
                  </a:lnTo>
                  <a:lnTo>
                    <a:pt x="7144" y="439865"/>
                  </a:lnTo>
                  <a:close/>
                </a:path>
              </a:pathLst>
            </a:custGeom>
            <a:solidFill>
              <a:schemeClr val="tx1"/>
            </a:solidFill>
            <a:ln w="9525" cap="flat">
              <a:noFill/>
              <a:prstDash val="solid"/>
              <a:miter/>
            </a:ln>
          </p:spPr>
          <p:txBody>
            <a:bodyPr rtlCol="0" anchor="ctr"/>
            <a:lstStyle/>
            <a:p>
              <a:pPr marL="0" marR="0" lvl="0" indent="0" algn="l" defTabSz="46629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9" name="Freeform: Shape 110">
              <a:extLst>
                <a:ext uri="{FF2B5EF4-FFF2-40B4-BE49-F238E27FC236}">
                  <a16:creationId xmlns:a16="http://schemas.microsoft.com/office/drawing/2014/main" id="{27CA8232-10F6-406C-A043-10CAEB851C66}"/>
                </a:ext>
              </a:extLst>
            </p:cNvPr>
            <p:cNvSpPr/>
            <p:nvPr/>
          </p:nvSpPr>
          <p:spPr>
            <a:xfrm>
              <a:off x="9829598" y="4299439"/>
              <a:ext cx="51984" cy="61457"/>
            </a:xfrm>
            <a:custGeom>
              <a:avLst/>
              <a:gdLst>
                <a:gd name="connsiteX0" fmla="*/ 7144 w 438150"/>
                <a:gd name="connsiteY0" fmla="*/ 7144 h 438150"/>
                <a:gd name="connsiteX1" fmla="*/ 439864 w 438150"/>
                <a:gd name="connsiteY1" fmla="*/ 7144 h 438150"/>
                <a:gd name="connsiteX2" fmla="*/ 439864 w 438150"/>
                <a:gd name="connsiteY2" fmla="*/ 439865 h 438150"/>
                <a:gd name="connsiteX3" fmla="*/ 7144 w 438150"/>
                <a:gd name="connsiteY3" fmla="*/ 439865 h 438150"/>
              </a:gdLst>
              <a:ahLst/>
              <a:cxnLst>
                <a:cxn ang="0">
                  <a:pos x="connsiteX0" y="connsiteY0"/>
                </a:cxn>
                <a:cxn ang="0">
                  <a:pos x="connsiteX1" y="connsiteY1"/>
                </a:cxn>
                <a:cxn ang="0">
                  <a:pos x="connsiteX2" y="connsiteY2"/>
                </a:cxn>
                <a:cxn ang="0">
                  <a:pos x="connsiteX3" y="connsiteY3"/>
                </a:cxn>
              </a:cxnLst>
              <a:rect l="l" t="t" r="r" b="b"/>
              <a:pathLst>
                <a:path w="438150" h="438150">
                  <a:moveTo>
                    <a:pt x="7144" y="7144"/>
                  </a:moveTo>
                  <a:lnTo>
                    <a:pt x="439864" y="7144"/>
                  </a:lnTo>
                  <a:lnTo>
                    <a:pt x="439864" y="439865"/>
                  </a:lnTo>
                  <a:lnTo>
                    <a:pt x="7144" y="439865"/>
                  </a:lnTo>
                  <a:close/>
                </a:path>
              </a:pathLst>
            </a:custGeom>
            <a:solidFill>
              <a:schemeClr val="tx1"/>
            </a:solidFill>
            <a:ln w="9525" cap="flat">
              <a:noFill/>
              <a:prstDash val="solid"/>
              <a:miter/>
            </a:ln>
          </p:spPr>
          <p:txBody>
            <a:bodyPr rtlCol="0" anchor="ctr"/>
            <a:lstStyle/>
            <a:p>
              <a:pPr marL="0" marR="0" lvl="0" indent="0" algn="l" defTabSz="46629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0" name="Freeform: Shape 115">
              <a:extLst>
                <a:ext uri="{FF2B5EF4-FFF2-40B4-BE49-F238E27FC236}">
                  <a16:creationId xmlns:a16="http://schemas.microsoft.com/office/drawing/2014/main" id="{7D9060A8-3615-48E7-89FA-273473B7F98C}"/>
                </a:ext>
              </a:extLst>
            </p:cNvPr>
            <p:cNvSpPr/>
            <p:nvPr/>
          </p:nvSpPr>
          <p:spPr>
            <a:xfrm>
              <a:off x="9892171" y="4299439"/>
              <a:ext cx="51984" cy="61457"/>
            </a:xfrm>
            <a:custGeom>
              <a:avLst/>
              <a:gdLst>
                <a:gd name="connsiteX0" fmla="*/ 7144 w 438150"/>
                <a:gd name="connsiteY0" fmla="*/ 7144 h 438150"/>
                <a:gd name="connsiteX1" fmla="*/ 439864 w 438150"/>
                <a:gd name="connsiteY1" fmla="*/ 7144 h 438150"/>
                <a:gd name="connsiteX2" fmla="*/ 439864 w 438150"/>
                <a:gd name="connsiteY2" fmla="*/ 439865 h 438150"/>
                <a:gd name="connsiteX3" fmla="*/ 7144 w 438150"/>
                <a:gd name="connsiteY3" fmla="*/ 439865 h 438150"/>
              </a:gdLst>
              <a:ahLst/>
              <a:cxnLst>
                <a:cxn ang="0">
                  <a:pos x="connsiteX0" y="connsiteY0"/>
                </a:cxn>
                <a:cxn ang="0">
                  <a:pos x="connsiteX1" y="connsiteY1"/>
                </a:cxn>
                <a:cxn ang="0">
                  <a:pos x="connsiteX2" y="connsiteY2"/>
                </a:cxn>
                <a:cxn ang="0">
                  <a:pos x="connsiteX3" y="connsiteY3"/>
                </a:cxn>
              </a:cxnLst>
              <a:rect l="l" t="t" r="r" b="b"/>
              <a:pathLst>
                <a:path w="438150" h="438150">
                  <a:moveTo>
                    <a:pt x="7144" y="7144"/>
                  </a:moveTo>
                  <a:lnTo>
                    <a:pt x="439864" y="7144"/>
                  </a:lnTo>
                  <a:lnTo>
                    <a:pt x="439864" y="439865"/>
                  </a:lnTo>
                  <a:lnTo>
                    <a:pt x="7144" y="439865"/>
                  </a:lnTo>
                  <a:close/>
                </a:path>
              </a:pathLst>
            </a:custGeom>
            <a:solidFill>
              <a:schemeClr val="tx1"/>
            </a:solidFill>
            <a:ln w="9525" cap="flat">
              <a:noFill/>
              <a:prstDash val="solid"/>
              <a:miter/>
            </a:ln>
          </p:spPr>
          <p:txBody>
            <a:bodyPr rtlCol="0" anchor="ctr"/>
            <a:lstStyle/>
            <a:p>
              <a:pPr marL="0" marR="0" lvl="0" indent="0" algn="l" defTabSz="46629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1" name="Freeform: Shape 117">
              <a:extLst>
                <a:ext uri="{FF2B5EF4-FFF2-40B4-BE49-F238E27FC236}">
                  <a16:creationId xmlns:a16="http://schemas.microsoft.com/office/drawing/2014/main" id="{A5445A75-8BCB-420C-844E-711517E624A1}"/>
                </a:ext>
              </a:extLst>
            </p:cNvPr>
            <p:cNvSpPr/>
            <p:nvPr/>
          </p:nvSpPr>
          <p:spPr>
            <a:xfrm>
              <a:off x="9954732" y="4299439"/>
              <a:ext cx="51984" cy="61457"/>
            </a:xfrm>
            <a:custGeom>
              <a:avLst/>
              <a:gdLst>
                <a:gd name="connsiteX0" fmla="*/ 7144 w 438150"/>
                <a:gd name="connsiteY0" fmla="*/ 7144 h 438150"/>
                <a:gd name="connsiteX1" fmla="*/ 439864 w 438150"/>
                <a:gd name="connsiteY1" fmla="*/ 7144 h 438150"/>
                <a:gd name="connsiteX2" fmla="*/ 439864 w 438150"/>
                <a:gd name="connsiteY2" fmla="*/ 439865 h 438150"/>
                <a:gd name="connsiteX3" fmla="*/ 7144 w 438150"/>
                <a:gd name="connsiteY3" fmla="*/ 439865 h 438150"/>
              </a:gdLst>
              <a:ahLst/>
              <a:cxnLst>
                <a:cxn ang="0">
                  <a:pos x="connsiteX0" y="connsiteY0"/>
                </a:cxn>
                <a:cxn ang="0">
                  <a:pos x="connsiteX1" y="connsiteY1"/>
                </a:cxn>
                <a:cxn ang="0">
                  <a:pos x="connsiteX2" y="connsiteY2"/>
                </a:cxn>
                <a:cxn ang="0">
                  <a:pos x="connsiteX3" y="connsiteY3"/>
                </a:cxn>
              </a:cxnLst>
              <a:rect l="l" t="t" r="r" b="b"/>
              <a:pathLst>
                <a:path w="438150" h="438150">
                  <a:moveTo>
                    <a:pt x="7144" y="7144"/>
                  </a:moveTo>
                  <a:lnTo>
                    <a:pt x="439864" y="7144"/>
                  </a:lnTo>
                  <a:lnTo>
                    <a:pt x="439864" y="439865"/>
                  </a:lnTo>
                  <a:lnTo>
                    <a:pt x="7144" y="439865"/>
                  </a:lnTo>
                  <a:close/>
                </a:path>
              </a:pathLst>
            </a:custGeom>
            <a:solidFill>
              <a:schemeClr val="tx1"/>
            </a:solidFill>
            <a:ln w="9525" cap="flat">
              <a:noFill/>
              <a:prstDash val="solid"/>
              <a:miter/>
            </a:ln>
          </p:spPr>
          <p:txBody>
            <a:bodyPr rtlCol="0" anchor="ctr"/>
            <a:lstStyle/>
            <a:p>
              <a:pPr marL="0" marR="0" lvl="0" indent="0" algn="l" defTabSz="46629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2" name="Freeform: Shape 119">
              <a:extLst>
                <a:ext uri="{FF2B5EF4-FFF2-40B4-BE49-F238E27FC236}">
                  <a16:creationId xmlns:a16="http://schemas.microsoft.com/office/drawing/2014/main" id="{6E4C7C1B-EB0B-418C-B59F-FAC12B7A7CEF}"/>
                </a:ext>
              </a:extLst>
            </p:cNvPr>
            <p:cNvSpPr/>
            <p:nvPr/>
          </p:nvSpPr>
          <p:spPr>
            <a:xfrm>
              <a:off x="9767037" y="4224728"/>
              <a:ext cx="51984" cy="61457"/>
            </a:xfrm>
            <a:custGeom>
              <a:avLst/>
              <a:gdLst>
                <a:gd name="connsiteX0" fmla="*/ 7144 w 438150"/>
                <a:gd name="connsiteY0" fmla="*/ 7144 h 438150"/>
                <a:gd name="connsiteX1" fmla="*/ 439865 w 438150"/>
                <a:gd name="connsiteY1" fmla="*/ 7144 h 438150"/>
                <a:gd name="connsiteX2" fmla="*/ 439865 w 438150"/>
                <a:gd name="connsiteY2" fmla="*/ 439864 h 438150"/>
                <a:gd name="connsiteX3" fmla="*/ 7144 w 438150"/>
                <a:gd name="connsiteY3" fmla="*/ 439864 h 438150"/>
              </a:gdLst>
              <a:ahLst/>
              <a:cxnLst>
                <a:cxn ang="0">
                  <a:pos x="connsiteX0" y="connsiteY0"/>
                </a:cxn>
                <a:cxn ang="0">
                  <a:pos x="connsiteX1" y="connsiteY1"/>
                </a:cxn>
                <a:cxn ang="0">
                  <a:pos x="connsiteX2" y="connsiteY2"/>
                </a:cxn>
                <a:cxn ang="0">
                  <a:pos x="connsiteX3" y="connsiteY3"/>
                </a:cxn>
              </a:cxnLst>
              <a:rect l="l" t="t" r="r" b="b"/>
              <a:pathLst>
                <a:path w="438150" h="438150">
                  <a:moveTo>
                    <a:pt x="7144" y="7144"/>
                  </a:moveTo>
                  <a:lnTo>
                    <a:pt x="439865" y="7144"/>
                  </a:lnTo>
                  <a:lnTo>
                    <a:pt x="439865" y="439864"/>
                  </a:lnTo>
                  <a:lnTo>
                    <a:pt x="7144" y="439864"/>
                  </a:lnTo>
                  <a:close/>
                </a:path>
              </a:pathLst>
            </a:custGeom>
            <a:solidFill>
              <a:schemeClr val="tx1"/>
            </a:solidFill>
            <a:ln w="9525" cap="flat">
              <a:noFill/>
              <a:prstDash val="solid"/>
              <a:miter/>
            </a:ln>
          </p:spPr>
          <p:txBody>
            <a:bodyPr rtlCol="0" anchor="ctr"/>
            <a:lstStyle/>
            <a:p>
              <a:pPr marL="0" marR="0" lvl="0" indent="0" algn="l" defTabSz="46629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3" name="Freeform: Shape 120">
              <a:extLst>
                <a:ext uri="{FF2B5EF4-FFF2-40B4-BE49-F238E27FC236}">
                  <a16:creationId xmlns:a16="http://schemas.microsoft.com/office/drawing/2014/main" id="{A466D2FC-9FB6-4EA2-B6A1-402A47BF0BC0}"/>
                </a:ext>
              </a:extLst>
            </p:cNvPr>
            <p:cNvSpPr/>
            <p:nvPr/>
          </p:nvSpPr>
          <p:spPr>
            <a:xfrm>
              <a:off x="9829598" y="4224728"/>
              <a:ext cx="51984" cy="61457"/>
            </a:xfrm>
            <a:custGeom>
              <a:avLst/>
              <a:gdLst>
                <a:gd name="connsiteX0" fmla="*/ 7144 w 438150"/>
                <a:gd name="connsiteY0" fmla="*/ 7144 h 438150"/>
                <a:gd name="connsiteX1" fmla="*/ 439864 w 438150"/>
                <a:gd name="connsiteY1" fmla="*/ 7144 h 438150"/>
                <a:gd name="connsiteX2" fmla="*/ 439864 w 438150"/>
                <a:gd name="connsiteY2" fmla="*/ 439864 h 438150"/>
                <a:gd name="connsiteX3" fmla="*/ 7144 w 438150"/>
                <a:gd name="connsiteY3" fmla="*/ 439864 h 438150"/>
              </a:gdLst>
              <a:ahLst/>
              <a:cxnLst>
                <a:cxn ang="0">
                  <a:pos x="connsiteX0" y="connsiteY0"/>
                </a:cxn>
                <a:cxn ang="0">
                  <a:pos x="connsiteX1" y="connsiteY1"/>
                </a:cxn>
                <a:cxn ang="0">
                  <a:pos x="connsiteX2" y="connsiteY2"/>
                </a:cxn>
                <a:cxn ang="0">
                  <a:pos x="connsiteX3" y="connsiteY3"/>
                </a:cxn>
              </a:cxnLst>
              <a:rect l="l" t="t" r="r" b="b"/>
              <a:pathLst>
                <a:path w="438150" h="438150">
                  <a:moveTo>
                    <a:pt x="7144" y="7144"/>
                  </a:moveTo>
                  <a:lnTo>
                    <a:pt x="439864" y="7144"/>
                  </a:lnTo>
                  <a:lnTo>
                    <a:pt x="439864" y="439864"/>
                  </a:lnTo>
                  <a:lnTo>
                    <a:pt x="7144" y="439864"/>
                  </a:lnTo>
                  <a:close/>
                </a:path>
              </a:pathLst>
            </a:custGeom>
            <a:solidFill>
              <a:schemeClr val="tx1"/>
            </a:solidFill>
            <a:ln w="9525" cap="flat">
              <a:noFill/>
              <a:prstDash val="solid"/>
              <a:miter/>
            </a:ln>
          </p:spPr>
          <p:txBody>
            <a:bodyPr rtlCol="0" anchor="ctr"/>
            <a:lstStyle/>
            <a:p>
              <a:pPr marL="0" marR="0" lvl="0" indent="0" algn="l" defTabSz="46629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4" name="Freeform: Shape 122">
              <a:extLst>
                <a:ext uri="{FF2B5EF4-FFF2-40B4-BE49-F238E27FC236}">
                  <a16:creationId xmlns:a16="http://schemas.microsoft.com/office/drawing/2014/main" id="{AC6084C8-1B03-482C-9F5E-F0771007E5DD}"/>
                </a:ext>
              </a:extLst>
            </p:cNvPr>
            <p:cNvSpPr/>
            <p:nvPr/>
          </p:nvSpPr>
          <p:spPr>
            <a:xfrm>
              <a:off x="9892171" y="4224728"/>
              <a:ext cx="51984" cy="61457"/>
            </a:xfrm>
            <a:custGeom>
              <a:avLst/>
              <a:gdLst>
                <a:gd name="connsiteX0" fmla="*/ 7144 w 438150"/>
                <a:gd name="connsiteY0" fmla="*/ 7144 h 438150"/>
                <a:gd name="connsiteX1" fmla="*/ 439864 w 438150"/>
                <a:gd name="connsiteY1" fmla="*/ 7144 h 438150"/>
                <a:gd name="connsiteX2" fmla="*/ 439864 w 438150"/>
                <a:gd name="connsiteY2" fmla="*/ 439864 h 438150"/>
                <a:gd name="connsiteX3" fmla="*/ 7144 w 438150"/>
                <a:gd name="connsiteY3" fmla="*/ 439864 h 438150"/>
              </a:gdLst>
              <a:ahLst/>
              <a:cxnLst>
                <a:cxn ang="0">
                  <a:pos x="connsiteX0" y="connsiteY0"/>
                </a:cxn>
                <a:cxn ang="0">
                  <a:pos x="connsiteX1" y="connsiteY1"/>
                </a:cxn>
                <a:cxn ang="0">
                  <a:pos x="connsiteX2" y="connsiteY2"/>
                </a:cxn>
                <a:cxn ang="0">
                  <a:pos x="connsiteX3" y="connsiteY3"/>
                </a:cxn>
              </a:cxnLst>
              <a:rect l="l" t="t" r="r" b="b"/>
              <a:pathLst>
                <a:path w="438150" h="438150">
                  <a:moveTo>
                    <a:pt x="7144" y="7144"/>
                  </a:moveTo>
                  <a:lnTo>
                    <a:pt x="439864" y="7144"/>
                  </a:lnTo>
                  <a:lnTo>
                    <a:pt x="439864" y="439864"/>
                  </a:lnTo>
                  <a:lnTo>
                    <a:pt x="7144" y="439864"/>
                  </a:lnTo>
                  <a:close/>
                </a:path>
              </a:pathLst>
            </a:custGeom>
            <a:solidFill>
              <a:schemeClr val="tx1"/>
            </a:solidFill>
            <a:ln w="9525" cap="flat">
              <a:noFill/>
              <a:prstDash val="solid"/>
              <a:miter/>
            </a:ln>
          </p:spPr>
          <p:txBody>
            <a:bodyPr rtlCol="0" anchor="ctr"/>
            <a:lstStyle/>
            <a:p>
              <a:pPr marL="0" marR="0" lvl="0" indent="0" algn="l" defTabSz="46629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5" name="Freeform: Shape 123">
              <a:extLst>
                <a:ext uri="{FF2B5EF4-FFF2-40B4-BE49-F238E27FC236}">
                  <a16:creationId xmlns:a16="http://schemas.microsoft.com/office/drawing/2014/main" id="{2D10BA19-373B-458D-875B-C0E23DADED76}"/>
                </a:ext>
              </a:extLst>
            </p:cNvPr>
            <p:cNvSpPr/>
            <p:nvPr/>
          </p:nvSpPr>
          <p:spPr>
            <a:xfrm>
              <a:off x="9892171" y="4150832"/>
              <a:ext cx="51984" cy="61457"/>
            </a:xfrm>
            <a:custGeom>
              <a:avLst/>
              <a:gdLst>
                <a:gd name="connsiteX0" fmla="*/ 7144 w 438150"/>
                <a:gd name="connsiteY0" fmla="*/ 7144 h 438150"/>
                <a:gd name="connsiteX1" fmla="*/ 439864 w 438150"/>
                <a:gd name="connsiteY1" fmla="*/ 7144 h 438150"/>
                <a:gd name="connsiteX2" fmla="*/ 439864 w 438150"/>
                <a:gd name="connsiteY2" fmla="*/ 439865 h 438150"/>
                <a:gd name="connsiteX3" fmla="*/ 7144 w 438150"/>
                <a:gd name="connsiteY3" fmla="*/ 439865 h 438150"/>
              </a:gdLst>
              <a:ahLst/>
              <a:cxnLst>
                <a:cxn ang="0">
                  <a:pos x="connsiteX0" y="connsiteY0"/>
                </a:cxn>
                <a:cxn ang="0">
                  <a:pos x="connsiteX1" y="connsiteY1"/>
                </a:cxn>
                <a:cxn ang="0">
                  <a:pos x="connsiteX2" y="connsiteY2"/>
                </a:cxn>
                <a:cxn ang="0">
                  <a:pos x="connsiteX3" y="connsiteY3"/>
                </a:cxn>
              </a:cxnLst>
              <a:rect l="l" t="t" r="r" b="b"/>
              <a:pathLst>
                <a:path w="438150" h="438150">
                  <a:moveTo>
                    <a:pt x="7144" y="7144"/>
                  </a:moveTo>
                  <a:lnTo>
                    <a:pt x="439864" y="7144"/>
                  </a:lnTo>
                  <a:lnTo>
                    <a:pt x="439864" y="439865"/>
                  </a:lnTo>
                  <a:lnTo>
                    <a:pt x="7144" y="439865"/>
                  </a:lnTo>
                  <a:close/>
                </a:path>
              </a:pathLst>
            </a:custGeom>
            <a:solidFill>
              <a:schemeClr val="tx1"/>
            </a:solidFill>
            <a:ln w="9525" cap="flat">
              <a:noFill/>
              <a:prstDash val="solid"/>
              <a:miter/>
            </a:ln>
          </p:spPr>
          <p:txBody>
            <a:bodyPr rtlCol="0" anchor="ctr"/>
            <a:lstStyle/>
            <a:p>
              <a:pPr marL="0" marR="0" lvl="0" indent="0" algn="l" defTabSz="46629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6" name="Freeform: Shape 88">
              <a:extLst>
                <a:ext uri="{FF2B5EF4-FFF2-40B4-BE49-F238E27FC236}">
                  <a16:creationId xmlns:a16="http://schemas.microsoft.com/office/drawing/2014/main" id="{23409759-0215-424F-9A43-E4BD2047D475}"/>
                </a:ext>
              </a:extLst>
            </p:cNvPr>
            <p:cNvSpPr/>
            <p:nvPr/>
          </p:nvSpPr>
          <p:spPr>
            <a:xfrm>
              <a:off x="10302976" y="4150832"/>
              <a:ext cx="418121" cy="417823"/>
            </a:xfrm>
            <a:custGeom>
              <a:avLst/>
              <a:gdLst>
                <a:gd name="connsiteX0" fmla="*/ 2817983 w 5303548"/>
                <a:gd name="connsiteY0" fmla="*/ 3264973 h 5299762"/>
                <a:gd name="connsiteX1" fmla="*/ 2823958 w 5303548"/>
                <a:gd name="connsiteY1" fmla="*/ 3276621 h 5299762"/>
                <a:gd name="connsiteX2" fmla="*/ 2995348 w 5303548"/>
                <a:gd name="connsiteY2" fmla="*/ 3667070 h 5299762"/>
                <a:gd name="connsiteX3" fmla="*/ 2993440 w 5303548"/>
                <a:gd name="connsiteY3" fmla="*/ 3685837 h 5299762"/>
                <a:gd name="connsiteX4" fmla="*/ 2958819 w 5303548"/>
                <a:gd name="connsiteY4" fmla="*/ 3699479 h 5299762"/>
                <a:gd name="connsiteX5" fmla="*/ 2651775 w 5303548"/>
                <a:gd name="connsiteY5" fmla="*/ 3745899 h 5299762"/>
                <a:gd name="connsiteX6" fmla="*/ 2494530 w 5303548"/>
                <a:gd name="connsiteY6" fmla="*/ 3734001 h 5299762"/>
                <a:gd name="connsiteX7" fmla="*/ 2373943 w 5303548"/>
                <a:gd name="connsiteY7" fmla="*/ 3706211 h 5299762"/>
                <a:gd name="connsiteX8" fmla="*/ 2371640 w 5303548"/>
                <a:gd name="connsiteY8" fmla="*/ 3680332 h 5299762"/>
                <a:gd name="connsiteX9" fmla="*/ 2498740 w 5303548"/>
                <a:gd name="connsiteY9" fmla="*/ 3322189 h 5299762"/>
                <a:gd name="connsiteX10" fmla="*/ 2520381 w 5303548"/>
                <a:gd name="connsiteY10" fmla="*/ 3274566 h 5299762"/>
                <a:gd name="connsiteX11" fmla="*/ 2578299 w 5303548"/>
                <a:gd name="connsiteY11" fmla="*/ 3285648 h 5299762"/>
                <a:gd name="connsiteX12" fmla="*/ 2651775 w 5303548"/>
                <a:gd name="connsiteY12" fmla="*/ 3290283 h 5299762"/>
                <a:gd name="connsiteX13" fmla="*/ 2795956 w 5303548"/>
                <a:gd name="connsiteY13" fmla="*/ 3272120 h 5299762"/>
                <a:gd name="connsiteX14" fmla="*/ 2129744 w 5303548"/>
                <a:gd name="connsiteY14" fmla="*/ 2955515 h 5299762"/>
                <a:gd name="connsiteX15" fmla="*/ 2173389 w 5303548"/>
                <a:gd name="connsiteY15" fmla="*/ 3035926 h 5299762"/>
                <a:gd name="connsiteX16" fmla="*/ 2263871 w 5303548"/>
                <a:gd name="connsiteY16" fmla="*/ 3140411 h 5299762"/>
                <a:gd name="connsiteX17" fmla="*/ 2354111 w 5303548"/>
                <a:gd name="connsiteY17" fmla="*/ 3204539 h 5299762"/>
                <a:gd name="connsiteX18" fmla="*/ 2348798 w 5303548"/>
                <a:gd name="connsiteY18" fmla="*/ 3218620 h 5299762"/>
                <a:gd name="connsiteX19" fmla="*/ 2174474 w 5303548"/>
                <a:gd name="connsiteY19" fmla="*/ 3607768 h 5299762"/>
                <a:gd name="connsiteX20" fmla="*/ 2159778 w 5303548"/>
                <a:gd name="connsiteY20" fmla="*/ 3618589 h 5299762"/>
                <a:gd name="connsiteX21" fmla="*/ 2074475 w 5303548"/>
                <a:gd name="connsiteY21" fmla="*/ 3569559 h 5299762"/>
                <a:gd name="connsiteX22" fmla="*/ 1700382 w 5303548"/>
                <a:gd name="connsiteY22" fmla="*/ 3115275 h 5299762"/>
                <a:gd name="connsiteX23" fmla="*/ 1696847 w 5303548"/>
                <a:gd name="connsiteY23" fmla="*/ 3105616 h 5299762"/>
                <a:gd name="connsiteX24" fmla="*/ 1710156 w 5303548"/>
                <a:gd name="connsiteY24" fmla="*/ 3091080 h 5299762"/>
                <a:gd name="connsiteX25" fmla="*/ 2115651 w 5303548"/>
                <a:gd name="connsiteY25" fmla="*/ 2959176 h 5299762"/>
                <a:gd name="connsiteX26" fmla="*/ 3174711 w 5303548"/>
                <a:gd name="connsiteY26" fmla="*/ 2953852 h 5299762"/>
                <a:gd name="connsiteX27" fmla="*/ 3188696 w 5303548"/>
                <a:gd name="connsiteY27" fmla="*/ 2957436 h 5299762"/>
                <a:gd name="connsiteX28" fmla="*/ 3594617 w 5303548"/>
                <a:gd name="connsiteY28" fmla="*/ 3088025 h 5299762"/>
                <a:gd name="connsiteX29" fmla="*/ 3607875 w 5303548"/>
                <a:gd name="connsiteY29" fmla="*/ 3102411 h 5299762"/>
                <a:gd name="connsiteX30" fmla="*/ 3603167 w 5303548"/>
                <a:gd name="connsiteY30" fmla="*/ 3115275 h 5299762"/>
                <a:gd name="connsiteX31" fmla="*/ 3229074 w 5303548"/>
                <a:gd name="connsiteY31" fmla="*/ 3569559 h 5299762"/>
                <a:gd name="connsiteX32" fmla="*/ 3201977 w 5303548"/>
                <a:gd name="connsiteY32" fmla="*/ 3585135 h 5299762"/>
                <a:gd name="connsiteX33" fmla="*/ 3181492 w 5303548"/>
                <a:gd name="connsiteY33" fmla="*/ 3569653 h 5299762"/>
                <a:gd name="connsiteX34" fmla="*/ 3001380 w 5303548"/>
                <a:gd name="connsiteY34" fmla="*/ 3235019 h 5299762"/>
                <a:gd name="connsiteX35" fmla="*/ 2979083 w 5303548"/>
                <a:gd name="connsiteY35" fmla="*/ 3183475 h 5299762"/>
                <a:gd name="connsiteX36" fmla="*/ 3039680 w 5303548"/>
                <a:gd name="connsiteY36" fmla="*/ 3140410 h 5299762"/>
                <a:gd name="connsiteX37" fmla="*/ 3130162 w 5303548"/>
                <a:gd name="connsiteY37" fmla="*/ 3035926 h 5299762"/>
                <a:gd name="connsiteX38" fmla="*/ 2651774 w 5303548"/>
                <a:gd name="connsiteY38" fmla="*/ 2424910 h 5299762"/>
                <a:gd name="connsiteX39" fmla="*/ 2940231 w 5303548"/>
                <a:gd name="connsiteY39" fmla="*/ 2713368 h 5299762"/>
                <a:gd name="connsiteX40" fmla="*/ 2651774 w 5303548"/>
                <a:gd name="connsiteY40" fmla="*/ 3001825 h 5299762"/>
                <a:gd name="connsiteX41" fmla="*/ 2363318 w 5303548"/>
                <a:gd name="connsiteY41" fmla="*/ 2713368 h 5299762"/>
                <a:gd name="connsiteX42" fmla="*/ 2651774 w 5303548"/>
                <a:gd name="connsiteY42" fmla="*/ 2424910 h 5299762"/>
                <a:gd name="connsiteX43" fmla="*/ 3538860 w 5303548"/>
                <a:gd name="connsiteY43" fmla="*/ 2186917 h 5299762"/>
                <a:gd name="connsiteX44" fmla="*/ 3559688 w 5303548"/>
                <a:gd name="connsiteY44" fmla="*/ 2221201 h 5299762"/>
                <a:gd name="connsiteX45" fmla="*/ 3684308 w 5303548"/>
                <a:gd name="connsiteY45" fmla="*/ 2713367 h 5299762"/>
                <a:gd name="connsiteX46" fmla="*/ 3678977 w 5303548"/>
                <a:gd name="connsiteY46" fmla="*/ 2818937 h 5299762"/>
                <a:gd name="connsiteX47" fmla="*/ 3669792 w 5303548"/>
                <a:gd name="connsiteY47" fmla="*/ 2879120 h 5299762"/>
                <a:gd name="connsiteX48" fmla="*/ 3645115 w 5303548"/>
                <a:gd name="connsiteY48" fmla="*/ 2884088 h 5299762"/>
                <a:gd name="connsiteX49" fmla="*/ 3275194 w 5303548"/>
                <a:gd name="connsiteY49" fmla="*/ 2797039 h 5299762"/>
                <a:gd name="connsiteX50" fmla="*/ 3222012 w 5303548"/>
                <a:gd name="connsiteY50" fmla="*/ 2779615 h 5299762"/>
                <a:gd name="connsiteX51" fmla="*/ 3228691 w 5303548"/>
                <a:gd name="connsiteY51" fmla="*/ 2713368 h 5299762"/>
                <a:gd name="connsiteX52" fmla="*/ 3183353 w 5303548"/>
                <a:gd name="connsiteY52" fmla="*/ 2488806 h 5299762"/>
                <a:gd name="connsiteX53" fmla="*/ 3159276 w 5303548"/>
                <a:gd name="connsiteY53" fmla="*/ 2444447 h 5299762"/>
                <a:gd name="connsiteX54" fmla="*/ 3172650 w 5303548"/>
                <a:gd name="connsiteY54" fmla="*/ 2433889 h 5299762"/>
                <a:gd name="connsiteX55" fmla="*/ 3536295 w 5303548"/>
                <a:gd name="connsiteY55" fmla="*/ 2187016 h 5299762"/>
                <a:gd name="connsiteX56" fmla="*/ 1768519 w 5303548"/>
                <a:gd name="connsiteY56" fmla="*/ 2181407 h 5299762"/>
                <a:gd name="connsiteX57" fmla="*/ 1785258 w 5303548"/>
                <a:gd name="connsiteY57" fmla="*/ 2183108 h 5299762"/>
                <a:gd name="connsiteX58" fmla="*/ 2133229 w 5303548"/>
                <a:gd name="connsiteY58" fmla="*/ 2429566 h 5299762"/>
                <a:gd name="connsiteX59" fmla="*/ 2145231 w 5303548"/>
                <a:gd name="connsiteY59" fmla="*/ 2439204 h 5299762"/>
                <a:gd name="connsiteX60" fmla="*/ 2109867 w 5303548"/>
                <a:gd name="connsiteY60" fmla="*/ 2515005 h 5299762"/>
                <a:gd name="connsiteX61" fmla="*/ 2074860 w 5303548"/>
                <a:gd name="connsiteY61" fmla="*/ 2713368 h 5299762"/>
                <a:gd name="connsiteX62" fmla="*/ 2081726 w 5303548"/>
                <a:gd name="connsiteY62" fmla="*/ 2781473 h 5299762"/>
                <a:gd name="connsiteX63" fmla="*/ 2028634 w 5303548"/>
                <a:gd name="connsiteY63" fmla="*/ 2799060 h 5299762"/>
                <a:gd name="connsiteX64" fmla="*/ 1658996 w 5303548"/>
                <a:gd name="connsiteY64" fmla="*/ 2887308 h 5299762"/>
                <a:gd name="connsiteX65" fmla="*/ 1634259 w 5303548"/>
                <a:gd name="connsiteY65" fmla="*/ 2882412 h 5299762"/>
                <a:gd name="connsiteX66" fmla="*/ 1624571 w 5303548"/>
                <a:gd name="connsiteY66" fmla="*/ 2818937 h 5299762"/>
                <a:gd name="connsiteX67" fmla="*/ 1619241 w 5303548"/>
                <a:gd name="connsiteY67" fmla="*/ 2713367 h 5299762"/>
                <a:gd name="connsiteX68" fmla="*/ 1756040 w 5303548"/>
                <a:gd name="connsiteY68" fmla="*/ 2199417 h 5299762"/>
                <a:gd name="connsiteX69" fmla="*/ 2772396 w 5303548"/>
                <a:gd name="connsiteY69" fmla="*/ 1688463 h 5299762"/>
                <a:gd name="connsiteX70" fmla="*/ 2859866 w 5303548"/>
                <a:gd name="connsiteY70" fmla="*/ 1701813 h 5299762"/>
                <a:gd name="connsiteX71" fmla="*/ 3381887 w 5303548"/>
                <a:gd name="connsiteY71" fmla="*/ 1983256 h 5299762"/>
                <a:gd name="connsiteX72" fmla="*/ 3399655 w 5303548"/>
                <a:gd name="connsiteY72" fmla="*/ 2004792 h 5299762"/>
                <a:gd name="connsiteX73" fmla="*/ 3374313 w 5303548"/>
                <a:gd name="connsiteY73" fmla="*/ 2050299 h 5299762"/>
                <a:gd name="connsiteX74" fmla="*/ 3097575 w 5303548"/>
                <a:gd name="connsiteY74" fmla="*/ 2267837 h 5299762"/>
                <a:gd name="connsiteX75" fmla="*/ 3052085 w 5303548"/>
                <a:gd name="connsiteY75" fmla="*/ 2299131 h 5299762"/>
                <a:gd name="connsiteX76" fmla="*/ 2974334 w 5303548"/>
                <a:gd name="connsiteY76" fmla="*/ 2234981 h 5299762"/>
                <a:gd name="connsiteX77" fmla="*/ 2823332 w 5303548"/>
                <a:gd name="connsiteY77" fmla="*/ 2162390 h 5299762"/>
                <a:gd name="connsiteX78" fmla="*/ 2744557 w 5303548"/>
                <a:gd name="connsiteY78" fmla="*/ 2144235 h 5299762"/>
                <a:gd name="connsiteX79" fmla="*/ 2742575 w 5303548"/>
                <a:gd name="connsiteY79" fmla="*/ 2089248 h 5299762"/>
                <a:gd name="connsiteX80" fmla="*/ 2761367 w 5303548"/>
                <a:gd name="connsiteY80" fmla="*/ 1709686 h 5299762"/>
                <a:gd name="connsiteX81" fmla="*/ 2542329 w 5303548"/>
                <a:gd name="connsiteY81" fmla="*/ 1686757 h 5299762"/>
                <a:gd name="connsiteX82" fmla="*/ 2551422 w 5303548"/>
                <a:gd name="connsiteY82" fmla="*/ 1701736 h 5299762"/>
                <a:gd name="connsiteX83" fmla="*/ 2564496 w 5303548"/>
                <a:gd name="connsiteY83" fmla="*/ 2127946 h 5299762"/>
                <a:gd name="connsiteX84" fmla="*/ 2563981 w 5303548"/>
                <a:gd name="connsiteY84" fmla="*/ 2145303 h 5299762"/>
                <a:gd name="connsiteX85" fmla="*/ 2535507 w 5303548"/>
                <a:gd name="connsiteY85" fmla="*/ 2148174 h 5299762"/>
                <a:gd name="connsiteX86" fmla="*/ 2274228 w 5303548"/>
                <a:gd name="connsiteY86" fmla="*/ 2277135 h 5299762"/>
                <a:gd name="connsiteX87" fmla="*/ 2255551 w 5303548"/>
                <a:gd name="connsiteY87" fmla="*/ 2296263 h 5299762"/>
                <a:gd name="connsiteX88" fmla="*/ 2209683 w 5303548"/>
                <a:gd name="connsiteY88" fmla="*/ 2264145 h 5299762"/>
                <a:gd name="connsiteX89" fmla="*/ 1918142 w 5303548"/>
                <a:gd name="connsiteY89" fmla="*/ 2020376 h 5299762"/>
                <a:gd name="connsiteX90" fmla="*/ 1909035 w 5303548"/>
                <a:gd name="connsiteY90" fmla="*/ 2001262 h 5299762"/>
                <a:gd name="connsiteX91" fmla="*/ 1976058 w 5303548"/>
                <a:gd name="connsiteY91" fmla="*/ 1932620 h 5299762"/>
                <a:gd name="connsiteX92" fmla="*/ 2443683 w 5303548"/>
                <a:gd name="connsiteY92" fmla="*/ 1701813 h 5299762"/>
                <a:gd name="connsiteX93" fmla="*/ 2632105 w 5303548"/>
                <a:gd name="connsiteY93" fmla="*/ 728008 h 5299762"/>
                <a:gd name="connsiteX94" fmla="*/ 2530738 w 5303548"/>
                <a:gd name="connsiteY94" fmla="*/ 850311 h 5299762"/>
                <a:gd name="connsiteX95" fmla="*/ 2543865 w 5303548"/>
                <a:gd name="connsiteY95" fmla="*/ 1385680 h 5299762"/>
                <a:gd name="connsiteX96" fmla="*/ 2526163 w 5303548"/>
                <a:gd name="connsiteY96" fmla="*/ 1417882 h 5299762"/>
                <a:gd name="connsiteX97" fmla="*/ 2518670 w 5303548"/>
                <a:gd name="connsiteY97" fmla="*/ 1418261 h 5299762"/>
                <a:gd name="connsiteX98" fmla="*/ 1770690 w 5303548"/>
                <a:gd name="connsiteY98" fmla="*/ 1755000 h 5299762"/>
                <a:gd name="connsiteX99" fmla="*/ 1694948 w 5303548"/>
                <a:gd name="connsiteY99" fmla="*/ 1831194 h 5299762"/>
                <a:gd name="connsiteX100" fmla="*/ 1654283 w 5303548"/>
                <a:gd name="connsiteY100" fmla="*/ 1824870 h 5299762"/>
                <a:gd name="connsiteX101" fmla="*/ 1231045 w 5303548"/>
                <a:gd name="connsiteY101" fmla="*/ 1493189 h 5299762"/>
                <a:gd name="connsiteX102" fmla="*/ 1056906 w 5303548"/>
                <a:gd name="connsiteY102" fmla="*/ 1531832 h 5299762"/>
                <a:gd name="connsiteX103" fmla="*/ 1093400 w 5303548"/>
                <a:gd name="connsiteY103" fmla="*/ 1686433 h 5299762"/>
                <a:gd name="connsiteX104" fmla="*/ 1528507 w 5303548"/>
                <a:gd name="connsiteY104" fmla="*/ 1998642 h 5299762"/>
                <a:gd name="connsiteX105" fmla="*/ 1543112 w 5303548"/>
                <a:gd name="connsiteY105" fmla="*/ 2031237 h 5299762"/>
                <a:gd name="connsiteX106" fmla="*/ 1488791 w 5303548"/>
                <a:gd name="connsiteY106" fmla="*/ 2127737 h 5299762"/>
                <a:gd name="connsiteX107" fmla="*/ 1349945 w 5303548"/>
                <a:gd name="connsiteY107" fmla="*/ 2713367 h 5299762"/>
                <a:gd name="connsiteX108" fmla="*/ 1356666 w 5303548"/>
                <a:gd name="connsiteY108" fmla="*/ 2846471 h 5299762"/>
                <a:gd name="connsiteX109" fmla="*/ 1373104 w 5303548"/>
                <a:gd name="connsiteY109" fmla="*/ 2954181 h 5299762"/>
                <a:gd name="connsiteX110" fmla="*/ 1344602 w 5303548"/>
                <a:gd name="connsiteY110" fmla="*/ 2982178 h 5299762"/>
                <a:gd name="connsiteX111" fmla="*/ 825799 w 5303548"/>
                <a:gd name="connsiteY111" fmla="*/ 3123553 h 5299762"/>
                <a:gd name="connsiteX112" fmla="*/ 752792 w 5303548"/>
                <a:gd name="connsiteY112" fmla="*/ 3286303 h 5299762"/>
                <a:gd name="connsiteX113" fmla="*/ 898587 w 5303548"/>
                <a:gd name="connsiteY113" fmla="*/ 3349365 h 5299762"/>
                <a:gd name="connsiteX114" fmla="*/ 1408861 w 5303548"/>
                <a:gd name="connsiteY114" fmla="*/ 3186842 h 5299762"/>
                <a:gd name="connsiteX115" fmla="*/ 1442843 w 5303548"/>
                <a:gd name="connsiteY115" fmla="*/ 3194399 h 5299762"/>
                <a:gd name="connsiteX116" fmla="*/ 1452249 w 5303548"/>
                <a:gd name="connsiteY116" fmla="*/ 3220097 h 5299762"/>
                <a:gd name="connsiteX117" fmla="*/ 1923910 w 5303548"/>
                <a:gd name="connsiteY117" fmla="*/ 3792863 h 5299762"/>
                <a:gd name="connsiteX118" fmla="*/ 2043154 w 5303548"/>
                <a:gd name="connsiteY118" fmla="*/ 3861402 h 5299762"/>
                <a:gd name="connsiteX119" fmla="*/ 2047179 w 5303548"/>
                <a:gd name="connsiteY119" fmla="*/ 3897156 h 5299762"/>
                <a:gd name="connsiteX120" fmla="*/ 1831256 w 5303548"/>
                <a:gd name="connsiteY120" fmla="*/ 4387226 h 5299762"/>
                <a:gd name="connsiteX121" fmla="*/ 1878437 w 5303548"/>
                <a:gd name="connsiteY121" fmla="*/ 4538908 h 5299762"/>
                <a:gd name="connsiteX122" fmla="*/ 2048035 w 5303548"/>
                <a:gd name="connsiteY122" fmla="*/ 4483643 h 5299762"/>
                <a:gd name="connsiteX123" fmla="*/ 2243839 w 5303548"/>
                <a:gd name="connsiteY123" fmla="*/ 3982838 h 5299762"/>
                <a:gd name="connsiteX124" fmla="*/ 2273278 w 5303548"/>
                <a:gd name="connsiteY124" fmla="*/ 3958656 h 5299762"/>
                <a:gd name="connsiteX125" fmla="*/ 2453519 w 5303548"/>
                <a:gd name="connsiteY125" fmla="*/ 4000195 h 5299762"/>
                <a:gd name="connsiteX126" fmla="*/ 2651774 w 5303548"/>
                <a:gd name="connsiteY126" fmla="*/ 4015195 h 5299762"/>
                <a:gd name="connsiteX127" fmla="*/ 3038899 w 5303548"/>
                <a:gd name="connsiteY127" fmla="*/ 3956668 h 5299762"/>
                <a:gd name="connsiteX128" fmla="*/ 3095014 w 5303548"/>
                <a:gd name="connsiteY128" fmla="*/ 3934557 h 5299762"/>
                <a:gd name="connsiteX129" fmla="*/ 3124374 w 5303548"/>
                <a:gd name="connsiteY129" fmla="*/ 3955689 h 5299762"/>
                <a:gd name="connsiteX130" fmla="*/ 3342636 w 5303548"/>
                <a:gd name="connsiteY130" fmla="*/ 4444723 h 5299762"/>
                <a:gd name="connsiteX131" fmla="*/ 3486731 w 5303548"/>
                <a:gd name="connsiteY131" fmla="*/ 4511582 h 5299762"/>
                <a:gd name="connsiteX132" fmla="*/ 3559626 w 5303548"/>
                <a:gd name="connsiteY132" fmla="*/ 4348782 h 5299762"/>
                <a:gd name="connsiteX133" fmla="*/ 3319901 w 5303548"/>
                <a:gd name="connsiteY133" fmla="*/ 3867455 h 5299762"/>
                <a:gd name="connsiteX134" fmla="*/ 3321904 w 5303548"/>
                <a:gd name="connsiteY134" fmla="*/ 3826049 h 5299762"/>
                <a:gd name="connsiteX135" fmla="*/ 3379641 w 5303548"/>
                <a:gd name="connsiteY135" fmla="*/ 3792863 h 5299762"/>
                <a:gd name="connsiteX136" fmla="*/ 3851300 w 5303548"/>
                <a:gd name="connsiteY136" fmla="*/ 3220097 h 5299762"/>
                <a:gd name="connsiteX137" fmla="*/ 3862132 w 5303548"/>
                <a:gd name="connsiteY137" fmla="*/ 3190505 h 5299762"/>
                <a:gd name="connsiteX138" fmla="*/ 3896221 w 5303548"/>
                <a:gd name="connsiteY138" fmla="*/ 3182809 h 5299762"/>
                <a:gd name="connsiteX139" fmla="*/ 4407018 w 5303548"/>
                <a:gd name="connsiteY139" fmla="*/ 3343676 h 5299762"/>
                <a:gd name="connsiteX140" fmla="*/ 4552608 w 5303548"/>
                <a:gd name="connsiteY140" fmla="*/ 3280142 h 5299762"/>
                <a:gd name="connsiteX141" fmla="*/ 4479075 w 5303548"/>
                <a:gd name="connsiteY141" fmla="*/ 3117629 h 5299762"/>
                <a:gd name="connsiteX142" fmla="*/ 3959815 w 5303548"/>
                <a:gd name="connsiteY142" fmla="*/ 2977938 h 5299762"/>
                <a:gd name="connsiteX143" fmla="*/ 3931097 w 5303548"/>
                <a:gd name="connsiteY143" fmla="*/ 2949911 h 5299762"/>
                <a:gd name="connsiteX144" fmla="*/ 3946884 w 5303548"/>
                <a:gd name="connsiteY144" fmla="*/ 2846471 h 5299762"/>
                <a:gd name="connsiteX145" fmla="*/ 3953605 w 5303548"/>
                <a:gd name="connsiteY145" fmla="*/ 2713367 h 5299762"/>
                <a:gd name="connsiteX146" fmla="*/ 3796481 w 5303548"/>
                <a:gd name="connsiteY146" fmla="*/ 2092838 h 5299762"/>
                <a:gd name="connsiteX147" fmla="*/ 3765466 w 5303548"/>
                <a:gd name="connsiteY147" fmla="*/ 2041787 h 5299762"/>
                <a:gd name="connsiteX148" fmla="*/ 3780938 w 5303548"/>
                <a:gd name="connsiteY148" fmla="*/ 2008013 h 5299762"/>
                <a:gd name="connsiteX149" fmla="*/ 4218628 w 5303548"/>
                <a:gd name="connsiteY149" fmla="*/ 1699436 h 5299762"/>
                <a:gd name="connsiteX150" fmla="*/ 4256408 w 5303548"/>
                <a:gd name="connsiteY150" fmla="*/ 1545144 h 5299762"/>
                <a:gd name="connsiteX151" fmla="*/ 4146425 w 5303548"/>
                <a:gd name="connsiteY151" fmla="*/ 1489899 h 5299762"/>
                <a:gd name="connsiteX152" fmla="*/ 4082597 w 5303548"/>
                <a:gd name="connsiteY152" fmla="*/ 1505053 h 5299762"/>
                <a:gd name="connsiteX153" fmla="*/ 3656612 w 5303548"/>
                <a:gd name="connsiteY153" fmla="*/ 1833200 h 5299762"/>
                <a:gd name="connsiteX154" fmla="*/ 3614606 w 5303548"/>
                <a:gd name="connsiteY154" fmla="*/ 1839376 h 5299762"/>
                <a:gd name="connsiteX155" fmla="*/ 3572307 w 5303548"/>
                <a:gd name="connsiteY155" fmla="*/ 1792835 h 5299762"/>
                <a:gd name="connsiteX156" fmla="*/ 2784879 w 5303548"/>
                <a:gd name="connsiteY156" fmla="*/ 1418261 h 5299762"/>
                <a:gd name="connsiteX157" fmla="*/ 2777983 w 5303548"/>
                <a:gd name="connsiteY157" fmla="*/ 1417912 h 5299762"/>
                <a:gd name="connsiteX158" fmla="*/ 2758334 w 5303548"/>
                <a:gd name="connsiteY158" fmla="*/ 1381306 h 5299762"/>
                <a:gd name="connsiteX159" fmla="*/ 2767899 w 5303548"/>
                <a:gd name="connsiteY159" fmla="*/ 843670 h 5299762"/>
                <a:gd name="connsiteX160" fmla="*/ 2632105 w 5303548"/>
                <a:gd name="connsiteY160" fmla="*/ 728008 h 5299762"/>
                <a:gd name="connsiteX161" fmla="*/ 2651774 w 5303548"/>
                <a:gd name="connsiteY161" fmla="*/ 0 h 5299762"/>
                <a:gd name="connsiteX162" fmla="*/ 4778323 w 5303548"/>
                <a:gd name="connsiteY162" fmla="*/ 1049682 h 5299762"/>
                <a:gd name="connsiteX163" fmla="*/ 5303548 w 5303548"/>
                <a:gd name="connsiteY163" fmla="*/ 3408294 h 5299762"/>
                <a:gd name="connsiteX164" fmla="*/ 3831912 w 5303548"/>
                <a:gd name="connsiteY164" fmla="*/ 5299762 h 5299762"/>
                <a:gd name="connsiteX165" fmla="*/ 1471636 w 5303548"/>
                <a:gd name="connsiteY165" fmla="*/ 5299762 h 5299762"/>
                <a:gd name="connsiteX166" fmla="*/ 0 w 5303548"/>
                <a:gd name="connsiteY166" fmla="*/ 3408294 h 5299762"/>
                <a:gd name="connsiteX167" fmla="*/ 525225 w 5303548"/>
                <a:gd name="connsiteY167" fmla="*/ 1049682 h 5299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Lst>
              <a:rect l="l" t="t" r="r" b="b"/>
              <a:pathLst>
                <a:path w="5303548" h="5299762">
                  <a:moveTo>
                    <a:pt x="2817983" y="3264973"/>
                  </a:moveTo>
                  <a:lnTo>
                    <a:pt x="2823958" y="3276621"/>
                  </a:lnTo>
                  <a:cubicBezTo>
                    <a:pt x="2900981" y="3422260"/>
                    <a:pt x="2987200" y="3570944"/>
                    <a:pt x="2995348" y="3667070"/>
                  </a:cubicBezTo>
                  <a:lnTo>
                    <a:pt x="2993440" y="3685837"/>
                  </a:lnTo>
                  <a:lnTo>
                    <a:pt x="2958819" y="3699479"/>
                  </a:lnTo>
                  <a:cubicBezTo>
                    <a:pt x="2861824" y="3729647"/>
                    <a:pt x="2758698" y="3745899"/>
                    <a:pt x="2651775" y="3745899"/>
                  </a:cubicBezTo>
                  <a:cubicBezTo>
                    <a:pt x="2598313" y="3745899"/>
                    <a:pt x="2545801" y="3741836"/>
                    <a:pt x="2494530" y="3734001"/>
                  </a:cubicBezTo>
                  <a:lnTo>
                    <a:pt x="2373943" y="3706211"/>
                  </a:lnTo>
                  <a:lnTo>
                    <a:pt x="2371640" y="3680332"/>
                  </a:lnTo>
                  <a:cubicBezTo>
                    <a:pt x="2373831" y="3584690"/>
                    <a:pt x="2426682" y="3477973"/>
                    <a:pt x="2498740" y="3322189"/>
                  </a:cubicBezTo>
                  <a:lnTo>
                    <a:pt x="2520381" y="3274566"/>
                  </a:lnTo>
                  <a:lnTo>
                    <a:pt x="2578299" y="3285648"/>
                  </a:lnTo>
                  <a:cubicBezTo>
                    <a:pt x="2602359" y="3288707"/>
                    <a:pt x="2626884" y="3290283"/>
                    <a:pt x="2651775" y="3290283"/>
                  </a:cubicBezTo>
                  <a:cubicBezTo>
                    <a:pt x="2701560" y="3290283"/>
                    <a:pt x="2749872" y="3283977"/>
                    <a:pt x="2795956" y="3272120"/>
                  </a:cubicBezTo>
                  <a:close/>
                  <a:moveTo>
                    <a:pt x="2129744" y="2955515"/>
                  </a:moveTo>
                  <a:lnTo>
                    <a:pt x="2173389" y="3035926"/>
                  </a:lnTo>
                  <a:cubicBezTo>
                    <a:pt x="2199308" y="3074291"/>
                    <a:pt x="2229720" y="3109371"/>
                    <a:pt x="2263871" y="3140411"/>
                  </a:cubicBezTo>
                  <a:lnTo>
                    <a:pt x="2354111" y="3204539"/>
                  </a:lnTo>
                  <a:lnTo>
                    <a:pt x="2348798" y="3218620"/>
                  </a:lnTo>
                  <a:cubicBezTo>
                    <a:pt x="2292564" y="3373479"/>
                    <a:pt x="2240250" y="3537196"/>
                    <a:pt x="2174474" y="3607768"/>
                  </a:cubicBezTo>
                  <a:lnTo>
                    <a:pt x="2159778" y="3618589"/>
                  </a:lnTo>
                  <a:lnTo>
                    <a:pt x="2074475" y="3569559"/>
                  </a:lnTo>
                  <a:cubicBezTo>
                    <a:pt x="1909681" y="3458227"/>
                    <a:pt x="1778757" y="3300571"/>
                    <a:pt x="1700382" y="3115275"/>
                  </a:cubicBezTo>
                  <a:lnTo>
                    <a:pt x="1696847" y="3105616"/>
                  </a:lnTo>
                  <a:lnTo>
                    <a:pt x="1710156" y="3091080"/>
                  </a:lnTo>
                  <a:cubicBezTo>
                    <a:pt x="1787328" y="3033192"/>
                    <a:pt x="1955686" y="2998603"/>
                    <a:pt x="2115651" y="2959176"/>
                  </a:cubicBezTo>
                  <a:close/>
                  <a:moveTo>
                    <a:pt x="3174711" y="2953852"/>
                  </a:moveTo>
                  <a:lnTo>
                    <a:pt x="3188696" y="2957436"/>
                  </a:lnTo>
                  <a:cubicBezTo>
                    <a:pt x="3348788" y="2996345"/>
                    <a:pt x="3517257" y="3030386"/>
                    <a:pt x="3594617" y="3088025"/>
                  </a:cubicBezTo>
                  <a:lnTo>
                    <a:pt x="3607875" y="3102411"/>
                  </a:lnTo>
                  <a:lnTo>
                    <a:pt x="3603167" y="3115275"/>
                  </a:lnTo>
                  <a:cubicBezTo>
                    <a:pt x="3524793" y="3300570"/>
                    <a:pt x="3393868" y="3458227"/>
                    <a:pt x="3229074" y="3569559"/>
                  </a:cubicBezTo>
                  <a:lnTo>
                    <a:pt x="3201977" y="3585135"/>
                  </a:lnTo>
                  <a:lnTo>
                    <a:pt x="3181492" y="3569653"/>
                  </a:lnTo>
                  <a:cubicBezTo>
                    <a:pt x="3112079" y="3503823"/>
                    <a:pt x="3068464" y="3393007"/>
                    <a:pt x="3001380" y="3235019"/>
                  </a:cubicBezTo>
                  <a:lnTo>
                    <a:pt x="2979083" y="3183475"/>
                  </a:lnTo>
                  <a:lnTo>
                    <a:pt x="3039680" y="3140410"/>
                  </a:lnTo>
                  <a:cubicBezTo>
                    <a:pt x="3073830" y="3109371"/>
                    <a:pt x="3104243" y="3074291"/>
                    <a:pt x="3130162" y="3035926"/>
                  </a:cubicBezTo>
                  <a:close/>
                  <a:moveTo>
                    <a:pt x="2651774" y="2424910"/>
                  </a:moveTo>
                  <a:cubicBezTo>
                    <a:pt x="2811084" y="2424911"/>
                    <a:pt x="2940231" y="2554058"/>
                    <a:pt x="2940231" y="2713368"/>
                  </a:cubicBezTo>
                  <a:cubicBezTo>
                    <a:pt x="2940232" y="2872678"/>
                    <a:pt x="2811085" y="3001825"/>
                    <a:pt x="2651774" y="3001825"/>
                  </a:cubicBezTo>
                  <a:cubicBezTo>
                    <a:pt x="2492464" y="3001825"/>
                    <a:pt x="2363317" y="2872678"/>
                    <a:pt x="2363318" y="2713368"/>
                  </a:cubicBezTo>
                  <a:cubicBezTo>
                    <a:pt x="2363318" y="2554058"/>
                    <a:pt x="2492465" y="2424911"/>
                    <a:pt x="2651774" y="2424910"/>
                  </a:cubicBezTo>
                  <a:close/>
                  <a:moveTo>
                    <a:pt x="3538860" y="2186917"/>
                  </a:moveTo>
                  <a:lnTo>
                    <a:pt x="3559688" y="2221201"/>
                  </a:lnTo>
                  <a:cubicBezTo>
                    <a:pt x="3639165" y="2367504"/>
                    <a:pt x="3684308" y="2535163"/>
                    <a:pt x="3684308" y="2713367"/>
                  </a:cubicBezTo>
                  <a:cubicBezTo>
                    <a:pt x="3684309" y="2749007"/>
                    <a:pt x="3682503" y="2784226"/>
                    <a:pt x="3678977" y="2818937"/>
                  </a:cubicBezTo>
                  <a:lnTo>
                    <a:pt x="3669792" y="2879120"/>
                  </a:lnTo>
                  <a:lnTo>
                    <a:pt x="3645115" y="2884088"/>
                  </a:lnTo>
                  <a:cubicBezTo>
                    <a:pt x="3549813" y="2892401"/>
                    <a:pt x="3437941" y="2851574"/>
                    <a:pt x="3275194" y="2797039"/>
                  </a:cubicBezTo>
                  <a:lnTo>
                    <a:pt x="3222012" y="2779615"/>
                  </a:lnTo>
                  <a:lnTo>
                    <a:pt x="3228691" y="2713368"/>
                  </a:lnTo>
                  <a:cubicBezTo>
                    <a:pt x="3228691" y="2633712"/>
                    <a:pt x="3212547" y="2557828"/>
                    <a:pt x="3183353" y="2488806"/>
                  </a:cubicBezTo>
                  <a:lnTo>
                    <a:pt x="3159276" y="2444447"/>
                  </a:lnTo>
                  <a:lnTo>
                    <a:pt x="3172650" y="2433889"/>
                  </a:lnTo>
                  <a:cubicBezTo>
                    <a:pt x="3307080" y="2325011"/>
                    <a:pt x="3442843" y="2205536"/>
                    <a:pt x="3536295" y="2187016"/>
                  </a:cubicBezTo>
                  <a:close/>
                  <a:moveTo>
                    <a:pt x="1768519" y="2181407"/>
                  </a:moveTo>
                  <a:lnTo>
                    <a:pt x="1785258" y="2183108"/>
                  </a:lnTo>
                  <a:cubicBezTo>
                    <a:pt x="1877778" y="2210433"/>
                    <a:pt x="2006068" y="2324810"/>
                    <a:pt x="2133229" y="2429566"/>
                  </a:cubicBezTo>
                  <a:lnTo>
                    <a:pt x="2145231" y="2439204"/>
                  </a:lnTo>
                  <a:lnTo>
                    <a:pt x="2109867" y="2515005"/>
                  </a:lnTo>
                  <a:cubicBezTo>
                    <a:pt x="2087221" y="2576858"/>
                    <a:pt x="2074861" y="2643670"/>
                    <a:pt x="2074860" y="2713368"/>
                  </a:cubicBezTo>
                  <a:lnTo>
                    <a:pt x="2081726" y="2781473"/>
                  </a:lnTo>
                  <a:lnTo>
                    <a:pt x="2028634" y="2799060"/>
                  </a:lnTo>
                  <a:cubicBezTo>
                    <a:pt x="1866064" y="2854123"/>
                    <a:pt x="1754326" y="2895312"/>
                    <a:pt x="1658996" y="2887308"/>
                  </a:cubicBezTo>
                  <a:lnTo>
                    <a:pt x="1634259" y="2882412"/>
                  </a:lnTo>
                  <a:lnTo>
                    <a:pt x="1624571" y="2818937"/>
                  </a:lnTo>
                  <a:cubicBezTo>
                    <a:pt x="1621046" y="2784227"/>
                    <a:pt x="1619240" y="2749008"/>
                    <a:pt x="1619241" y="2713367"/>
                  </a:cubicBezTo>
                  <a:cubicBezTo>
                    <a:pt x="1619240" y="2526253"/>
                    <a:pt x="1669013" y="2350763"/>
                    <a:pt x="1756040" y="2199417"/>
                  </a:cubicBezTo>
                  <a:close/>
                  <a:moveTo>
                    <a:pt x="2772396" y="1688463"/>
                  </a:moveTo>
                  <a:lnTo>
                    <a:pt x="2859866" y="1701813"/>
                  </a:lnTo>
                  <a:cubicBezTo>
                    <a:pt x="3061513" y="1743075"/>
                    <a:pt x="3241748" y="1843117"/>
                    <a:pt x="3381887" y="1983256"/>
                  </a:cubicBezTo>
                  <a:lnTo>
                    <a:pt x="3399655" y="2004792"/>
                  </a:lnTo>
                  <a:lnTo>
                    <a:pt x="3374313" y="2050299"/>
                  </a:lnTo>
                  <a:cubicBezTo>
                    <a:pt x="3319468" y="2120481"/>
                    <a:pt x="3225432" y="2181143"/>
                    <a:pt x="3097575" y="2267837"/>
                  </a:cubicBezTo>
                  <a:lnTo>
                    <a:pt x="3052085" y="2299131"/>
                  </a:lnTo>
                  <a:lnTo>
                    <a:pt x="2974334" y="2234981"/>
                  </a:lnTo>
                  <a:cubicBezTo>
                    <a:pt x="2928296" y="2203878"/>
                    <a:pt x="2877527" y="2179246"/>
                    <a:pt x="2823332" y="2162390"/>
                  </a:cubicBezTo>
                  <a:lnTo>
                    <a:pt x="2744557" y="2144235"/>
                  </a:lnTo>
                  <a:lnTo>
                    <a:pt x="2742575" y="2089248"/>
                  </a:lnTo>
                  <a:cubicBezTo>
                    <a:pt x="2735239" y="1917764"/>
                    <a:pt x="2726988" y="1798961"/>
                    <a:pt x="2761367" y="1709686"/>
                  </a:cubicBezTo>
                  <a:close/>
                  <a:moveTo>
                    <a:pt x="2542329" y="1686757"/>
                  </a:moveTo>
                  <a:lnTo>
                    <a:pt x="2551422" y="1701736"/>
                  </a:lnTo>
                  <a:cubicBezTo>
                    <a:pt x="2585383" y="1792033"/>
                    <a:pt x="2571442" y="1963340"/>
                    <a:pt x="2564496" y="2127946"/>
                  </a:cubicBezTo>
                  <a:lnTo>
                    <a:pt x="2563981" y="2145303"/>
                  </a:lnTo>
                  <a:lnTo>
                    <a:pt x="2535507" y="2148174"/>
                  </a:lnTo>
                  <a:cubicBezTo>
                    <a:pt x="2436924" y="2168347"/>
                    <a:pt x="2347499" y="2213665"/>
                    <a:pt x="2274228" y="2277135"/>
                  </a:cubicBezTo>
                  <a:lnTo>
                    <a:pt x="2255551" y="2296263"/>
                  </a:lnTo>
                  <a:lnTo>
                    <a:pt x="2209683" y="2264145"/>
                  </a:lnTo>
                  <a:cubicBezTo>
                    <a:pt x="2068427" y="2166639"/>
                    <a:pt x="1968656" y="2101617"/>
                    <a:pt x="1918142" y="2020376"/>
                  </a:cubicBezTo>
                  <a:lnTo>
                    <a:pt x="1909035" y="2001262"/>
                  </a:lnTo>
                  <a:lnTo>
                    <a:pt x="1976058" y="1932620"/>
                  </a:lnTo>
                  <a:cubicBezTo>
                    <a:pt x="2107195" y="1819025"/>
                    <a:pt x="2267242" y="1737917"/>
                    <a:pt x="2443683" y="1701813"/>
                  </a:cubicBezTo>
                  <a:close/>
                  <a:moveTo>
                    <a:pt x="2632105" y="728008"/>
                  </a:moveTo>
                  <a:cubicBezTo>
                    <a:pt x="2581102" y="738315"/>
                    <a:pt x="2535836" y="788286"/>
                    <a:pt x="2530738" y="850311"/>
                  </a:cubicBezTo>
                  <a:cubicBezTo>
                    <a:pt x="2520413" y="1032633"/>
                    <a:pt x="2595251" y="1245652"/>
                    <a:pt x="2543865" y="1385680"/>
                  </a:cubicBezTo>
                  <a:lnTo>
                    <a:pt x="2526163" y="1417882"/>
                  </a:lnTo>
                  <a:lnTo>
                    <a:pt x="2518670" y="1418261"/>
                  </a:lnTo>
                  <a:cubicBezTo>
                    <a:pt x="2231471" y="1447427"/>
                    <a:pt x="1971870" y="1569948"/>
                    <a:pt x="1770690" y="1755000"/>
                  </a:cubicBezTo>
                  <a:lnTo>
                    <a:pt x="1694948" y="1831194"/>
                  </a:lnTo>
                  <a:lnTo>
                    <a:pt x="1654283" y="1824870"/>
                  </a:lnTo>
                  <a:cubicBezTo>
                    <a:pt x="1501485" y="1775261"/>
                    <a:pt x="1361276" y="1561464"/>
                    <a:pt x="1231045" y="1493189"/>
                  </a:cubicBezTo>
                  <a:cubicBezTo>
                    <a:pt x="1137043" y="1457336"/>
                    <a:pt x="1079421" y="1484921"/>
                    <a:pt x="1056906" y="1531832"/>
                  </a:cubicBezTo>
                  <a:cubicBezTo>
                    <a:pt x="1034391" y="1578742"/>
                    <a:pt x="1046981" y="1644980"/>
                    <a:pt x="1093400" y="1686433"/>
                  </a:cubicBezTo>
                  <a:cubicBezTo>
                    <a:pt x="1232660" y="1804563"/>
                    <a:pt x="1447745" y="1873239"/>
                    <a:pt x="1528507" y="1998642"/>
                  </a:cubicBezTo>
                  <a:lnTo>
                    <a:pt x="1543112" y="2031237"/>
                  </a:lnTo>
                  <a:lnTo>
                    <a:pt x="1488791" y="2127737"/>
                  </a:lnTo>
                  <a:cubicBezTo>
                    <a:pt x="1399971" y="2303773"/>
                    <a:pt x="1349944" y="2502728"/>
                    <a:pt x="1349945" y="2713367"/>
                  </a:cubicBezTo>
                  <a:cubicBezTo>
                    <a:pt x="1349945" y="2758303"/>
                    <a:pt x="1352222" y="2802708"/>
                    <a:pt x="1356666" y="2846471"/>
                  </a:cubicBezTo>
                  <a:lnTo>
                    <a:pt x="1373104" y="2954181"/>
                  </a:lnTo>
                  <a:lnTo>
                    <a:pt x="1344602" y="2982178"/>
                  </a:lnTo>
                  <a:cubicBezTo>
                    <a:pt x="1213555" y="3075104"/>
                    <a:pt x="958338" y="3059875"/>
                    <a:pt x="825799" y="3123553"/>
                  </a:cubicBezTo>
                  <a:cubicBezTo>
                    <a:pt x="740902" y="3177537"/>
                    <a:pt x="728613" y="3240229"/>
                    <a:pt x="752792" y="3286303"/>
                  </a:cubicBezTo>
                  <a:cubicBezTo>
                    <a:pt x="776970" y="3332378"/>
                    <a:pt x="837616" y="3361840"/>
                    <a:pt x="898587" y="3349365"/>
                  </a:cubicBezTo>
                  <a:cubicBezTo>
                    <a:pt x="1076506" y="3308220"/>
                    <a:pt x="1260047" y="3176724"/>
                    <a:pt x="1408861" y="3186842"/>
                  </a:cubicBezTo>
                  <a:lnTo>
                    <a:pt x="1442843" y="3194399"/>
                  </a:lnTo>
                  <a:lnTo>
                    <a:pt x="1452249" y="3220097"/>
                  </a:lnTo>
                  <a:cubicBezTo>
                    <a:pt x="1551063" y="3453720"/>
                    <a:pt x="1716136" y="3652495"/>
                    <a:pt x="1923910" y="3792863"/>
                  </a:cubicBezTo>
                  <a:lnTo>
                    <a:pt x="2043154" y="3861402"/>
                  </a:lnTo>
                  <a:lnTo>
                    <a:pt x="2047179" y="3897156"/>
                  </a:lnTo>
                  <a:cubicBezTo>
                    <a:pt x="2041397" y="4046202"/>
                    <a:pt x="1891108" y="4214699"/>
                    <a:pt x="1831256" y="4387226"/>
                  </a:cubicBezTo>
                  <a:cubicBezTo>
                    <a:pt x="1812361" y="4446523"/>
                    <a:pt x="1835199" y="4509961"/>
                    <a:pt x="1878437" y="4538908"/>
                  </a:cubicBezTo>
                  <a:cubicBezTo>
                    <a:pt x="1921677" y="4567854"/>
                    <a:pt x="1985320" y="4562309"/>
                    <a:pt x="2048035" y="4483643"/>
                  </a:cubicBezTo>
                  <a:cubicBezTo>
                    <a:pt x="2125461" y="4358635"/>
                    <a:pt x="2137489" y="4103247"/>
                    <a:pt x="2243839" y="3982838"/>
                  </a:cubicBezTo>
                  <a:lnTo>
                    <a:pt x="2273278" y="3958656"/>
                  </a:lnTo>
                  <a:lnTo>
                    <a:pt x="2453519" y="4000195"/>
                  </a:lnTo>
                  <a:cubicBezTo>
                    <a:pt x="2518162" y="4010073"/>
                    <a:pt x="2584370" y="4015194"/>
                    <a:pt x="2651774" y="4015195"/>
                  </a:cubicBezTo>
                  <a:cubicBezTo>
                    <a:pt x="2786584" y="4015195"/>
                    <a:pt x="2916607" y="3994705"/>
                    <a:pt x="3038899" y="3956668"/>
                  </a:cubicBezTo>
                  <a:lnTo>
                    <a:pt x="3095014" y="3934557"/>
                  </a:lnTo>
                  <a:lnTo>
                    <a:pt x="3124374" y="3955689"/>
                  </a:lnTo>
                  <a:cubicBezTo>
                    <a:pt x="3230959" y="4060036"/>
                    <a:pt x="3254947" y="4284540"/>
                    <a:pt x="3342636" y="4444723"/>
                  </a:cubicBezTo>
                  <a:cubicBezTo>
                    <a:pt x="3373900" y="4498534"/>
                    <a:pt x="3436249" y="4524197"/>
                    <a:pt x="3486731" y="4511582"/>
                  </a:cubicBezTo>
                  <a:cubicBezTo>
                    <a:pt x="3537212" y="4498968"/>
                    <a:pt x="3575829" y="4448076"/>
                    <a:pt x="3559626" y="4348782"/>
                  </a:cubicBezTo>
                  <a:cubicBezTo>
                    <a:pt x="3518955" y="4207476"/>
                    <a:pt x="3337747" y="4027112"/>
                    <a:pt x="3319901" y="3867455"/>
                  </a:cubicBezTo>
                  <a:lnTo>
                    <a:pt x="3321904" y="3826049"/>
                  </a:lnTo>
                  <a:lnTo>
                    <a:pt x="3379641" y="3792863"/>
                  </a:lnTo>
                  <a:cubicBezTo>
                    <a:pt x="3587414" y="3652495"/>
                    <a:pt x="3752486" y="3453719"/>
                    <a:pt x="3851300" y="3220097"/>
                  </a:cubicBezTo>
                  <a:lnTo>
                    <a:pt x="3862132" y="3190505"/>
                  </a:lnTo>
                  <a:lnTo>
                    <a:pt x="3896221" y="3182809"/>
                  </a:lnTo>
                  <a:cubicBezTo>
                    <a:pt x="4045002" y="3172208"/>
                    <a:pt x="4228967" y="3303108"/>
                    <a:pt x="4407018" y="3343676"/>
                  </a:cubicBezTo>
                  <a:cubicBezTo>
                    <a:pt x="4468029" y="3355952"/>
                    <a:pt x="4528580" y="3326295"/>
                    <a:pt x="4552608" y="3280142"/>
                  </a:cubicBezTo>
                  <a:cubicBezTo>
                    <a:pt x="4576638" y="3233988"/>
                    <a:pt x="4564146" y="3171337"/>
                    <a:pt x="4479075" y="3117629"/>
                  </a:cubicBezTo>
                  <a:cubicBezTo>
                    <a:pt x="4346329" y="3054382"/>
                    <a:pt x="4091162" y="3070438"/>
                    <a:pt x="3959815" y="2977938"/>
                  </a:cubicBezTo>
                  <a:lnTo>
                    <a:pt x="3931097" y="2949911"/>
                  </a:lnTo>
                  <a:lnTo>
                    <a:pt x="3946884" y="2846471"/>
                  </a:lnTo>
                  <a:cubicBezTo>
                    <a:pt x="3951328" y="2802708"/>
                    <a:pt x="3953605" y="2758303"/>
                    <a:pt x="3953605" y="2713367"/>
                  </a:cubicBezTo>
                  <a:cubicBezTo>
                    <a:pt x="3953604" y="2488686"/>
                    <a:pt x="3896686" y="2277298"/>
                    <a:pt x="3796481" y="2092838"/>
                  </a:cubicBezTo>
                  <a:lnTo>
                    <a:pt x="3765466" y="2041787"/>
                  </a:lnTo>
                  <a:lnTo>
                    <a:pt x="3780938" y="2008013"/>
                  </a:lnTo>
                  <a:cubicBezTo>
                    <a:pt x="3862741" y="1883286"/>
                    <a:pt x="4078390" y="1816403"/>
                    <a:pt x="4218628" y="1699436"/>
                  </a:cubicBezTo>
                  <a:cubicBezTo>
                    <a:pt x="4265391" y="1658371"/>
                    <a:pt x="4278532" y="1592240"/>
                    <a:pt x="4256408" y="1545144"/>
                  </a:cubicBezTo>
                  <a:cubicBezTo>
                    <a:pt x="4239816" y="1509822"/>
                    <a:pt x="4203385" y="1485205"/>
                    <a:pt x="4146425" y="1489899"/>
                  </a:cubicBezTo>
                  <a:cubicBezTo>
                    <a:pt x="4127439" y="1491464"/>
                    <a:pt x="4106171" y="1496286"/>
                    <a:pt x="4082597" y="1505053"/>
                  </a:cubicBezTo>
                  <a:cubicBezTo>
                    <a:pt x="3951802" y="1572242"/>
                    <a:pt x="3809818" y="1784864"/>
                    <a:pt x="3656612" y="1833200"/>
                  </a:cubicBezTo>
                  <a:lnTo>
                    <a:pt x="3614606" y="1839376"/>
                  </a:lnTo>
                  <a:lnTo>
                    <a:pt x="3572307" y="1792835"/>
                  </a:lnTo>
                  <a:cubicBezTo>
                    <a:pt x="3366171" y="1586699"/>
                    <a:pt x="3091225" y="1449371"/>
                    <a:pt x="2784879" y="1418261"/>
                  </a:cubicBezTo>
                  <a:lnTo>
                    <a:pt x="2777983" y="1417912"/>
                  </a:lnTo>
                  <a:lnTo>
                    <a:pt x="2758334" y="1381306"/>
                  </a:lnTo>
                  <a:cubicBezTo>
                    <a:pt x="2705824" y="1229479"/>
                    <a:pt x="2791913" y="988738"/>
                    <a:pt x="2767899" y="843670"/>
                  </a:cubicBezTo>
                  <a:cubicBezTo>
                    <a:pt x="2739848" y="747052"/>
                    <a:pt x="2683107" y="717699"/>
                    <a:pt x="2632105" y="728008"/>
                  </a:cubicBezTo>
                  <a:close/>
                  <a:moveTo>
                    <a:pt x="2651774" y="0"/>
                  </a:moveTo>
                  <a:lnTo>
                    <a:pt x="4778323" y="1049682"/>
                  </a:lnTo>
                  <a:lnTo>
                    <a:pt x="5303548" y="3408294"/>
                  </a:lnTo>
                  <a:lnTo>
                    <a:pt x="3831912" y="5299762"/>
                  </a:lnTo>
                  <a:lnTo>
                    <a:pt x="1471636" y="5299762"/>
                  </a:lnTo>
                  <a:lnTo>
                    <a:pt x="0" y="3408294"/>
                  </a:lnTo>
                  <a:lnTo>
                    <a:pt x="525225" y="1049682"/>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6629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107" name="Freeform: Shape 89">
            <a:extLst>
              <a:ext uri="{FF2B5EF4-FFF2-40B4-BE49-F238E27FC236}">
                <a16:creationId xmlns:a16="http://schemas.microsoft.com/office/drawing/2014/main" id="{7BA7EA1B-3AC1-45F9-81D1-4617EDDDDA75}"/>
              </a:ext>
            </a:extLst>
          </p:cNvPr>
          <p:cNvSpPr/>
          <p:nvPr/>
        </p:nvSpPr>
        <p:spPr>
          <a:xfrm>
            <a:off x="2770873" y="5345409"/>
            <a:ext cx="389993" cy="429522"/>
          </a:xfrm>
          <a:custGeom>
            <a:avLst/>
            <a:gdLst>
              <a:gd name="connsiteX0" fmla="*/ 498140 w 855918"/>
              <a:gd name="connsiteY0" fmla="*/ 645127 h 1006959"/>
              <a:gd name="connsiteX1" fmla="*/ 429307 w 855918"/>
              <a:gd name="connsiteY1" fmla="*/ 712489 h 1006959"/>
              <a:gd name="connsiteX2" fmla="*/ 357842 w 855918"/>
              <a:gd name="connsiteY2" fmla="*/ 647932 h 1006959"/>
              <a:gd name="connsiteX3" fmla="*/ 307448 w 855918"/>
              <a:gd name="connsiteY3" fmla="*/ 649947 h 1006959"/>
              <a:gd name="connsiteX4" fmla="*/ 430313 w 855918"/>
              <a:gd name="connsiteY4" fmla="*/ 762912 h 1006959"/>
              <a:gd name="connsiteX5" fmla="*/ 548571 w 855918"/>
              <a:gd name="connsiteY5" fmla="*/ 645127 h 1006959"/>
              <a:gd name="connsiteX6" fmla="*/ 617652 w 855918"/>
              <a:gd name="connsiteY6" fmla="*/ 431955 h 1006959"/>
              <a:gd name="connsiteX7" fmla="*/ 543322 w 855918"/>
              <a:gd name="connsiteY7" fmla="*/ 506285 h 1006959"/>
              <a:gd name="connsiteX8" fmla="*/ 617652 w 855918"/>
              <a:gd name="connsiteY8" fmla="*/ 580615 h 1006959"/>
              <a:gd name="connsiteX9" fmla="*/ 691982 w 855918"/>
              <a:gd name="connsiteY9" fmla="*/ 506285 h 1006959"/>
              <a:gd name="connsiteX10" fmla="*/ 617652 w 855918"/>
              <a:gd name="connsiteY10" fmla="*/ 431955 h 1006959"/>
              <a:gd name="connsiteX11" fmla="*/ 240860 w 855918"/>
              <a:gd name="connsiteY11" fmla="*/ 431955 h 1006959"/>
              <a:gd name="connsiteX12" fmla="*/ 166530 w 855918"/>
              <a:gd name="connsiteY12" fmla="*/ 506285 h 1006959"/>
              <a:gd name="connsiteX13" fmla="*/ 240860 w 855918"/>
              <a:gd name="connsiteY13" fmla="*/ 580615 h 1006959"/>
              <a:gd name="connsiteX14" fmla="*/ 315190 w 855918"/>
              <a:gd name="connsiteY14" fmla="*/ 506285 h 1006959"/>
              <a:gd name="connsiteX15" fmla="*/ 240860 w 855918"/>
              <a:gd name="connsiteY15" fmla="*/ 431955 h 1006959"/>
              <a:gd name="connsiteX16" fmla="*/ 427959 w 855918"/>
              <a:gd name="connsiteY16" fmla="*/ 0 h 1006959"/>
              <a:gd name="connsiteX17" fmla="*/ 499484 w 855918"/>
              <a:gd name="connsiteY17" fmla="*/ 71525 h 1006959"/>
              <a:gd name="connsiteX18" fmla="*/ 478535 w 855918"/>
              <a:gd name="connsiteY18" fmla="*/ 122101 h 1006959"/>
              <a:gd name="connsiteX19" fmla="*/ 463478 w 855918"/>
              <a:gd name="connsiteY19" fmla="*/ 128338 h 1006959"/>
              <a:gd name="connsiteX20" fmla="*/ 463478 w 855918"/>
              <a:gd name="connsiteY20" fmla="*/ 288089 h 1006959"/>
              <a:gd name="connsiteX21" fmla="*/ 723006 w 855918"/>
              <a:gd name="connsiteY21" fmla="*/ 288089 h 1006959"/>
              <a:gd name="connsiteX22" fmla="*/ 855918 w 855918"/>
              <a:gd name="connsiteY22" fmla="*/ 421001 h 1006959"/>
              <a:gd name="connsiteX23" fmla="*/ 855918 w 855918"/>
              <a:gd name="connsiteY23" fmla="*/ 729335 h 1006959"/>
              <a:gd name="connsiteX24" fmla="*/ 723006 w 855918"/>
              <a:gd name="connsiteY24" fmla="*/ 862247 h 1006959"/>
              <a:gd name="connsiteX25" fmla="*/ 514279 w 855918"/>
              <a:gd name="connsiteY25" fmla="*/ 862247 h 1006959"/>
              <a:gd name="connsiteX26" fmla="*/ 427959 w 855918"/>
              <a:gd name="connsiteY26" fmla="*/ 1006959 h 1006959"/>
              <a:gd name="connsiteX27" fmla="*/ 341640 w 855918"/>
              <a:gd name="connsiteY27" fmla="*/ 862247 h 1006959"/>
              <a:gd name="connsiteX28" fmla="*/ 132912 w 855918"/>
              <a:gd name="connsiteY28" fmla="*/ 862247 h 1006959"/>
              <a:gd name="connsiteX29" fmla="*/ 0 w 855918"/>
              <a:gd name="connsiteY29" fmla="*/ 729335 h 1006959"/>
              <a:gd name="connsiteX30" fmla="*/ 0 w 855918"/>
              <a:gd name="connsiteY30" fmla="*/ 421001 h 1006959"/>
              <a:gd name="connsiteX31" fmla="*/ 132912 w 855918"/>
              <a:gd name="connsiteY31" fmla="*/ 288089 h 1006959"/>
              <a:gd name="connsiteX32" fmla="*/ 392441 w 855918"/>
              <a:gd name="connsiteY32" fmla="*/ 288089 h 1006959"/>
              <a:gd name="connsiteX33" fmla="*/ 392441 w 855918"/>
              <a:gd name="connsiteY33" fmla="*/ 128338 h 1006959"/>
              <a:gd name="connsiteX34" fmla="*/ 377383 w 855918"/>
              <a:gd name="connsiteY34" fmla="*/ 122101 h 1006959"/>
              <a:gd name="connsiteX35" fmla="*/ 356434 w 855918"/>
              <a:gd name="connsiteY35" fmla="*/ 71525 h 1006959"/>
              <a:gd name="connsiteX36" fmla="*/ 427959 w 855918"/>
              <a:gd name="connsiteY36" fmla="*/ 0 h 1006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855918" h="1006959">
                <a:moveTo>
                  <a:pt x="498140" y="645127"/>
                </a:moveTo>
                <a:cubicBezTo>
                  <a:pt x="498140" y="681833"/>
                  <a:pt x="467534" y="711785"/>
                  <a:pt x="429307" y="712489"/>
                </a:cubicBezTo>
                <a:cubicBezTo>
                  <a:pt x="391169" y="713192"/>
                  <a:pt x="359430" y="684521"/>
                  <a:pt x="357842" y="647932"/>
                </a:cubicBezTo>
                <a:lnTo>
                  <a:pt x="307448" y="649947"/>
                </a:lnTo>
                <a:cubicBezTo>
                  <a:pt x="310132" y="713974"/>
                  <a:pt x="364719" y="764163"/>
                  <a:pt x="430313" y="762912"/>
                </a:cubicBezTo>
                <a:cubicBezTo>
                  <a:pt x="495995" y="761659"/>
                  <a:pt x="548571" y="709294"/>
                  <a:pt x="548571" y="645127"/>
                </a:cubicBezTo>
                <a:close/>
                <a:moveTo>
                  <a:pt x="617652" y="431955"/>
                </a:moveTo>
                <a:cubicBezTo>
                  <a:pt x="576601" y="431955"/>
                  <a:pt x="543322" y="465234"/>
                  <a:pt x="543322" y="506285"/>
                </a:cubicBezTo>
                <a:cubicBezTo>
                  <a:pt x="543322" y="547336"/>
                  <a:pt x="576601" y="580615"/>
                  <a:pt x="617652" y="580615"/>
                </a:cubicBezTo>
                <a:cubicBezTo>
                  <a:pt x="658703" y="580615"/>
                  <a:pt x="691982" y="547336"/>
                  <a:pt x="691982" y="506285"/>
                </a:cubicBezTo>
                <a:cubicBezTo>
                  <a:pt x="691982" y="465234"/>
                  <a:pt x="658703" y="431955"/>
                  <a:pt x="617652" y="431955"/>
                </a:cubicBezTo>
                <a:close/>
                <a:moveTo>
                  <a:pt x="240860" y="431955"/>
                </a:moveTo>
                <a:cubicBezTo>
                  <a:pt x="199809" y="431955"/>
                  <a:pt x="166530" y="465234"/>
                  <a:pt x="166530" y="506285"/>
                </a:cubicBezTo>
                <a:cubicBezTo>
                  <a:pt x="166530" y="547336"/>
                  <a:pt x="199809" y="580615"/>
                  <a:pt x="240860" y="580615"/>
                </a:cubicBezTo>
                <a:cubicBezTo>
                  <a:pt x="281911" y="580615"/>
                  <a:pt x="315190" y="547336"/>
                  <a:pt x="315190" y="506285"/>
                </a:cubicBezTo>
                <a:cubicBezTo>
                  <a:pt x="315190" y="465234"/>
                  <a:pt x="281911" y="431955"/>
                  <a:pt x="240860" y="431955"/>
                </a:cubicBezTo>
                <a:close/>
                <a:moveTo>
                  <a:pt x="427959" y="0"/>
                </a:moveTo>
                <a:cubicBezTo>
                  <a:pt x="467461" y="0"/>
                  <a:pt x="499484" y="32023"/>
                  <a:pt x="499484" y="71525"/>
                </a:cubicBezTo>
                <a:cubicBezTo>
                  <a:pt x="499484" y="91276"/>
                  <a:pt x="491478" y="109158"/>
                  <a:pt x="478535" y="122101"/>
                </a:cubicBezTo>
                <a:lnTo>
                  <a:pt x="463478" y="128338"/>
                </a:lnTo>
                <a:lnTo>
                  <a:pt x="463478" y="288089"/>
                </a:lnTo>
                <a:lnTo>
                  <a:pt x="723006" y="288089"/>
                </a:lnTo>
                <a:cubicBezTo>
                  <a:pt x="796411" y="288089"/>
                  <a:pt x="855918" y="347596"/>
                  <a:pt x="855918" y="421001"/>
                </a:cubicBezTo>
                <a:lnTo>
                  <a:pt x="855918" y="729335"/>
                </a:lnTo>
                <a:cubicBezTo>
                  <a:pt x="855918" y="802740"/>
                  <a:pt x="796411" y="862247"/>
                  <a:pt x="723006" y="862247"/>
                </a:cubicBezTo>
                <a:lnTo>
                  <a:pt x="514279" y="862247"/>
                </a:lnTo>
                <a:lnTo>
                  <a:pt x="427959" y="1006959"/>
                </a:lnTo>
                <a:lnTo>
                  <a:pt x="341640" y="862247"/>
                </a:lnTo>
                <a:lnTo>
                  <a:pt x="132912" y="862247"/>
                </a:lnTo>
                <a:cubicBezTo>
                  <a:pt x="59507" y="862247"/>
                  <a:pt x="0" y="802740"/>
                  <a:pt x="0" y="729335"/>
                </a:cubicBezTo>
                <a:lnTo>
                  <a:pt x="0" y="421001"/>
                </a:lnTo>
                <a:cubicBezTo>
                  <a:pt x="0" y="347596"/>
                  <a:pt x="59507" y="288089"/>
                  <a:pt x="132912" y="288089"/>
                </a:cubicBezTo>
                <a:lnTo>
                  <a:pt x="392441" y="288089"/>
                </a:lnTo>
                <a:lnTo>
                  <a:pt x="392441" y="128338"/>
                </a:lnTo>
                <a:lnTo>
                  <a:pt x="377383" y="122101"/>
                </a:lnTo>
                <a:cubicBezTo>
                  <a:pt x="364440" y="109158"/>
                  <a:pt x="356434" y="91276"/>
                  <a:pt x="356434" y="71525"/>
                </a:cubicBezTo>
                <a:cubicBezTo>
                  <a:pt x="356434" y="32023"/>
                  <a:pt x="388457" y="0"/>
                  <a:pt x="427959"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6629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1086431"/>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 name="TextBox 214">
            <a:extLst>
              <a:ext uri="{FF2B5EF4-FFF2-40B4-BE49-F238E27FC236}">
                <a16:creationId xmlns:a16="http://schemas.microsoft.com/office/drawing/2014/main" id="{40EC4DB3-70CC-4163-8738-B44091FED9B1}"/>
              </a:ext>
            </a:extLst>
          </p:cNvPr>
          <p:cNvSpPr txBox="1"/>
          <p:nvPr/>
        </p:nvSpPr>
        <p:spPr>
          <a:xfrm>
            <a:off x="199280" y="1212849"/>
            <a:ext cx="8193169" cy="609125"/>
          </a:xfrm>
          <a:prstGeom prst="rect">
            <a:avLst/>
          </a:prstGeom>
          <a:noFill/>
        </p:spPr>
        <p:txBody>
          <a:bodyPr wrap="square" lIns="149217" tIns="149217" rIns="149217" bIns="149217" rtlCol="0">
            <a:spAutoFit/>
          </a:bodyPr>
          <a:lstStyle/>
          <a:p>
            <a:pPr defTabSz="932597">
              <a:spcAft>
                <a:spcPts val="612"/>
              </a:spcAft>
              <a:defRPr/>
            </a:pPr>
            <a:r>
              <a:rPr lang="en-US" sz="2000">
                <a:cs typeface="Segoe UI Semibold" panose="020B0702040204020203" pitchFamily="34" charset="0"/>
              </a:rPr>
              <a:t>Easily run containers on Azure without managing servers</a:t>
            </a:r>
          </a:p>
        </p:txBody>
      </p:sp>
      <p:sp>
        <p:nvSpPr>
          <p:cNvPr id="4" name="Title 3">
            <a:extLst>
              <a:ext uri="{FF2B5EF4-FFF2-40B4-BE49-F238E27FC236}">
                <a16:creationId xmlns:a16="http://schemas.microsoft.com/office/drawing/2014/main" id="{2531060E-9341-4E56-B718-D404608A6BE9}"/>
              </a:ext>
            </a:extLst>
          </p:cNvPr>
          <p:cNvSpPr>
            <a:spLocks noGrp="1"/>
          </p:cNvSpPr>
          <p:nvPr>
            <p:ph type="title"/>
          </p:nvPr>
        </p:nvSpPr>
        <p:spPr/>
        <p:txBody>
          <a:bodyPr/>
          <a:lstStyle/>
          <a:p>
            <a:r>
              <a:rPr lang="en-US">
                <a:solidFill>
                  <a:schemeClr val="accent3"/>
                </a:solidFill>
              </a:rPr>
              <a:t>Azure Container Instances (ACI)</a:t>
            </a:r>
          </a:p>
        </p:txBody>
      </p:sp>
      <p:sp>
        <p:nvSpPr>
          <p:cNvPr id="33" name="Oval 32">
            <a:extLst>
              <a:ext uri="{FF2B5EF4-FFF2-40B4-BE49-F238E27FC236}">
                <a16:creationId xmlns:a16="http://schemas.microsoft.com/office/drawing/2014/main" id="{325C3CED-0C69-4689-9E88-F6236CD81208}"/>
              </a:ext>
            </a:extLst>
          </p:cNvPr>
          <p:cNvSpPr/>
          <p:nvPr/>
        </p:nvSpPr>
        <p:spPr bwMode="auto">
          <a:xfrm rot="16200000">
            <a:off x="3015426" y="5466861"/>
            <a:ext cx="149837" cy="149837"/>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34" name="Oval 33">
            <a:extLst>
              <a:ext uri="{FF2B5EF4-FFF2-40B4-BE49-F238E27FC236}">
                <a16:creationId xmlns:a16="http://schemas.microsoft.com/office/drawing/2014/main" id="{8A83B806-A3F1-45B0-BA89-5969F306CE10}"/>
              </a:ext>
            </a:extLst>
          </p:cNvPr>
          <p:cNvSpPr/>
          <p:nvPr/>
        </p:nvSpPr>
        <p:spPr bwMode="auto">
          <a:xfrm rot="16200000">
            <a:off x="6342097" y="5466861"/>
            <a:ext cx="149837" cy="149837"/>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35" name="Oval 34">
            <a:extLst>
              <a:ext uri="{FF2B5EF4-FFF2-40B4-BE49-F238E27FC236}">
                <a16:creationId xmlns:a16="http://schemas.microsoft.com/office/drawing/2014/main" id="{85CD675F-6190-4A4E-9CC5-7DCE34522DB0}"/>
              </a:ext>
            </a:extLst>
          </p:cNvPr>
          <p:cNvSpPr/>
          <p:nvPr/>
        </p:nvSpPr>
        <p:spPr bwMode="auto">
          <a:xfrm rot="16200000">
            <a:off x="9668766" y="5466861"/>
            <a:ext cx="149837" cy="149837"/>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36" name="TextBox 35">
            <a:extLst>
              <a:ext uri="{FF2B5EF4-FFF2-40B4-BE49-F238E27FC236}">
                <a16:creationId xmlns:a16="http://schemas.microsoft.com/office/drawing/2014/main" id="{7F9D2A34-F2BD-4D3B-B48D-458860658D11}"/>
              </a:ext>
            </a:extLst>
          </p:cNvPr>
          <p:cNvSpPr txBox="1"/>
          <p:nvPr/>
        </p:nvSpPr>
        <p:spPr>
          <a:xfrm>
            <a:off x="5305140" y="4339950"/>
            <a:ext cx="2223749" cy="1165759"/>
          </a:xfrm>
          <a:prstGeom prst="rect">
            <a:avLst/>
          </a:prstGeom>
          <a:noFill/>
        </p:spPr>
        <p:txBody>
          <a:bodyPr wrap="square" lIns="149217" tIns="149217" rIns="149217" bIns="149217" rtlCol="0" anchor="t">
            <a:spAutoFit/>
          </a:bodyPr>
          <a:lstStyle/>
          <a:p>
            <a:pPr marL="0" marR="0" lvl="0" indent="0" algn="ctr" defTabSz="932597" rtl="0" eaLnBrk="1" fontAlgn="auto" latinLnBrk="0" hangingPunct="1">
              <a:lnSpc>
                <a:spcPct val="100000"/>
              </a:lnSpc>
              <a:spcBef>
                <a:spcPts val="0"/>
              </a:spcBef>
              <a:spcAft>
                <a:spcPts val="612"/>
              </a:spcAft>
              <a:buClrTx/>
              <a:buSzTx/>
              <a:buFontTx/>
              <a:buNone/>
              <a:tabLst/>
              <a:defRPr/>
            </a:pPr>
            <a:r>
              <a:rPr kumimoji="0" lang="en-US" sz="1836" b="0" i="0" u="none" strike="noStrike" kern="1200" cap="none" spc="0" normalizeH="0" baseline="0" noProof="0">
                <a:ln>
                  <a:noFill/>
                </a:ln>
                <a:solidFill>
                  <a:srgbClr val="505050"/>
                </a:solidFill>
                <a:effectLst/>
                <a:uLnTx/>
                <a:uFillTx/>
                <a:latin typeface="Segoe UI"/>
                <a:ea typeface="+mn-ea"/>
                <a:cs typeface="+mn-cs"/>
              </a:rPr>
              <a:t>Increase agility with containers on demand</a:t>
            </a:r>
            <a:endParaRPr kumimoji="0" lang="en-US" sz="1836" b="0" i="0" u="none" strike="noStrike" kern="1200" cap="none" spc="0" normalizeH="0" baseline="0" noProof="0">
              <a:ln>
                <a:noFill/>
              </a:ln>
              <a:solidFill>
                <a:srgbClr val="505050"/>
              </a:solidFill>
              <a:effectLst/>
              <a:uLnTx/>
              <a:uFillTx/>
              <a:latin typeface="Segoe UI"/>
              <a:ea typeface="+mn-ea"/>
              <a:cs typeface="Segoe UI Semibold" panose="020B0702040204020203" pitchFamily="34" charset="0"/>
            </a:endParaRPr>
          </a:p>
        </p:txBody>
      </p:sp>
      <p:sp>
        <p:nvSpPr>
          <p:cNvPr id="37" name="TextBox 36">
            <a:extLst>
              <a:ext uri="{FF2B5EF4-FFF2-40B4-BE49-F238E27FC236}">
                <a16:creationId xmlns:a16="http://schemas.microsoft.com/office/drawing/2014/main" id="{473B1E8C-97A7-453D-B777-CBE971FCDC77}"/>
              </a:ext>
            </a:extLst>
          </p:cNvPr>
          <p:cNvSpPr txBox="1"/>
          <p:nvPr/>
        </p:nvSpPr>
        <p:spPr>
          <a:xfrm>
            <a:off x="8565846" y="4339949"/>
            <a:ext cx="2323492" cy="1148888"/>
          </a:xfrm>
          <a:prstGeom prst="rect">
            <a:avLst/>
          </a:prstGeom>
          <a:noFill/>
        </p:spPr>
        <p:txBody>
          <a:bodyPr wrap="square" lIns="149217" tIns="149217" rIns="149217" bIns="149217" rtlCol="0" anchor="t">
            <a:spAutoFit/>
          </a:bodyPr>
          <a:lstStyle/>
          <a:p>
            <a:pPr marL="0" marR="0" lvl="0" indent="0" algn="ctr" defTabSz="932597" rtl="0" eaLnBrk="1" fontAlgn="auto" latinLnBrk="0" hangingPunct="1">
              <a:lnSpc>
                <a:spcPct val="100000"/>
              </a:lnSpc>
              <a:spcBef>
                <a:spcPts val="0"/>
              </a:spcBef>
              <a:spcAft>
                <a:spcPts val="612"/>
              </a:spcAft>
              <a:buClrTx/>
              <a:buSzTx/>
              <a:buFontTx/>
              <a:buNone/>
              <a:tabLst/>
              <a:defRPr/>
            </a:pPr>
            <a:r>
              <a:rPr kumimoji="0" lang="en-US" sz="1836" b="0" i="0" u="none" strike="noStrike" kern="1200" cap="none" spc="0" normalizeH="0" baseline="0" noProof="0">
                <a:ln>
                  <a:noFill/>
                </a:ln>
                <a:solidFill>
                  <a:srgbClr val="505050"/>
                </a:solidFill>
                <a:effectLst/>
                <a:uLnTx/>
                <a:uFillTx/>
                <a:latin typeface="Segoe UI"/>
                <a:ea typeface="+mn-ea"/>
                <a:cs typeface="+mn-cs"/>
              </a:rPr>
              <a:t>Secure applications with hypervisor isolation</a:t>
            </a:r>
            <a:endParaRPr kumimoji="0" lang="en-US" sz="1836" b="0" i="0" u="none" strike="noStrike" kern="1200" cap="none" spc="0" normalizeH="0" baseline="0" noProof="0">
              <a:ln>
                <a:noFill/>
              </a:ln>
              <a:solidFill>
                <a:srgbClr val="505050"/>
              </a:solidFill>
              <a:effectLst/>
              <a:uLnTx/>
              <a:uFillTx/>
              <a:latin typeface="Segoe UI"/>
              <a:ea typeface="+mn-ea"/>
              <a:cs typeface="Segoe UI Semibold" panose="020B0702040204020203" pitchFamily="34" charset="0"/>
            </a:endParaRPr>
          </a:p>
        </p:txBody>
      </p:sp>
      <p:sp>
        <p:nvSpPr>
          <p:cNvPr id="38" name="TextBox 37">
            <a:extLst>
              <a:ext uri="{FF2B5EF4-FFF2-40B4-BE49-F238E27FC236}">
                <a16:creationId xmlns:a16="http://schemas.microsoft.com/office/drawing/2014/main" id="{B5886440-AB6F-4BB5-818E-65E8A4155892}"/>
              </a:ext>
            </a:extLst>
          </p:cNvPr>
          <p:cNvSpPr txBox="1"/>
          <p:nvPr/>
        </p:nvSpPr>
        <p:spPr>
          <a:xfrm>
            <a:off x="1825079" y="4339950"/>
            <a:ext cx="2530531" cy="1165759"/>
          </a:xfrm>
          <a:prstGeom prst="rect">
            <a:avLst/>
          </a:prstGeom>
          <a:noFill/>
        </p:spPr>
        <p:txBody>
          <a:bodyPr wrap="square" lIns="149217" tIns="149217" rIns="149217" bIns="149217" rtlCol="0" anchor="t">
            <a:spAutoFit/>
          </a:bodyPr>
          <a:lstStyle/>
          <a:p>
            <a:pPr marL="0" marR="0" lvl="0" indent="0" algn="ctr" defTabSz="932597" rtl="0" eaLnBrk="1" fontAlgn="auto" latinLnBrk="0" hangingPunct="1">
              <a:lnSpc>
                <a:spcPct val="100000"/>
              </a:lnSpc>
              <a:spcBef>
                <a:spcPts val="0"/>
              </a:spcBef>
              <a:spcAft>
                <a:spcPts val="612"/>
              </a:spcAft>
              <a:buClrTx/>
              <a:buSzTx/>
              <a:buFontTx/>
              <a:buNone/>
              <a:tabLst/>
              <a:defRPr/>
            </a:pPr>
            <a:r>
              <a:rPr kumimoji="0" lang="en-US" sz="1836" b="0" i="0" u="none" strike="noStrike" kern="1200" cap="none" spc="0" normalizeH="0" baseline="0" noProof="0">
                <a:ln>
                  <a:noFill/>
                </a:ln>
                <a:solidFill>
                  <a:srgbClr val="505050"/>
                </a:solidFill>
                <a:effectLst/>
                <a:uLnTx/>
                <a:uFillTx/>
                <a:latin typeface="Segoe UI"/>
                <a:ea typeface="+mn-ea"/>
                <a:cs typeface="+mn-cs"/>
              </a:rPr>
              <a:t>Run containers without managing servers</a:t>
            </a:r>
            <a:endParaRPr kumimoji="0" lang="en-US" sz="1836" b="0" i="0" u="none" strike="noStrike" kern="1200" cap="none" spc="0" normalizeH="0" baseline="0" noProof="0">
              <a:ln>
                <a:noFill/>
              </a:ln>
              <a:solidFill>
                <a:srgbClr val="505050"/>
              </a:solidFill>
              <a:effectLst/>
              <a:uLnTx/>
              <a:uFillTx/>
              <a:latin typeface="Segoe UI"/>
              <a:ea typeface="+mn-ea"/>
              <a:cs typeface="Segoe UI Semibold" panose="020B0702040204020203" pitchFamily="34" charset="0"/>
            </a:endParaRPr>
          </a:p>
        </p:txBody>
      </p:sp>
      <p:cxnSp>
        <p:nvCxnSpPr>
          <p:cNvPr id="39" name="Straight Connector 38">
            <a:extLst>
              <a:ext uri="{FF2B5EF4-FFF2-40B4-BE49-F238E27FC236}">
                <a16:creationId xmlns:a16="http://schemas.microsoft.com/office/drawing/2014/main" id="{FA46606B-DB30-4A33-B84C-980CF4E0E902}"/>
              </a:ext>
            </a:extLst>
          </p:cNvPr>
          <p:cNvCxnSpPr>
            <a:cxnSpLocks/>
          </p:cNvCxnSpPr>
          <p:nvPr/>
        </p:nvCxnSpPr>
        <p:spPr>
          <a:xfrm>
            <a:off x="3291011" y="5541780"/>
            <a:ext cx="2925339"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05CFFF55-CB33-4A12-B708-466FA1E18F20}"/>
              </a:ext>
            </a:extLst>
          </p:cNvPr>
          <p:cNvCxnSpPr>
            <a:cxnSpLocks/>
          </p:cNvCxnSpPr>
          <p:nvPr/>
        </p:nvCxnSpPr>
        <p:spPr>
          <a:xfrm>
            <a:off x="6617680" y="5541780"/>
            <a:ext cx="2925339"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41" name="Picture 40">
            <a:extLst>
              <a:ext uri="{FF2B5EF4-FFF2-40B4-BE49-F238E27FC236}">
                <a16:creationId xmlns:a16="http://schemas.microsoft.com/office/drawing/2014/main" id="{A69AA05C-94CE-45B6-9E4A-44987AC7FE38}"/>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8726357" y="2634691"/>
            <a:ext cx="2002470" cy="1485276"/>
          </a:xfrm>
          <a:prstGeom prst="rect">
            <a:avLst/>
          </a:prstGeom>
        </p:spPr>
      </p:pic>
      <p:pic>
        <p:nvPicPr>
          <p:cNvPr id="42" name="Picture 41">
            <a:extLst>
              <a:ext uri="{FF2B5EF4-FFF2-40B4-BE49-F238E27FC236}">
                <a16:creationId xmlns:a16="http://schemas.microsoft.com/office/drawing/2014/main" id="{C01292CD-DDFB-4653-9A42-6850D2BC6D8A}"/>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305140" y="2510557"/>
            <a:ext cx="2337189" cy="1733545"/>
          </a:xfrm>
          <a:prstGeom prst="rect">
            <a:avLst/>
          </a:prstGeom>
        </p:spPr>
      </p:pic>
      <p:pic>
        <p:nvPicPr>
          <p:cNvPr id="43" name="Picture 42">
            <a:extLst>
              <a:ext uri="{FF2B5EF4-FFF2-40B4-BE49-F238E27FC236}">
                <a16:creationId xmlns:a16="http://schemas.microsoft.com/office/drawing/2014/main" id="{546DE4D5-0174-442C-876C-E5DAD710BC11}"/>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069630" y="2739549"/>
            <a:ext cx="2041428" cy="1514172"/>
          </a:xfrm>
          <a:prstGeom prst="rect">
            <a:avLst/>
          </a:prstGeom>
        </p:spPr>
      </p:pic>
    </p:spTree>
    <p:extLst>
      <p:ext uri="{BB962C8B-B14F-4D97-AF65-F5344CB8AC3E}">
        <p14:creationId xmlns:p14="http://schemas.microsoft.com/office/powerpoint/2010/main" val="15267062"/>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olidFill>
                  <a:schemeClr val="accent3"/>
                </a:solidFill>
              </a:rPr>
              <a:t>Azure Container Instances</a:t>
            </a:r>
          </a:p>
        </p:txBody>
      </p:sp>
      <p:sp>
        <p:nvSpPr>
          <p:cNvPr id="4" name="Text Placeholder 3"/>
          <p:cNvSpPr>
            <a:spLocks noGrp="1"/>
          </p:cNvSpPr>
          <p:nvPr>
            <p:ph type="body" sz="quarter" idx="10"/>
          </p:nvPr>
        </p:nvSpPr>
        <p:spPr>
          <a:xfrm>
            <a:off x="152509" y="1212849"/>
            <a:ext cx="5867291" cy="5250668"/>
          </a:xfrm>
        </p:spPr>
        <p:txBody>
          <a:bodyPr/>
          <a:lstStyle/>
          <a:p>
            <a:pPr marL="0" indent="0">
              <a:buNone/>
            </a:pPr>
            <a:r>
              <a:rPr lang="en-US" sz="2400"/>
              <a:t>Great for:</a:t>
            </a:r>
          </a:p>
          <a:p>
            <a:pPr marL="0" indent="0">
              <a:buNone/>
            </a:pPr>
            <a:endParaRPr lang="en-US" sz="2400"/>
          </a:p>
          <a:p>
            <a:r>
              <a:rPr lang="en-US" sz="2400"/>
              <a:t>Isolated Windows and Linux containers</a:t>
            </a:r>
          </a:p>
          <a:p>
            <a:r>
              <a:rPr lang="en-US" sz="2400"/>
              <a:t>Simple applications</a:t>
            </a:r>
          </a:p>
          <a:p>
            <a:r>
              <a:rPr lang="en-US" sz="2400"/>
              <a:t>Task automation</a:t>
            </a:r>
          </a:p>
          <a:p>
            <a:r>
              <a:rPr lang="en-US" sz="2400"/>
              <a:t>Build jobs</a:t>
            </a:r>
          </a:p>
          <a:p>
            <a:r>
              <a:rPr lang="en-US" sz="2400"/>
              <a:t>Hypervisor-level security</a:t>
            </a:r>
          </a:p>
          <a:p>
            <a:r>
              <a:rPr lang="en-US" sz="2400"/>
              <a:t>Custom sizes for CPU cores and memory</a:t>
            </a:r>
          </a:p>
          <a:p>
            <a:r>
              <a:rPr lang="en-US" sz="2400"/>
              <a:t>Public IP connectivity</a:t>
            </a:r>
          </a:p>
          <a:p>
            <a:r>
              <a:rPr lang="en-US" sz="2400"/>
              <a:t>Persistent storage</a:t>
            </a:r>
          </a:p>
          <a:p>
            <a:r>
              <a:rPr lang="en-US" sz="2400"/>
              <a:t>Co-scheduled groups </a:t>
            </a:r>
          </a:p>
          <a:p>
            <a:endParaRPr lang="en-US" sz="2000"/>
          </a:p>
        </p:txBody>
      </p:sp>
      <p:sp>
        <p:nvSpPr>
          <p:cNvPr id="5" name="Text Placeholder 3"/>
          <p:cNvSpPr txBox="1">
            <a:spLocks/>
          </p:cNvSpPr>
          <p:nvPr/>
        </p:nvSpPr>
        <p:spPr>
          <a:xfrm>
            <a:off x="6219421" y="1212849"/>
            <a:ext cx="5867291" cy="3619452"/>
          </a:xfrm>
          <a:prstGeom prst="rect">
            <a:avLst/>
          </a:prstGeom>
        </p:spPr>
        <p:txBody>
          <a:bodyPr vert="horz" wrap="square" lIns="146304" tIns="91440" rIns="146304" bIns="91440" rtlCol="0" anchor="t">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2400"/>
              <a:t>NOT great for:</a:t>
            </a:r>
          </a:p>
          <a:p>
            <a:pPr marL="0" indent="0">
              <a:buFont typeface="Arial" pitchFamily="34" charset="0"/>
              <a:buNone/>
            </a:pPr>
            <a:endParaRPr lang="en-US" sz="2400"/>
          </a:p>
          <a:p>
            <a:r>
              <a:rPr lang="en-US" sz="2400"/>
              <a:t>Full container orchestration</a:t>
            </a:r>
          </a:p>
          <a:p>
            <a:r>
              <a:rPr lang="en-US" sz="2400"/>
              <a:t>Service discovery across multiple containers</a:t>
            </a:r>
          </a:p>
          <a:p>
            <a:r>
              <a:rPr lang="en-US" sz="2400"/>
              <a:t>Automatic scaling </a:t>
            </a:r>
          </a:p>
          <a:p>
            <a:r>
              <a:rPr lang="en-US" sz="2400"/>
              <a:t>Coordinated application upgrades</a:t>
            </a:r>
          </a:p>
          <a:p>
            <a:r>
              <a:rPr lang="en-US" sz="2400"/>
              <a:t>For all of above  Microsoft recommend the Azure Kubernetes Service.</a:t>
            </a:r>
            <a:endParaRPr lang="en-US" sz="2400">
              <a:cs typeface="Segoe UI Light"/>
            </a:endParaRPr>
          </a:p>
        </p:txBody>
      </p:sp>
    </p:spTree>
    <p:extLst>
      <p:ext uri="{BB962C8B-B14F-4D97-AF65-F5344CB8AC3E}">
        <p14:creationId xmlns:p14="http://schemas.microsoft.com/office/powerpoint/2010/main" val="24270372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15" name="TextBox 214">
            <a:extLst>
              <a:ext uri="{FF2B5EF4-FFF2-40B4-BE49-F238E27FC236}">
                <a16:creationId xmlns:a16="http://schemas.microsoft.com/office/drawing/2014/main" id="{40EC4DB3-70CC-4163-8738-B44091FED9B1}"/>
              </a:ext>
            </a:extLst>
          </p:cNvPr>
          <p:cNvSpPr txBox="1"/>
          <p:nvPr/>
        </p:nvSpPr>
        <p:spPr>
          <a:xfrm>
            <a:off x="199280" y="1212849"/>
            <a:ext cx="8193169" cy="609125"/>
          </a:xfrm>
          <a:prstGeom prst="rect">
            <a:avLst/>
          </a:prstGeom>
          <a:noFill/>
        </p:spPr>
        <p:txBody>
          <a:bodyPr wrap="square" lIns="149217" tIns="149217" rIns="149217" bIns="149217" rtlCol="0">
            <a:spAutoFit/>
          </a:bodyPr>
          <a:lstStyle/>
          <a:p>
            <a:pPr defTabSz="932597">
              <a:spcAft>
                <a:spcPts val="612"/>
              </a:spcAft>
              <a:defRPr/>
            </a:pPr>
            <a:r>
              <a:rPr lang="en-US" sz="2000">
                <a:cs typeface="Segoe UI Semibold" panose="020B0702040204020203" pitchFamily="34" charset="0"/>
              </a:rPr>
              <a:t>Manage a Docker private registry as a first-class Azure resource</a:t>
            </a:r>
          </a:p>
        </p:txBody>
      </p:sp>
      <p:sp>
        <p:nvSpPr>
          <p:cNvPr id="4" name="Title 3">
            <a:extLst>
              <a:ext uri="{FF2B5EF4-FFF2-40B4-BE49-F238E27FC236}">
                <a16:creationId xmlns:a16="http://schemas.microsoft.com/office/drawing/2014/main" id="{2531060E-9341-4E56-B718-D404608A6BE9}"/>
              </a:ext>
            </a:extLst>
          </p:cNvPr>
          <p:cNvSpPr>
            <a:spLocks noGrp="1"/>
          </p:cNvSpPr>
          <p:nvPr>
            <p:ph type="title"/>
          </p:nvPr>
        </p:nvSpPr>
        <p:spPr>
          <a:xfrm>
            <a:off x="274639" y="295274"/>
            <a:ext cx="6632776" cy="917575"/>
          </a:xfrm>
        </p:spPr>
        <p:txBody>
          <a:bodyPr/>
          <a:lstStyle/>
          <a:p>
            <a:r>
              <a:rPr lang="en-US">
                <a:solidFill>
                  <a:schemeClr val="accent3"/>
                </a:solidFill>
              </a:rPr>
              <a:t>Azure Container Registry</a:t>
            </a:r>
          </a:p>
        </p:txBody>
      </p:sp>
      <p:sp>
        <p:nvSpPr>
          <p:cNvPr id="238" name="Oval 237">
            <a:extLst>
              <a:ext uri="{FF2B5EF4-FFF2-40B4-BE49-F238E27FC236}">
                <a16:creationId xmlns:a16="http://schemas.microsoft.com/office/drawing/2014/main" id="{E3C9991A-5845-4869-AC53-6932DF68C9DA}"/>
              </a:ext>
            </a:extLst>
          </p:cNvPr>
          <p:cNvSpPr/>
          <p:nvPr/>
        </p:nvSpPr>
        <p:spPr bwMode="auto">
          <a:xfrm rot="16200000">
            <a:off x="2937288" y="5634785"/>
            <a:ext cx="146891" cy="146891"/>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marL="0" marR="0" lvl="0" indent="0" algn="ctr" defTabSz="913926" rtl="0" eaLnBrk="1" fontAlgn="base" latinLnBrk="0" hangingPunct="1">
              <a:lnSpc>
                <a:spcPct val="100000"/>
              </a:lnSpc>
              <a:spcBef>
                <a:spcPct val="0"/>
              </a:spcBef>
              <a:spcAft>
                <a:spcPct val="0"/>
              </a:spcAft>
              <a:buClrTx/>
              <a:buSzTx/>
              <a:buFontTx/>
              <a:buNone/>
              <a:tabLst/>
              <a:defRPr/>
            </a:pPr>
            <a:endParaRPr kumimoji="0" lang="en-US" sz="196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39" name="Oval 238">
            <a:extLst>
              <a:ext uri="{FF2B5EF4-FFF2-40B4-BE49-F238E27FC236}">
                <a16:creationId xmlns:a16="http://schemas.microsoft.com/office/drawing/2014/main" id="{C19550BA-ABEA-4738-92BD-92B1EDFE631B}"/>
              </a:ext>
            </a:extLst>
          </p:cNvPr>
          <p:cNvSpPr/>
          <p:nvPr/>
        </p:nvSpPr>
        <p:spPr bwMode="auto">
          <a:xfrm rot="16200000">
            <a:off x="6198563" y="5634785"/>
            <a:ext cx="146891" cy="146891"/>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marL="0" marR="0" lvl="0" indent="0" algn="ctr" defTabSz="913926" rtl="0" eaLnBrk="1" fontAlgn="base" latinLnBrk="0" hangingPunct="1">
              <a:lnSpc>
                <a:spcPct val="100000"/>
              </a:lnSpc>
              <a:spcBef>
                <a:spcPct val="0"/>
              </a:spcBef>
              <a:spcAft>
                <a:spcPct val="0"/>
              </a:spcAft>
              <a:buClrTx/>
              <a:buSzTx/>
              <a:buFontTx/>
              <a:buNone/>
              <a:tabLst/>
              <a:defRPr/>
            </a:pPr>
            <a:endParaRPr kumimoji="0" lang="en-US" sz="196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40" name="Oval 239">
            <a:extLst>
              <a:ext uri="{FF2B5EF4-FFF2-40B4-BE49-F238E27FC236}">
                <a16:creationId xmlns:a16="http://schemas.microsoft.com/office/drawing/2014/main" id="{9D5E754E-B1C3-4DCC-8073-F28EDAF1883B}"/>
              </a:ext>
            </a:extLst>
          </p:cNvPr>
          <p:cNvSpPr/>
          <p:nvPr/>
        </p:nvSpPr>
        <p:spPr bwMode="auto">
          <a:xfrm rot="16200000">
            <a:off x="9459836" y="5634785"/>
            <a:ext cx="146891" cy="146891"/>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marL="0" marR="0" lvl="0" indent="0" algn="ctr" defTabSz="913926" rtl="0" eaLnBrk="1" fontAlgn="base" latinLnBrk="0" hangingPunct="1">
              <a:lnSpc>
                <a:spcPct val="100000"/>
              </a:lnSpc>
              <a:spcBef>
                <a:spcPct val="0"/>
              </a:spcBef>
              <a:spcAft>
                <a:spcPct val="0"/>
              </a:spcAft>
              <a:buClrTx/>
              <a:buSzTx/>
              <a:buFontTx/>
              <a:buNone/>
              <a:tabLst/>
              <a:defRPr/>
            </a:pPr>
            <a:endParaRPr kumimoji="0" lang="en-US" sz="196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41" name="TextBox 240">
            <a:extLst>
              <a:ext uri="{FF2B5EF4-FFF2-40B4-BE49-F238E27FC236}">
                <a16:creationId xmlns:a16="http://schemas.microsoft.com/office/drawing/2014/main" id="{01B724CC-402F-480C-B7F8-424F18FE5A94}"/>
              </a:ext>
            </a:extLst>
          </p:cNvPr>
          <p:cNvSpPr txBox="1"/>
          <p:nvPr/>
        </p:nvSpPr>
        <p:spPr>
          <a:xfrm>
            <a:off x="4871591" y="4530026"/>
            <a:ext cx="2800833" cy="860450"/>
          </a:xfrm>
          <a:prstGeom prst="rect">
            <a:avLst/>
          </a:prstGeom>
          <a:noFill/>
        </p:spPr>
        <p:txBody>
          <a:bodyPr wrap="square" lIns="146283" tIns="146283" rIns="146283" bIns="146283" rtlCol="0" anchor="t">
            <a:spAutoFit/>
          </a:bodyPr>
          <a:lstStyle/>
          <a:p>
            <a:pPr marL="0" marR="0" lvl="0" indent="0" algn="ctr" defTabSz="932597"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Segoe UI Semibold" panose="020B0702040204020203" pitchFamily="34" charset="0"/>
              </a:rPr>
              <a:t>Use familiar, open-source Docker CLI tools</a:t>
            </a:r>
          </a:p>
        </p:txBody>
      </p:sp>
      <p:sp>
        <p:nvSpPr>
          <p:cNvPr id="242" name="TextBox 241">
            <a:extLst>
              <a:ext uri="{FF2B5EF4-FFF2-40B4-BE49-F238E27FC236}">
                <a16:creationId xmlns:a16="http://schemas.microsoft.com/office/drawing/2014/main" id="{691071CF-E7FB-485A-B09D-717CAAAFC34C}"/>
              </a:ext>
            </a:extLst>
          </p:cNvPr>
          <p:cNvSpPr txBox="1"/>
          <p:nvPr/>
        </p:nvSpPr>
        <p:spPr>
          <a:xfrm>
            <a:off x="8073317" y="4530026"/>
            <a:ext cx="2919930" cy="860450"/>
          </a:xfrm>
          <a:prstGeom prst="rect">
            <a:avLst/>
          </a:prstGeom>
          <a:noFill/>
        </p:spPr>
        <p:txBody>
          <a:bodyPr wrap="square" lIns="146283" tIns="146283" rIns="146283" bIns="146283" rtlCol="0" anchor="t">
            <a:spAutoFit/>
          </a:bodyPr>
          <a:lstStyle/>
          <a:p>
            <a:pPr marL="0" marR="0" lvl="0" indent="0" algn="ctr" defTabSz="932597"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Segoe UI Semibold" panose="020B0702040204020203" pitchFamily="34" charset="0"/>
              </a:rPr>
              <a:t>Azure Container Registry geo-replication</a:t>
            </a:r>
          </a:p>
        </p:txBody>
      </p:sp>
      <p:sp>
        <p:nvSpPr>
          <p:cNvPr id="243" name="TextBox 242">
            <a:extLst>
              <a:ext uri="{FF2B5EF4-FFF2-40B4-BE49-F238E27FC236}">
                <a16:creationId xmlns:a16="http://schemas.microsoft.com/office/drawing/2014/main" id="{9D0A0F06-C0C5-42D7-B57E-9C63C4A23046}"/>
              </a:ext>
            </a:extLst>
          </p:cNvPr>
          <p:cNvSpPr txBox="1"/>
          <p:nvPr/>
        </p:nvSpPr>
        <p:spPr>
          <a:xfrm>
            <a:off x="1539129" y="4530026"/>
            <a:ext cx="2943208" cy="860450"/>
          </a:xfrm>
          <a:prstGeom prst="rect">
            <a:avLst/>
          </a:prstGeom>
          <a:noFill/>
        </p:spPr>
        <p:txBody>
          <a:bodyPr wrap="square" lIns="146283" tIns="146283" rIns="146283" bIns="146283" rtlCol="0" anchor="t">
            <a:spAutoFit/>
          </a:bodyPr>
          <a:lstStyle/>
          <a:p>
            <a:pPr marL="0" marR="0" lvl="0" indent="0" algn="ctr" defTabSz="932597"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Segoe UI Semibold" panose="020B0702040204020203" pitchFamily="34" charset="0"/>
              </a:rPr>
              <a:t>Manage images for all types of containers</a:t>
            </a:r>
          </a:p>
        </p:txBody>
      </p:sp>
      <p:cxnSp>
        <p:nvCxnSpPr>
          <p:cNvPr id="244" name="Straight Connector 243">
            <a:extLst>
              <a:ext uri="{FF2B5EF4-FFF2-40B4-BE49-F238E27FC236}">
                <a16:creationId xmlns:a16="http://schemas.microsoft.com/office/drawing/2014/main" id="{A387E08E-7E81-447B-A856-78DDF467CE69}"/>
              </a:ext>
            </a:extLst>
          </p:cNvPr>
          <p:cNvCxnSpPr>
            <a:cxnSpLocks/>
          </p:cNvCxnSpPr>
          <p:nvPr/>
        </p:nvCxnSpPr>
        <p:spPr>
          <a:xfrm>
            <a:off x="3207454" y="5708230"/>
            <a:ext cx="2867833"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45" name="Straight Connector 244">
            <a:extLst>
              <a:ext uri="{FF2B5EF4-FFF2-40B4-BE49-F238E27FC236}">
                <a16:creationId xmlns:a16="http://schemas.microsoft.com/office/drawing/2014/main" id="{5BAA24CF-8824-4769-A876-7F3836AFEF54}"/>
              </a:ext>
            </a:extLst>
          </p:cNvPr>
          <p:cNvCxnSpPr>
            <a:cxnSpLocks/>
          </p:cNvCxnSpPr>
          <p:nvPr/>
        </p:nvCxnSpPr>
        <p:spPr>
          <a:xfrm>
            <a:off x="6468729" y="5708230"/>
            <a:ext cx="2867833"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246" name="Group 245">
            <a:extLst>
              <a:ext uri="{FF2B5EF4-FFF2-40B4-BE49-F238E27FC236}">
                <a16:creationId xmlns:a16="http://schemas.microsoft.com/office/drawing/2014/main" id="{7F80CC14-DE8F-40FA-BD21-3594C996814A}"/>
              </a:ext>
            </a:extLst>
          </p:cNvPr>
          <p:cNvGrpSpPr/>
          <p:nvPr/>
        </p:nvGrpSpPr>
        <p:grpSpPr>
          <a:xfrm>
            <a:off x="1956504" y="2330643"/>
            <a:ext cx="2041333" cy="1898959"/>
            <a:chOff x="2968916" y="2459064"/>
            <a:chExt cx="2041623" cy="1899229"/>
          </a:xfrm>
        </p:grpSpPr>
        <p:pic>
          <p:nvPicPr>
            <p:cNvPr id="247" name="Graphic 246">
              <a:extLst>
                <a:ext uri="{FF2B5EF4-FFF2-40B4-BE49-F238E27FC236}">
                  <a16:creationId xmlns:a16="http://schemas.microsoft.com/office/drawing/2014/main" id="{C3E2B348-C749-431B-A3F1-0363EF76037E}"/>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t="3861" r="4666" b="5796"/>
            <a:stretch/>
          </p:blipFill>
          <p:spPr>
            <a:xfrm>
              <a:off x="2968916" y="2459064"/>
              <a:ext cx="2010354" cy="1899229"/>
            </a:xfrm>
            <a:prstGeom prst="ellipse">
              <a:avLst/>
            </a:prstGeom>
          </p:spPr>
        </p:pic>
        <p:sp>
          <p:nvSpPr>
            <p:cNvPr id="248" name="Freeform 1">
              <a:extLst>
                <a:ext uri="{FF2B5EF4-FFF2-40B4-BE49-F238E27FC236}">
                  <a16:creationId xmlns:a16="http://schemas.microsoft.com/office/drawing/2014/main" id="{705FB25D-35F9-44B9-9F2E-8F1B97EE9FE3}"/>
                </a:ext>
              </a:extLst>
            </p:cNvPr>
            <p:cNvSpPr/>
            <p:nvPr/>
          </p:nvSpPr>
          <p:spPr bwMode="auto">
            <a:xfrm>
              <a:off x="4497355" y="2729204"/>
              <a:ext cx="513184" cy="886408"/>
            </a:xfrm>
            <a:custGeom>
              <a:avLst/>
              <a:gdLst>
                <a:gd name="connsiteX0" fmla="*/ 0 w 513184"/>
                <a:gd name="connsiteY0" fmla="*/ 0 h 886408"/>
                <a:gd name="connsiteX1" fmla="*/ 37323 w 513184"/>
                <a:gd name="connsiteY1" fmla="*/ 163286 h 886408"/>
                <a:gd name="connsiteX2" fmla="*/ 223935 w 513184"/>
                <a:gd name="connsiteY2" fmla="*/ 788437 h 886408"/>
                <a:gd name="connsiteX3" fmla="*/ 256592 w 513184"/>
                <a:gd name="connsiteY3" fmla="*/ 821094 h 886408"/>
                <a:gd name="connsiteX4" fmla="*/ 293914 w 513184"/>
                <a:gd name="connsiteY4" fmla="*/ 886408 h 886408"/>
                <a:gd name="connsiteX5" fmla="*/ 513184 w 513184"/>
                <a:gd name="connsiteY5" fmla="*/ 499188 h 886408"/>
                <a:gd name="connsiteX6" fmla="*/ 387221 w 513184"/>
                <a:gd name="connsiteY6" fmla="*/ 172616 h 886408"/>
                <a:gd name="connsiteX7" fmla="*/ 0 w 513184"/>
                <a:gd name="connsiteY7" fmla="*/ 0 h 886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3184" h="886408">
                  <a:moveTo>
                    <a:pt x="0" y="0"/>
                  </a:moveTo>
                  <a:lnTo>
                    <a:pt x="37323" y="163286"/>
                  </a:lnTo>
                  <a:lnTo>
                    <a:pt x="223935" y="788437"/>
                  </a:lnTo>
                  <a:lnTo>
                    <a:pt x="256592" y="821094"/>
                  </a:lnTo>
                  <a:lnTo>
                    <a:pt x="293914" y="886408"/>
                  </a:lnTo>
                  <a:lnTo>
                    <a:pt x="513184" y="499188"/>
                  </a:lnTo>
                  <a:lnTo>
                    <a:pt x="387221" y="172616"/>
                  </a:lnTo>
                  <a:lnTo>
                    <a:pt x="0" y="0"/>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9" name="Freeform 2">
              <a:extLst>
                <a:ext uri="{FF2B5EF4-FFF2-40B4-BE49-F238E27FC236}">
                  <a16:creationId xmlns:a16="http://schemas.microsoft.com/office/drawing/2014/main" id="{0E96F956-2EC6-4C94-9E91-6B02BEFD31DA}"/>
                </a:ext>
              </a:extLst>
            </p:cNvPr>
            <p:cNvSpPr/>
            <p:nvPr/>
          </p:nvSpPr>
          <p:spPr bwMode="auto">
            <a:xfrm>
              <a:off x="2982861" y="3513803"/>
              <a:ext cx="516194" cy="523568"/>
            </a:xfrm>
            <a:custGeom>
              <a:avLst/>
              <a:gdLst>
                <a:gd name="connsiteX0" fmla="*/ 516194 w 516194"/>
                <a:gd name="connsiteY0" fmla="*/ 468262 h 523568"/>
                <a:gd name="connsiteX1" fmla="*/ 239662 w 516194"/>
                <a:gd name="connsiteY1" fmla="*/ 0 h 523568"/>
                <a:gd name="connsiteX2" fmla="*/ 0 w 516194"/>
                <a:gd name="connsiteY2" fmla="*/ 29497 h 523568"/>
                <a:gd name="connsiteX3" fmla="*/ 110613 w 516194"/>
                <a:gd name="connsiteY3" fmla="*/ 523568 h 523568"/>
                <a:gd name="connsiteX4" fmla="*/ 516194 w 516194"/>
                <a:gd name="connsiteY4" fmla="*/ 468262 h 5235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6194" h="523568">
                  <a:moveTo>
                    <a:pt x="516194" y="468262"/>
                  </a:moveTo>
                  <a:lnTo>
                    <a:pt x="239662" y="0"/>
                  </a:lnTo>
                  <a:lnTo>
                    <a:pt x="0" y="29497"/>
                  </a:lnTo>
                  <a:lnTo>
                    <a:pt x="110613" y="523568"/>
                  </a:lnTo>
                  <a:lnTo>
                    <a:pt x="516194" y="468262"/>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0" name="Freeform 5">
              <a:extLst>
                <a:ext uri="{FF2B5EF4-FFF2-40B4-BE49-F238E27FC236}">
                  <a16:creationId xmlns:a16="http://schemas.microsoft.com/office/drawing/2014/main" id="{FD4DD3A1-979D-4522-B011-F1AE1453C6BB}"/>
                </a:ext>
              </a:extLst>
            </p:cNvPr>
            <p:cNvSpPr/>
            <p:nvPr/>
          </p:nvSpPr>
          <p:spPr bwMode="auto">
            <a:xfrm>
              <a:off x="3167216" y="2492477"/>
              <a:ext cx="479323" cy="527255"/>
            </a:xfrm>
            <a:custGeom>
              <a:avLst/>
              <a:gdLst>
                <a:gd name="connsiteX0" fmla="*/ 460887 w 479323"/>
                <a:gd name="connsiteY0" fmla="*/ 0 h 527255"/>
                <a:gd name="connsiteX1" fmla="*/ 479323 w 479323"/>
                <a:gd name="connsiteY1" fmla="*/ 261784 h 527255"/>
                <a:gd name="connsiteX2" fmla="*/ 158545 w 479323"/>
                <a:gd name="connsiteY2" fmla="*/ 527255 h 527255"/>
                <a:gd name="connsiteX3" fmla="*/ 0 w 479323"/>
                <a:gd name="connsiteY3" fmla="*/ 523568 h 527255"/>
                <a:gd name="connsiteX4" fmla="*/ 313403 w 479323"/>
                <a:gd name="connsiteY4" fmla="*/ 11062 h 527255"/>
                <a:gd name="connsiteX5" fmla="*/ 460887 w 479323"/>
                <a:gd name="connsiteY5" fmla="*/ 0 h 527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9323" h="527255">
                  <a:moveTo>
                    <a:pt x="460887" y="0"/>
                  </a:moveTo>
                  <a:lnTo>
                    <a:pt x="479323" y="261784"/>
                  </a:lnTo>
                  <a:lnTo>
                    <a:pt x="158545" y="527255"/>
                  </a:lnTo>
                  <a:lnTo>
                    <a:pt x="0" y="523568"/>
                  </a:lnTo>
                  <a:lnTo>
                    <a:pt x="313403" y="11062"/>
                  </a:lnTo>
                  <a:lnTo>
                    <a:pt x="460887" y="0"/>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1" name="Rectangle 250">
              <a:extLst>
                <a:ext uri="{FF2B5EF4-FFF2-40B4-BE49-F238E27FC236}">
                  <a16:creationId xmlns:a16="http://schemas.microsoft.com/office/drawing/2014/main" id="{8CE30C17-49FB-4211-B995-E6338D7F644F}"/>
                </a:ext>
              </a:extLst>
            </p:cNvPr>
            <p:cNvSpPr/>
            <p:nvPr/>
          </p:nvSpPr>
          <p:spPr bwMode="auto">
            <a:xfrm>
              <a:off x="3764526" y="3265551"/>
              <a:ext cx="372397" cy="24825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2" name="Freeform 7">
              <a:extLst>
                <a:ext uri="{FF2B5EF4-FFF2-40B4-BE49-F238E27FC236}">
                  <a16:creationId xmlns:a16="http://schemas.microsoft.com/office/drawing/2014/main" id="{6AB4154D-E808-4161-82CA-2BC9107449CB}"/>
                </a:ext>
              </a:extLst>
            </p:cNvPr>
            <p:cNvSpPr/>
            <p:nvPr/>
          </p:nvSpPr>
          <p:spPr bwMode="auto">
            <a:xfrm>
              <a:off x="3941506" y="3879212"/>
              <a:ext cx="737420" cy="453513"/>
            </a:xfrm>
            <a:custGeom>
              <a:avLst/>
              <a:gdLst>
                <a:gd name="connsiteX0" fmla="*/ 0 w 737420"/>
                <a:gd name="connsiteY0" fmla="*/ 320777 h 453513"/>
                <a:gd name="connsiteX1" fmla="*/ 7375 w 737420"/>
                <a:gd name="connsiteY1" fmla="*/ 431390 h 453513"/>
                <a:gd name="connsiteX2" fmla="*/ 435078 w 737420"/>
                <a:gd name="connsiteY2" fmla="*/ 453513 h 453513"/>
                <a:gd name="connsiteX3" fmla="*/ 737420 w 737420"/>
                <a:gd name="connsiteY3" fmla="*/ 58993 h 453513"/>
                <a:gd name="connsiteX4" fmla="*/ 715297 w 737420"/>
                <a:gd name="connsiteY4" fmla="*/ 0 h 453513"/>
                <a:gd name="connsiteX5" fmla="*/ 715297 w 737420"/>
                <a:gd name="connsiteY5" fmla="*/ 0 h 453513"/>
                <a:gd name="connsiteX6" fmla="*/ 637868 w 737420"/>
                <a:gd name="connsiteY6" fmla="*/ 40558 h 453513"/>
                <a:gd name="connsiteX7" fmla="*/ 283907 w 737420"/>
                <a:gd name="connsiteY7" fmla="*/ 169606 h 453513"/>
                <a:gd name="connsiteX8" fmla="*/ 0 w 737420"/>
                <a:gd name="connsiteY8" fmla="*/ 320777 h 453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37420" h="453513">
                  <a:moveTo>
                    <a:pt x="0" y="320777"/>
                  </a:moveTo>
                  <a:lnTo>
                    <a:pt x="7375" y="431390"/>
                  </a:lnTo>
                  <a:lnTo>
                    <a:pt x="435078" y="453513"/>
                  </a:lnTo>
                  <a:lnTo>
                    <a:pt x="737420" y="58993"/>
                  </a:lnTo>
                  <a:lnTo>
                    <a:pt x="715297" y="0"/>
                  </a:lnTo>
                  <a:lnTo>
                    <a:pt x="715297" y="0"/>
                  </a:lnTo>
                  <a:lnTo>
                    <a:pt x="637868" y="40558"/>
                  </a:lnTo>
                  <a:lnTo>
                    <a:pt x="283907" y="169606"/>
                  </a:lnTo>
                  <a:lnTo>
                    <a:pt x="0" y="320777"/>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53" name="Group 252">
            <a:extLst>
              <a:ext uri="{FF2B5EF4-FFF2-40B4-BE49-F238E27FC236}">
                <a16:creationId xmlns:a16="http://schemas.microsoft.com/office/drawing/2014/main" id="{6D71CED1-BD50-428F-9C10-6AFB6DCF2083}"/>
              </a:ext>
            </a:extLst>
          </p:cNvPr>
          <p:cNvGrpSpPr/>
          <p:nvPr/>
        </p:nvGrpSpPr>
        <p:grpSpPr>
          <a:xfrm>
            <a:off x="5418946" y="2554456"/>
            <a:ext cx="2154161" cy="1321171"/>
            <a:chOff x="6431850" y="2682910"/>
            <a:chExt cx="2154466" cy="1321358"/>
          </a:xfrm>
        </p:grpSpPr>
        <p:pic>
          <p:nvPicPr>
            <p:cNvPr id="254" name="Graphic 253">
              <a:extLst>
                <a:ext uri="{FF2B5EF4-FFF2-40B4-BE49-F238E27FC236}">
                  <a16:creationId xmlns:a16="http://schemas.microsoft.com/office/drawing/2014/main" id="{F4B3B55A-11A6-43C8-8C35-5F24BB0945B9}"/>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l="14512" t="18831" b="25334"/>
            <a:stretch/>
          </p:blipFill>
          <p:spPr>
            <a:xfrm>
              <a:off x="6431850" y="2764123"/>
              <a:ext cx="2055260" cy="1191054"/>
            </a:xfrm>
            <a:prstGeom prst="rect">
              <a:avLst/>
            </a:prstGeom>
          </p:spPr>
        </p:pic>
        <p:sp>
          <p:nvSpPr>
            <p:cNvPr id="255" name="Freeform 9">
              <a:extLst>
                <a:ext uri="{FF2B5EF4-FFF2-40B4-BE49-F238E27FC236}">
                  <a16:creationId xmlns:a16="http://schemas.microsoft.com/office/drawing/2014/main" id="{F76957D0-35F5-4266-81F8-55DDEAB2A8E2}"/>
                </a:ext>
              </a:extLst>
            </p:cNvPr>
            <p:cNvSpPr/>
            <p:nvPr/>
          </p:nvSpPr>
          <p:spPr bwMode="auto">
            <a:xfrm>
              <a:off x="7842738" y="2682910"/>
              <a:ext cx="743578" cy="401934"/>
            </a:xfrm>
            <a:custGeom>
              <a:avLst/>
              <a:gdLst>
                <a:gd name="connsiteX0" fmla="*/ 743578 w 743578"/>
                <a:gd name="connsiteY0" fmla="*/ 401934 h 401934"/>
                <a:gd name="connsiteX1" fmla="*/ 246185 w 743578"/>
                <a:gd name="connsiteY1" fmla="*/ 226088 h 401934"/>
                <a:gd name="connsiteX2" fmla="*/ 0 w 743578"/>
                <a:gd name="connsiteY2" fmla="*/ 75363 h 401934"/>
                <a:gd name="connsiteX3" fmla="*/ 50242 w 743578"/>
                <a:gd name="connsiteY3" fmla="*/ 0 h 401934"/>
                <a:gd name="connsiteX4" fmla="*/ 617974 w 743578"/>
                <a:gd name="connsiteY4" fmla="*/ 60290 h 401934"/>
                <a:gd name="connsiteX5" fmla="*/ 743578 w 743578"/>
                <a:gd name="connsiteY5" fmla="*/ 401934 h 401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78" h="401934">
                  <a:moveTo>
                    <a:pt x="743578" y="401934"/>
                  </a:moveTo>
                  <a:lnTo>
                    <a:pt x="246185" y="226088"/>
                  </a:lnTo>
                  <a:lnTo>
                    <a:pt x="0" y="75363"/>
                  </a:lnTo>
                  <a:lnTo>
                    <a:pt x="50242" y="0"/>
                  </a:lnTo>
                  <a:lnTo>
                    <a:pt x="617974" y="60290"/>
                  </a:lnTo>
                  <a:lnTo>
                    <a:pt x="743578" y="401934"/>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6" name="Freeform 10">
              <a:extLst>
                <a:ext uri="{FF2B5EF4-FFF2-40B4-BE49-F238E27FC236}">
                  <a16:creationId xmlns:a16="http://schemas.microsoft.com/office/drawing/2014/main" id="{95595524-CCFF-4367-BAF8-504483F506EA}"/>
                </a:ext>
              </a:extLst>
            </p:cNvPr>
            <p:cNvSpPr/>
            <p:nvPr/>
          </p:nvSpPr>
          <p:spPr bwMode="auto">
            <a:xfrm>
              <a:off x="7792497" y="3727938"/>
              <a:ext cx="411982" cy="276330"/>
            </a:xfrm>
            <a:custGeom>
              <a:avLst/>
              <a:gdLst>
                <a:gd name="connsiteX0" fmla="*/ 311499 w 411982"/>
                <a:gd name="connsiteY0" fmla="*/ 0 h 276330"/>
                <a:gd name="connsiteX1" fmla="*/ 411982 w 411982"/>
                <a:gd name="connsiteY1" fmla="*/ 80387 h 276330"/>
                <a:gd name="connsiteX2" fmla="*/ 281354 w 411982"/>
                <a:gd name="connsiteY2" fmla="*/ 276330 h 276330"/>
                <a:gd name="connsiteX3" fmla="*/ 0 w 411982"/>
                <a:gd name="connsiteY3" fmla="*/ 246185 h 276330"/>
                <a:gd name="connsiteX4" fmla="*/ 115556 w 411982"/>
                <a:gd name="connsiteY4" fmla="*/ 60291 h 276330"/>
                <a:gd name="connsiteX5" fmla="*/ 311499 w 411982"/>
                <a:gd name="connsiteY5" fmla="*/ 0 h 276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1982" h="276330">
                  <a:moveTo>
                    <a:pt x="311499" y="0"/>
                  </a:moveTo>
                  <a:lnTo>
                    <a:pt x="411982" y="80387"/>
                  </a:lnTo>
                  <a:lnTo>
                    <a:pt x="281354" y="276330"/>
                  </a:lnTo>
                  <a:lnTo>
                    <a:pt x="0" y="246185"/>
                  </a:lnTo>
                  <a:lnTo>
                    <a:pt x="115556" y="60291"/>
                  </a:lnTo>
                  <a:lnTo>
                    <a:pt x="311499" y="0"/>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7" name="Freeform 11">
              <a:extLst>
                <a:ext uri="{FF2B5EF4-FFF2-40B4-BE49-F238E27FC236}">
                  <a16:creationId xmlns:a16="http://schemas.microsoft.com/office/drawing/2014/main" id="{6EB57D2B-29F4-4DA1-8818-33D2832470E9}"/>
                </a:ext>
              </a:extLst>
            </p:cNvPr>
            <p:cNvSpPr/>
            <p:nvPr/>
          </p:nvSpPr>
          <p:spPr bwMode="auto">
            <a:xfrm>
              <a:off x="6636936" y="3758084"/>
              <a:ext cx="195943" cy="246184"/>
            </a:xfrm>
            <a:custGeom>
              <a:avLst/>
              <a:gdLst>
                <a:gd name="connsiteX0" fmla="*/ 0 w 195943"/>
                <a:gd name="connsiteY0" fmla="*/ 0 h 246184"/>
                <a:gd name="connsiteX1" fmla="*/ 180871 w 195943"/>
                <a:gd name="connsiteY1" fmla="*/ 20096 h 246184"/>
                <a:gd name="connsiteX2" fmla="*/ 195943 w 195943"/>
                <a:gd name="connsiteY2" fmla="*/ 246184 h 246184"/>
                <a:gd name="connsiteX3" fmla="*/ 65315 w 195943"/>
                <a:gd name="connsiteY3" fmla="*/ 200967 h 246184"/>
                <a:gd name="connsiteX4" fmla="*/ 0 w 195943"/>
                <a:gd name="connsiteY4" fmla="*/ 0 h 2461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943" h="246184">
                  <a:moveTo>
                    <a:pt x="0" y="0"/>
                  </a:moveTo>
                  <a:lnTo>
                    <a:pt x="180871" y="20096"/>
                  </a:lnTo>
                  <a:lnTo>
                    <a:pt x="195943" y="246184"/>
                  </a:lnTo>
                  <a:lnTo>
                    <a:pt x="65315" y="200967"/>
                  </a:lnTo>
                  <a:lnTo>
                    <a:pt x="0" y="0"/>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8" name="Freeform 12">
              <a:extLst>
                <a:ext uri="{FF2B5EF4-FFF2-40B4-BE49-F238E27FC236}">
                  <a16:creationId xmlns:a16="http://schemas.microsoft.com/office/drawing/2014/main" id="{C7848E9F-5461-421E-B886-F130D7CEC15D}"/>
                </a:ext>
              </a:extLst>
            </p:cNvPr>
            <p:cNvSpPr/>
            <p:nvPr/>
          </p:nvSpPr>
          <p:spPr bwMode="auto">
            <a:xfrm>
              <a:off x="6652009" y="2692958"/>
              <a:ext cx="497393" cy="251209"/>
            </a:xfrm>
            <a:custGeom>
              <a:avLst/>
              <a:gdLst>
                <a:gd name="connsiteX0" fmla="*/ 497393 w 497393"/>
                <a:gd name="connsiteY0" fmla="*/ 25121 h 251209"/>
                <a:gd name="connsiteX1" fmla="*/ 396910 w 497393"/>
                <a:gd name="connsiteY1" fmla="*/ 145701 h 251209"/>
                <a:gd name="connsiteX2" fmla="*/ 65314 w 497393"/>
                <a:gd name="connsiteY2" fmla="*/ 251209 h 251209"/>
                <a:gd name="connsiteX3" fmla="*/ 0 w 497393"/>
                <a:gd name="connsiteY3" fmla="*/ 205991 h 251209"/>
                <a:gd name="connsiteX4" fmla="*/ 231112 w 497393"/>
                <a:gd name="connsiteY4" fmla="*/ 0 h 251209"/>
                <a:gd name="connsiteX5" fmla="*/ 497393 w 497393"/>
                <a:gd name="connsiteY5" fmla="*/ 25121 h 251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7393" h="251209">
                  <a:moveTo>
                    <a:pt x="497393" y="25121"/>
                  </a:moveTo>
                  <a:lnTo>
                    <a:pt x="396910" y="145701"/>
                  </a:lnTo>
                  <a:lnTo>
                    <a:pt x="65314" y="251209"/>
                  </a:lnTo>
                  <a:lnTo>
                    <a:pt x="0" y="205991"/>
                  </a:lnTo>
                  <a:lnTo>
                    <a:pt x="231112" y="0"/>
                  </a:lnTo>
                  <a:lnTo>
                    <a:pt x="497393" y="25121"/>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59" name="Group 258">
            <a:extLst>
              <a:ext uri="{FF2B5EF4-FFF2-40B4-BE49-F238E27FC236}">
                <a16:creationId xmlns:a16="http://schemas.microsoft.com/office/drawing/2014/main" id="{9864548F-D6D6-48BB-A486-ED78D57C1BA4}"/>
              </a:ext>
            </a:extLst>
          </p:cNvPr>
          <p:cNvGrpSpPr/>
          <p:nvPr/>
        </p:nvGrpSpPr>
        <p:grpSpPr>
          <a:xfrm>
            <a:off x="8471001" y="2795133"/>
            <a:ext cx="2123732" cy="1126207"/>
            <a:chOff x="9484337" y="2923620"/>
            <a:chExt cx="2124033" cy="1126367"/>
          </a:xfrm>
        </p:grpSpPr>
        <p:pic>
          <p:nvPicPr>
            <p:cNvPr id="260" name="Graphic 259">
              <a:extLst>
                <a:ext uri="{FF2B5EF4-FFF2-40B4-BE49-F238E27FC236}">
                  <a16:creationId xmlns:a16="http://schemas.microsoft.com/office/drawing/2014/main" id="{5B54067B-A4E6-4D01-AFE1-35ACC99F1A61}"/>
                </a:ext>
              </a:extLst>
            </p:cNvPr>
            <p:cNvPicPr>
              <a:picLocks noChangeAspect="1"/>
            </p:cNvPicPr>
            <p:nvPr/>
          </p:nvPicPr>
          <p:blipFill rotWithShape="1">
            <a:blip r:embed="rId7">
              <a:extLst>
                <a:ext uri="{96DAC541-7B7A-43D3-8B79-37D633B846F1}">
                  <asvg:svgBlip xmlns:asvg="http://schemas.microsoft.com/office/drawing/2016/SVG/main" r:embed="rId8"/>
                </a:ext>
              </a:extLst>
            </a:blip>
            <a:srcRect l="16256" t="24617" r="16405" b="17273"/>
            <a:stretch/>
          </p:blipFill>
          <p:spPr>
            <a:xfrm>
              <a:off x="9524198" y="2957241"/>
              <a:ext cx="2040556" cy="1080044"/>
            </a:xfrm>
            <a:prstGeom prst="rect">
              <a:avLst/>
            </a:prstGeom>
          </p:spPr>
        </p:pic>
        <p:sp>
          <p:nvSpPr>
            <p:cNvPr id="261" name="Freeform 14">
              <a:extLst>
                <a:ext uri="{FF2B5EF4-FFF2-40B4-BE49-F238E27FC236}">
                  <a16:creationId xmlns:a16="http://schemas.microsoft.com/office/drawing/2014/main" id="{FACD23DE-D8E9-4564-8034-3F96825578A0}"/>
                </a:ext>
              </a:extLst>
            </p:cNvPr>
            <p:cNvSpPr/>
            <p:nvPr/>
          </p:nvSpPr>
          <p:spPr bwMode="auto">
            <a:xfrm>
              <a:off x="9484337" y="3477180"/>
              <a:ext cx="168119" cy="319835"/>
            </a:xfrm>
            <a:custGeom>
              <a:avLst/>
              <a:gdLst>
                <a:gd name="connsiteX0" fmla="*/ 0 w 168119"/>
                <a:gd name="connsiteY0" fmla="*/ 0 h 319835"/>
                <a:gd name="connsiteX1" fmla="*/ 168119 w 168119"/>
                <a:gd name="connsiteY1" fmla="*/ 127114 h 319835"/>
                <a:gd name="connsiteX2" fmla="*/ 131215 w 168119"/>
                <a:gd name="connsiteY2" fmla="*/ 282931 h 319835"/>
                <a:gd name="connsiteX3" fmla="*/ 4101 w 168119"/>
                <a:gd name="connsiteY3" fmla="*/ 319835 h 319835"/>
                <a:gd name="connsiteX4" fmla="*/ 0 w 168119"/>
                <a:gd name="connsiteY4" fmla="*/ 0 h 3198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119" h="319835">
                  <a:moveTo>
                    <a:pt x="0" y="0"/>
                  </a:moveTo>
                  <a:lnTo>
                    <a:pt x="168119" y="127114"/>
                  </a:lnTo>
                  <a:lnTo>
                    <a:pt x="131215" y="282931"/>
                  </a:lnTo>
                  <a:lnTo>
                    <a:pt x="4101" y="319835"/>
                  </a:lnTo>
                  <a:lnTo>
                    <a:pt x="0" y="0"/>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2" name="Freeform 15">
              <a:extLst>
                <a:ext uri="{FF2B5EF4-FFF2-40B4-BE49-F238E27FC236}">
                  <a16:creationId xmlns:a16="http://schemas.microsoft.com/office/drawing/2014/main" id="{6A107105-9CA0-4DB2-8936-D1CB89885164}"/>
                </a:ext>
              </a:extLst>
            </p:cNvPr>
            <p:cNvSpPr/>
            <p:nvPr/>
          </p:nvSpPr>
          <p:spPr bwMode="auto">
            <a:xfrm>
              <a:off x="10644764" y="2923620"/>
              <a:ext cx="963606" cy="61506"/>
            </a:xfrm>
            <a:custGeom>
              <a:avLst/>
              <a:gdLst>
                <a:gd name="connsiteX0" fmla="*/ 12301 w 963606"/>
                <a:gd name="connsiteY0" fmla="*/ 0 h 61506"/>
                <a:gd name="connsiteX1" fmla="*/ 0 w 963606"/>
                <a:gd name="connsiteY1" fmla="*/ 61506 h 61506"/>
                <a:gd name="connsiteX2" fmla="*/ 963606 w 963606"/>
                <a:gd name="connsiteY2" fmla="*/ 57406 h 61506"/>
                <a:gd name="connsiteX3" fmla="*/ 918501 w 963606"/>
                <a:gd name="connsiteY3" fmla="*/ 8201 h 61506"/>
                <a:gd name="connsiteX4" fmla="*/ 12301 w 963606"/>
                <a:gd name="connsiteY4" fmla="*/ 0 h 615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3606" h="61506">
                  <a:moveTo>
                    <a:pt x="12301" y="0"/>
                  </a:moveTo>
                  <a:lnTo>
                    <a:pt x="0" y="61506"/>
                  </a:lnTo>
                  <a:lnTo>
                    <a:pt x="963606" y="57406"/>
                  </a:lnTo>
                  <a:lnTo>
                    <a:pt x="918501" y="8201"/>
                  </a:lnTo>
                  <a:lnTo>
                    <a:pt x="12301" y="0"/>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3" name="Freeform 16">
              <a:extLst>
                <a:ext uri="{FF2B5EF4-FFF2-40B4-BE49-F238E27FC236}">
                  <a16:creationId xmlns:a16="http://schemas.microsoft.com/office/drawing/2014/main" id="{BFD0BC5D-774F-479C-9F57-4F5F6117F030}"/>
                </a:ext>
              </a:extLst>
            </p:cNvPr>
            <p:cNvSpPr/>
            <p:nvPr/>
          </p:nvSpPr>
          <p:spPr bwMode="auto">
            <a:xfrm>
              <a:off x="9504839" y="2956423"/>
              <a:ext cx="172219" cy="94311"/>
            </a:xfrm>
            <a:custGeom>
              <a:avLst/>
              <a:gdLst>
                <a:gd name="connsiteX0" fmla="*/ 0 w 172219"/>
                <a:gd name="connsiteY0" fmla="*/ 0 h 94311"/>
                <a:gd name="connsiteX1" fmla="*/ 8201 w 172219"/>
                <a:gd name="connsiteY1" fmla="*/ 94311 h 94311"/>
                <a:gd name="connsiteX2" fmla="*/ 172219 w 172219"/>
                <a:gd name="connsiteY2" fmla="*/ 65607 h 94311"/>
                <a:gd name="connsiteX3" fmla="*/ 102512 w 172219"/>
                <a:gd name="connsiteY3" fmla="*/ 16402 h 94311"/>
                <a:gd name="connsiteX4" fmla="*/ 0 w 172219"/>
                <a:gd name="connsiteY4" fmla="*/ 0 h 943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219" h="94311">
                  <a:moveTo>
                    <a:pt x="0" y="0"/>
                  </a:moveTo>
                  <a:lnTo>
                    <a:pt x="8201" y="94311"/>
                  </a:lnTo>
                  <a:lnTo>
                    <a:pt x="172219" y="65607"/>
                  </a:lnTo>
                  <a:lnTo>
                    <a:pt x="102512" y="16402"/>
                  </a:lnTo>
                  <a:lnTo>
                    <a:pt x="0" y="0"/>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4" name="Freeform 17">
              <a:extLst>
                <a:ext uri="{FF2B5EF4-FFF2-40B4-BE49-F238E27FC236}">
                  <a16:creationId xmlns:a16="http://schemas.microsoft.com/office/drawing/2014/main" id="{C1927989-32A6-471E-AA8F-70DB1B976C39}"/>
                </a:ext>
              </a:extLst>
            </p:cNvPr>
            <p:cNvSpPr/>
            <p:nvPr/>
          </p:nvSpPr>
          <p:spPr bwMode="auto">
            <a:xfrm>
              <a:off x="10259322" y="3587892"/>
              <a:ext cx="291132" cy="65608"/>
            </a:xfrm>
            <a:custGeom>
              <a:avLst/>
              <a:gdLst>
                <a:gd name="connsiteX0" fmla="*/ 12301 w 291132"/>
                <a:gd name="connsiteY0" fmla="*/ 0 h 65608"/>
                <a:gd name="connsiteX1" fmla="*/ 278830 w 291132"/>
                <a:gd name="connsiteY1" fmla="*/ 12302 h 65608"/>
                <a:gd name="connsiteX2" fmla="*/ 291132 w 291132"/>
                <a:gd name="connsiteY2" fmla="*/ 45105 h 65608"/>
                <a:gd name="connsiteX3" fmla="*/ 151717 w 291132"/>
                <a:gd name="connsiteY3" fmla="*/ 61507 h 65608"/>
                <a:gd name="connsiteX4" fmla="*/ 0 w 291132"/>
                <a:gd name="connsiteY4" fmla="*/ 65608 h 65608"/>
                <a:gd name="connsiteX5" fmla="*/ 12301 w 291132"/>
                <a:gd name="connsiteY5" fmla="*/ 0 h 65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1132" h="65608">
                  <a:moveTo>
                    <a:pt x="12301" y="0"/>
                  </a:moveTo>
                  <a:lnTo>
                    <a:pt x="278830" y="12302"/>
                  </a:lnTo>
                  <a:lnTo>
                    <a:pt x="291132" y="45105"/>
                  </a:lnTo>
                  <a:lnTo>
                    <a:pt x="151717" y="61507"/>
                  </a:lnTo>
                  <a:lnTo>
                    <a:pt x="0" y="65608"/>
                  </a:lnTo>
                  <a:lnTo>
                    <a:pt x="12301" y="0"/>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5" name="Freeform 19">
              <a:extLst>
                <a:ext uri="{FF2B5EF4-FFF2-40B4-BE49-F238E27FC236}">
                  <a16:creationId xmlns:a16="http://schemas.microsoft.com/office/drawing/2014/main" id="{B2E87580-D214-4CB0-85EB-D9986E7F60F1}"/>
                </a:ext>
              </a:extLst>
            </p:cNvPr>
            <p:cNvSpPr/>
            <p:nvPr/>
          </p:nvSpPr>
          <p:spPr bwMode="auto">
            <a:xfrm>
              <a:off x="10779125" y="3597275"/>
              <a:ext cx="88900" cy="53975"/>
            </a:xfrm>
            <a:custGeom>
              <a:avLst/>
              <a:gdLst>
                <a:gd name="connsiteX0" fmla="*/ 34925 w 88900"/>
                <a:gd name="connsiteY0" fmla="*/ 0 h 53975"/>
                <a:gd name="connsiteX1" fmla="*/ 0 w 88900"/>
                <a:gd name="connsiteY1" fmla="*/ 41275 h 53975"/>
                <a:gd name="connsiteX2" fmla="*/ 47625 w 88900"/>
                <a:gd name="connsiteY2" fmla="*/ 53975 h 53975"/>
                <a:gd name="connsiteX3" fmla="*/ 88900 w 88900"/>
                <a:gd name="connsiteY3" fmla="*/ 0 h 53975"/>
                <a:gd name="connsiteX4" fmla="*/ 34925 w 88900"/>
                <a:gd name="connsiteY4" fmla="*/ 0 h 53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00" h="53975">
                  <a:moveTo>
                    <a:pt x="34925" y="0"/>
                  </a:moveTo>
                  <a:lnTo>
                    <a:pt x="0" y="41275"/>
                  </a:lnTo>
                  <a:lnTo>
                    <a:pt x="47625" y="53975"/>
                  </a:lnTo>
                  <a:lnTo>
                    <a:pt x="88900" y="0"/>
                  </a:lnTo>
                  <a:lnTo>
                    <a:pt x="34925" y="0"/>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6" name="Rectangle 265">
              <a:extLst>
                <a:ext uri="{FF2B5EF4-FFF2-40B4-BE49-F238E27FC236}">
                  <a16:creationId xmlns:a16="http://schemas.microsoft.com/office/drawing/2014/main" id="{DFCE6F61-40E7-46C9-A87A-267BFD07A638}"/>
                </a:ext>
              </a:extLst>
            </p:cNvPr>
            <p:cNvSpPr/>
            <p:nvPr/>
          </p:nvSpPr>
          <p:spPr bwMode="auto">
            <a:xfrm>
              <a:off x="11306175" y="4004268"/>
              <a:ext cx="258579" cy="4571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429720924"/>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 name="TextBox 214">
            <a:extLst>
              <a:ext uri="{FF2B5EF4-FFF2-40B4-BE49-F238E27FC236}">
                <a16:creationId xmlns:a16="http://schemas.microsoft.com/office/drawing/2014/main" id="{40EC4DB3-70CC-4163-8738-B44091FED9B1}"/>
              </a:ext>
            </a:extLst>
          </p:cNvPr>
          <p:cNvSpPr txBox="1"/>
          <p:nvPr/>
        </p:nvSpPr>
        <p:spPr>
          <a:xfrm>
            <a:off x="199280" y="1212849"/>
            <a:ext cx="8193169" cy="609125"/>
          </a:xfrm>
          <a:prstGeom prst="rect">
            <a:avLst/>
          </a:prstGeom>
          <a:noFill/>
        </p:spPr>
        <p:txBody>
          <a:bodyPr wrap="square" lIns="149217" tIns="149217" rIns="149217" bIns="149217" rtlCol="0">
            <a:spAutoFit/>
          </a:bodyPr>
          <a:lstStyle/>
          <a:p>
            <a:pPr lvl="0" defTabSz="932597">
              <a:spcAft>
                <a:spcPts val="612"/>
              </a:spcAft>
              <a:defRPr/>
            </a:pPr>
            <a:r>
              <a:rPr lang="en-US" sz="2000" dirty="0"/>
              <a:t>A microservices platform for business-critical applications</a:t>
            </a:r>
          </a:p>
        </p:txBody>
      </p:sp>
      <p:sp>
        <p:nvSpPr>
          <p:cNvPr id="4" name="Title 3">
            <a:extLst>
              <a:ext uri="{FF2B5EF4-FFF2-40B4-BE49-F238E27FC236}">
                <a16:creationId xmlns:a16="http://schemas.microsoft.com/office/drawing/2014/main" id="{2531060E-9341-4E56-B718-D404608A6BE9}"/>
              </a:ext>
            </a:extLst>
          </p:cNvPr>
          <p:cNvSpPr>
            <a:spLocks noGrp="1"/>
          </p:cNvSpPr>
          <p:nvPr>
            <p:ph type="title"/>
          </p:nvPr>
        </p:nvSpPr>
        <p:spPr>
          <a:xfrm>
            <a:off x="274639" y="295274"/>
            <a:ext cx="6632776" cy="917575"/>
          </a:xfrm>
        </p:spPr>
        <p:txBody>
          <a:bodyPr/>
          <a:lstStyle/>
          <a:p>
            <a:r>
              <a:rPr lang="en-US">
                <a:solidFill>
                  <a:schemeClr val="accent3"/>
                </a:solidFill>
              </a:rPr>
              <a:t>Azure Service Fabric</a:t>
            </a:r>
          </a:p>
        </p:txBody>
      </p:sp>
      <p:sp>
        <p:nvSpPr>
          <p:cNvPr id="94" name="Rectangle: Rounded Corners 22">
            <a:extLst>
              <a:ext uri="{FF2B5EF4-FFF2-40B4-BE49-F238E27FC236}">
                <a16:creationId xmlns:a16="http://schemas.microsoft.com/office/drawing/2014/main" id="{21E9861E-AE60-41B0-9FD1-7915F0B2AEE1}"/>
              </a:ext>
            </a:extLst>
          </p:cNvPr>
          <p:cNvSpPr/>
          <p:nvPr/>
        </p:nvSpPr>
        <p:spPr>
          <a:xfrm>
            <a:off x="1703789" y="2482421"/>
            <a:ext cx="9563746" cy="3587818"/>
          </a:xfrm>
          <a:prstGeom prst="roundRect">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51156" rtl="0" eaLnBrk="1" fontAlgn="auto" latinLnBrk="0" hangingPunct="1">
              <a:lnSpc>
                <a:spcPct val="100000"/>
              </a:lnSpc>
              <a:spcBef>
                <a:spcPts val="0"/>
              </a:spcBef>
              <a:spcAft>
                <a:spcPts val="0"/>
              </a:spcAft>
              <a:buClrTx/>
              <a:buSzTx/>
              <a:buFontTx/>
              <a:buNone/>
              <a:tabLst/>
              <a:defRPr/>
            </a:pPr>
            <a:endParaRPr kumimoji="0" lang="en-US" sz="1873" b="0" i="0" u="none" strike="noStrike" kern="1200" cap="none" spc="0" normalizeH="0" baseline="0" noProof="0">
              <a:ln>
                <a:noFill/>
              </a:ln>
              <a:solidFill>
                <a:srgbClr val="000000"/>
              </a:solidFill>
              <a:effectLst/>
              <a:uLnTx/>
              <a:uFillTx/>
              <a:latin typeface="Segoe UI"/>
              <a:ea typeface="+mn-ea"/>
              <a:cs typeface="+mn-cs"/>
            </a:endParaRPr>
          </a:p>
        </p:txBody>
      </p:sp>
      <p:sp>
        <p:nvSpPr>
          <p:cNvPr id="98" name="Rectangle 97">
            <a:extLst>
              <a:ext uri="{FF2B5EF4-FFF2-40B4-BE49-F238E27FC236}">
                <a16:creationId xmlns:a16="http://schemas.microsoft.com/office/drawing/2014/main" id="{A50C4357-A035-4D78-89E4-306172CE323F}"/>
              </a:ext>
            </a:extLst>
          </p:cNvPr>
          <p:cNvSpPr/>
          <p:nvPr/>
        </p:nvSpPr>
        <p:spPr>
          <a:xfrm>
            <a:off x="3770004" y="2301321"/>
            <a:ext cx="5472668" cy="383307"/>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51156" rtl="0" eaLnBrk="1" fontAlgn="auto" latinLnBrk="0" hangingPunct="1">
              <a:lnSpc>
                <a:spcPct val="100000"/>
              </a:lnSpc>
              <a:spcBef>
                <a:spcPts val="0"/>
              </a:spcBef>
              <a:spcAft>
                <a:spcPts val="0"/>
              </a:spcAft>
              <a:buClrTx/>
              <a:buSzTx/>
              <a:buFontTx/>
              <a:buNone/>
              <a:tabLst/>
              <a:defRPr/>
            </a:pPr>
            <a:endParaRPr kumimoji="0" lang="en-US" sz="1873" b="0" i="0" u="none" strike="noStrike" kern="1200" cap="none" spc="0" normalizeH="0" baseline="0" noProof="0">
              <a:ln>
                <a:noFill/>
              </a:ln>
              <a:solidFill>
                <a:srgbClr val="000000"/>
              </a:solidFill>
              <a:effectLst/>
              <a:uLnTx/>
              <a:uFillTx/>
              <a:latin typeface="Segoe UI"/>
              <a:ea typeface="+mn-ea"/>
              <a:cs typeface="+mn-cs"/>
            </a:endParaRPr>
          </a:p>
        </p:txBody>
      </p:sp>
      <p:sp>
        <p:nvSpPr>
          <p:cNvPr id="99" name="Oval 98">
            <a:extLst>
              <a:ext uri="{FF2B5EF4-FFF2-40B4-BE49-F238E27FC236}">
                <a16:creationId xmlns:a16="http://schemas.microsoft.com/office/drawing/2014/main" id="{2C4DD8BC-EBD5-48E1-BF26-EDE68DE92F5E}"/>
              </a:ext>
            </a:extLst>
          </p:cNvPr>
          <p:cNvSpPr/>
          <p:nvPr/>
        </p:nvSpPr>
        <p:spPr>
          <a:xfrm>
            <a:off x="3985096" y="2073565"/>
            <a:ext cx="703040" cy="703040"/>
          </a:xfrm>
          <a:prstGeom prst="ellipse">
            <a:avLst/>
          </a:prstGeom>
          <a:noFill/>
          <a:ln w="12700">
            <a:solidFill>
              <a:srgbClr val="0078D7"/>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51156" rtl="0" eaLnBrk="1" fontAlgn="auto" latinLnBrk="0" hangingPunct="1">
              <a:lnSpc>
                <a:spcPct val="100000"/>
              </a:lnSpc>
              <a:spcBef>
                <a:spcPts val="0"/>
              </a:spcBef>
              <a:spcAft>
                <a:spcPts val="0"/>
              </a:spcAft>
              <a:buClrTx/>
              <a:buSzTx/>
              <a:buFontTx/>
              <a:buNone/>
              <a:tabLst/>
              <a:defRPr/>
            </a:pPr>
            <a:endParaRPr kumimoji="0" lang="en-US" sz="1873" b="0" i="0" u="none" strike="noStrike" kern="1200" cap="none" spc="0" normalizeH="0" baseline="0" noProof="0">
              <a:ln>
                <a:noFill/>
              </a:ln>
              <a:solidFill>
                <a:srgbClr val="0078D7"/>
              </a:solidFill>
              <a:effectLst/>
              <a:uLnTx/>
              <a:uFillTx/>
              <a:latin typeface="Segoe UI"/>
              <a:ea typeface="+mn-ea"/>
              <a:cs typeface="+mn-cs"/>
            </a:endParaRPr>
          </a:p>
        </p:txBody>
      </p:sp>
      <p:sp>
        <p:nvSpPr>
          <p:cNvPr id="100" name="Freeform 124">
            <a:extLst>
              <a:ext uri="{FF2B5EF4-FFF2-40B4-BE49-F238E27FC236}">
                <a16:creationId xmlns:a16="http://schemas.microsoft.com/office/drawing/2014/main" id="{4E5D9991-9509-4F15-A189-5DC11B030324}"/>
              </a:ext>
            </a:extLst>
          </p:cNvPr>
          <p:cNvSpPr>
            <a:spLocks/>
          </p:cNvSpPr>
          <p:nvPr/>
        </p:nvSpPr>
        <p:spPr bwMode="black">
          <a:xfrm>
            <a:off x="4125712" y="2308986"/>
            <a:ext cx="421808" cy="232201"/>
          </a:xfrm>
          <a:custGeom>
            <a:avLst/>
            <a:gdLst>
              <a:gd name="T0" fmla="*/ 313 w 315"/>
              <a:gd name="T1" fmla="*/ 135 h 236"/>
              <a:gd name="T2" fmla="*/ 300 w 315"/>
              <a:gd name="T3" fmla="*/ 125 h 236"/>
              <a:gd name="T4" fmla="*/ 294 w 315"/>
              <a:gd name="T5" fmla="*/ 122 h 236"/>
              <a:gd name="T6" fmla="*/ 124 w 315"/>
              <a:gd name="T7" fmla="*/ 58 h 236"/>
              <a:gd name="T8" fmla="*/ 125 w 315"/>
              <a:gd name="T9" fmla="*/ 56 h 236"/>
              <a:gd name="T10" fmla="*/ 100 w 315"/>
              <a:gd name="T11" fmla="*/ 39 h 236"/>
              <a:gd name="T12" fmla="*/ 153 w 315"/>
              <a:gd name="T13" fmla="*/ 11 h 236"/>
              <a:gd name="T14" fmla="*/ 103 w 315"/>
              <a:gd name="T15" fmla="*/ 8 h 236"/>
              <a:gd name="T16" fmla="*/ 61 w 315"/>
              <a:gd name="T17" fmla="*/ 44 h 236"/>
              <a:gd name="T18" fmla="*/ 54 w 315"/>
              <a:gd name="T19" fmla="*/ 85 h 236"/>
              <a:gd name="T20" fmla="*/ 37 w 315"/>
              <a:gd name="T21" fmla="*/ 112 h 236"/>
              <a:gd name="T22" fmla="*/ 56 w 315"/>
              <a:gd name="T23" fmla="*/ 133 h 236"/>
              <a:gd name="T24" fmla="*/ 63 w 315"/>
              <a:gd name="T25" fmla="*/ 135 h 236"/>
              <a:gd name="T26" fmla="*/ 35 w 315"/>
              <a:gd name="T27" fmla="*/ 135 h 236"/>
              <a:gd name="T28" fmla="*/ 31 w 315"/>
              <a:gd name="T29" fmla="*/ 141 h 236"/>
              <a:gd name="T30" fmla="*/ 35 w 315"/>
              <a:gd name="T31" fmla="*/ 147 h 236"/>
              <a:gd name="T32" fmla="*/ 50 w 315"/>
              <a:gd name="T33" fmla="*/ 147 h 236"/>
              <a:gd name="T34" fmla="*/ 50 w 315"/>
              <a:gd name="T35" fmla="*/ 176 h 236"/>
              <a:gd name="T36" fmla="*/ 0 w 315"/>
              <a:gd name="T37" fmla="*/ 176 h 236"/>
              <a:gd name="T38" fmla="*/ 0 w 315"/>
              <a:gd name="T39" fmla="*/ 236 h 236"/>
              <a:gd name="T40" fmla="*/ 227 w 315"/>
              <a:gd name="T41" fmla="*/ 236 h 236"/>
              <a:gd name="T42" fmla="*/ 227 w 315"/>
              <a:gd name="T43" fmla="*/ 176 h 236"/>
              <a:gd name="T44" fmla="*/ 61 w 315"/>
              <a:gd name="T45" fmla="*/ 176 h 236"/>
              <a:gd name="T46" fmla="*/ 61 w 315"/>
              <a:gd name="T47" fmla="*/ 147 h 236"/>
              <a:gd name="T48" fmla="*/ 75 w 315"/>
              <a:gd name="T49" fmla="*/ 147 h 236"/>
              <a:gd name="T50" fmla="*/ 79 w 315"/>
              <a:gd name="T51" fmla="*/ 141 h 236"/>
              <a:gd name="T52" fmla="*/ 75 w 315"/>
              <a:gd name="T53" fmla="*/ 135 h 236"/>
              <a:gd name="T54" fmla="*/ 70 w 315"/>
              <a:gd name="T55" fmla="*/ 135 h 236"/>
              <a:gd name="T56" fmla="*/ 77 w 315"/>
              <a:gd name="T57" fmla="*/ 127 h 236"/>
              <a:gd name="T58" fmla="*/ 84 w 315"/>
              <a:gd name="T59" fmla="*/ 93 h 236"/>
              <a:gd name="T60" fmla="*/ 112 w 315"/>
              <a:gd name="T61" fmla="*/ 93 h 236"/>
              <a:gd name="T62" fmla="*/ 113 w 315"/>
              <a:gd name="T63" fmla="*/ 90 h 236"/>
              <a:gd name="T64" fmla="*/ 282 w 315"/>
              <a:gd name="T65" fmla="*/ 154 h 236"/>
              <a:gd name="T66" fmla="*/ 289 w 315"/>
              <a:gd name="T67" fmla="*/ 156 h 236"/>
              <a:gd name="T68" fmla="*/ 305 w 315"/>
              <a:gd name="T69" fmla="*/ 156 h 236"/>
              <a:gd name="T70" fmla="*/ 314 w 315"/>
              <a:gd name="T71" fmla="*/ 145 h 236"/>
              <a:gd name="T72" fmla="*/ 313 w 315"/>
              <a:gd name="T73" fmla="*/ 135 h 236"/>
              <a:gd name="connsiteX0" fmla="*/ 9937 w 9981"/>
              <a:gd name="connsiteY0" fmla="*/ 5537 h 9817"/>
              <a:gd name="connsiteX1" fmla="*/ 9524 w 9981"/>
              <a:gd name="connsiteY1" fmla="*/ 5114 h 9817"/>
              <a:gd name="connsiteX2" fmla="*/ 9333 w 9981"/>
              <a:gd name="connsiteY2" fmla="*/ 4986 h 9817"/>
              <a:gd name="connsiteX3" fmla="*/ 3937 w 9981"/>
              <a:gd name="connsiteY3" fmla="*/ 2275 h 9817"/>
              <a:gd name="connsiteX4" fmla="*/ 3968 w 9981"/>
              <a:gd name="connsiteY4" fmla="*/ 2190 h 9817"/>
              <a:gd name="connsiteX5" fmla="*/ 3175 w 9981"/>
              <a:gd name="connsiteY5" fmla="*/ 1470 h 9817"/>
              <a:gd name="connsiteX6" fmla="*/ 4857 w 9981"/>
              <a:gd name="connsiteY6" fmla="*/ 283 h 9817"/>
              <a:gd name="connsiteX7" fmla="*/ 3270 w 9981"/>
              <a:gd name="connsiteY7" fmla="*/ 156 h 9817"/>
              <a:gd name="connsiteX8" fmla="*/ 1937 w 9981"/>
              <a:gd name="connsiteY8" fmla="*/ 1681 h 9817"/>
              <a:gd name="connsiteX9" fmla="*/ 1714 w 9981"/>
              <a:gd name="connsiteY9" fmla="*/ 3419 h 9817"/>
              <a:gd name="connsiteX10" fmla="*/ 1175 w 9981"/>
              <a:gd name="connsiteY10" fmla="*/ 4563 h 9817"/>
              <a:gd name="connsiteX11" fmla="*/ 1778 w 9981"/>
              <a:gd name="connsiteY11" fmla="*/ 5453 h 9817"/>
              <a:gd name="connsiteX12" fmla="*/ 2000 w 9981"/>
              <a:gd name="connsiteY12" fmla="*/ 5537 h 9817"/>
              <a:gd name="connsiteX13" fmla="*/ 1111 w 9981"/>
              <a:gd name="connsiteY13" fmla="*/ 5537 h 9817"/>
              <a:gd name="connsiteX14" fmla="*/ 984 w 9981"/>
              <a:gd name="connsiteY14" fmla="*/ 5792 h 9817"/>
              <a:gd name="connsiteX15" fmla="*/ 1111 w 9981"/>
              <a:gd name="connsiteY15" fmla="*/ 6046 h 9817"/>
              <a:gd name="connsiteX16" fmla="*/ 1587 w 9981"/>
              <a:gd name="connsiteY16" fmla="*/ 6046 h 9817"/>
              <a:gd name="connsiteX17" fmla="*/ 1587 w 9981"/>
              <a:gd name="connsiteY17" fmla="*/ 7275 h 9817"/>
              <a:gd name="connsiteX18" fmla="*/ 0 w 9981"/>
              <a:gd name="connsiteY18" fmla="*/ 7275 h 9817"/>
              <a:gd name="connsiteX19" fmla="*/ 0 w 9981"/>
              <a:gd name="connsiteY19" fmla="*/ 9817 h 9817"/>
              <a:gd name="connsiteX20" fmla="*/ 7206 w 9981"/>
              <a:gd name="connsiteY20" fmla="*/ 9817 h 9817"/>
              <a:gd name="connsiteX21" fmla="*/ 1937 w 9981"/>
              <a:gd name="connsiteY21" fmla="*/ 7275 h 9817"/>
              <a:gd name="connsiteX22" fmla="*/ 1937 w 9981"/>
              <a:gd name="connsiteY22" fmla="*/ 6046 h 9817"/>
              <a:gd name="connsiteX23" fmla="*/ 2381 w 9981"/>
              <a:gd name="connsiteY23" fmla="*/ 6046 h 9817"/>
              <a:gd name="connsiteX24" fmla="*/ 2508 w 9981"/>
              <a:gd name="connsiteY24" fmla="*/ 5792 h 9817"/>
              <a:gd name="connsiteX25" fmla="*/ 2381 w 9981"/>
              <a:gd name="connsiteY25" fmla="*/ 5537 h 9817"/>
              <a:gd name="connsiteX26" fmla="*/ 2222 w 9981"/>
              <a:gd name="connsiteY26" fmla="*/ 5537 h 9817"/>
              <a:gd name="connsiteX27" fmla="*/ 2444 w 9981"/>
              <a:gd name="connsiteY27" fmla="*/ 5198 h 9817"/>
              <a:gd name="connsiteX28" fmla="*/ 2667 w 9981"/>
              <a:gd name="connsiteY28" fmla="*/ 3758 h 9817"/>
              <a:gd name="connsiteX29" fmla="*/ 3556 w 9981"/>
              <a:gd name="connsiteY29" fmla="*/ 3758 h 9817"/>
              <a:gd name="connsiteX30" fmla="*/ 3587 w 9981"/>
              <a:gd name="connsiteY30" fmla="*/ 3631 h 9817"/>
              <a:gd name="connsiteX31" fmla="*/ 8952 w 9981"/>
              <a:gd name="connsiteY31" fmla="*/ 6342 h 9817"/>
              <a:gd name="connsiteX32" fmla="*/ 9175 w 9981"/>
              <a:gd name="connsiteY32" fmla="*/ 6427 h 9817"/>
              <a:gd name="connsiteX33" fmla="*/ 9683 w 9981"/>
              <a:gd name="connsiteY33" fmla="*/ 6427 h 9817"/>
              <a:gd name="connsiteX34" fmla="*/ 9968 w 9981"/>
              <a:gd name="connsiteY34" fmla="*/ 5961 h 9817"/>
              <a:gd name="connsiteX35" fmla="*/ 9937 w 9981"/>
              <a:gd name="connsiteY35" fmla="*/ 5537 h 9817"/>
              <a:gd name="connsiteX0" fmla="*/ 9956 w 10000"/>
              <a:gd name="connsiteY0" fmla="*/ 5640 h 10000"/>
              <a:gd name="connsiteX1" fmla="*/ 9542 w 10000"/>
              <a:gd name="connsiteY1" fmla="*/ 5209 h 10000"/>
              <a:gd name="connsiteX2" fmla="*/ 9351 w 10000"/>
              <a:gd name="connsiteY2" fmla="*/ 5079 h 10000"/>
              <a:gd name="connsiteX3" fmla="*/ 3944 w 10000"/>
              <a:gd name="connsiteY3" fmla="*/ 2317 h 10000"/>
              <a:gd name="connsiteX4" fmla="*/ 3976 w 10000"/>
              <a:gd name="connsiteY4" fmla="*/ 2231 h 10000"/>
              <a:gd name="connsiteX5" fmla="*/ 3181 w 10000"/>
              <a:gd name="connsiteY5" fmla="*/ 1497 h 10000"/>
              <a:gd name="connsiteX6" fmla="*/ 4866 w 10000"/>
              <a:gd name="connsiteY6" fmla="*/ 288 h 10000"/>
              <a:gd name="connsiteX7" fmla="*/ 3276 w 10000"/>
              <a:gd name="connsiteY7" fmla="*/ 159 h 10000"/>
              <a:gd name="connsiteX8" fmla="*/ 1941 w 10000"/>
              <a:gd name="connsiteY8" fmla="*/ 1712 h 10000"/>
              <a:gd name="connsiteX9" fmla="*/ 1717 w 10000"/>
              <a:gd name="connsiteY9" fmla="*/ 3483 h 10000"/>
              <a:gd name="connsiteX10" fmla="*/ 1177 w 10000"/>
              <a:gd name="connsiteY10" fmla="*/ 4648 h 10000"/>
              <a:gd name="connsiteX11" fmla="*/ 1781 w 10000"/>
              <a:gd name="connsiteY11" fmla="*/ 5555 h 10000"/>
              <a:gd name="connsiteX12" fmla="*/ 2004 w 10000"/>
              <a:gd name="connsiteY12" fmla="*/ 5640 h 10000"/>
              <a:gd name="connsiteX13" fmla="*/ 1113 w 10000"/>
              <a:gd name="connsiteY13" fmla="*/ 5640 h 10000"/>
              <a:gd name="connsiteX14" fmla="*/ 986 w 10000"/>
              <a:gd name="connsiteY14" fmla="*/ 5900 h 10000"/>
              <a:gd name="connsiteX15" fmla="*/ 1113 w 10000"/>
              <a:gd name="connsiteY15" fmla="*/ 6159 h 10000"/>
              <a:gd name="connsiteX16" fmla="*/ 1590 w 10000"/>
              <a:gd name="connsiteY16" fmla="*/ 6159 h 10000"/>
              <a:gd name="connsiteX17" fmla="*/ 1590 w 10000"/>
              <a:gd name="connsiteY17" fmla="*/ 7411 h 10000"/>
              <a:gd name="connsiteX18" fmla="*/ 0 w 10000"/>
              <a:gd name="connsiteY18" fmla="*/ 7411 h 10000"/>
              <a:gd name="connsiteX19" fmla="*/ 0 w 10000"/>
              <a:gd name="connsiteY19" fmla="*/ 10000 h 10000"/>
              <a:gd name="connsiteX20" fmla="*/ 1941 w 10000"/>
              <a:gd name="connsiteY20" fmla="*/ 7411 h 10000"/>
              <a:gd name="connsiteX21" fmla="*/ 1941 w 10000"/>
              <a:gd name="connsiteY21" fmla="*/ 6159 h 10000"/>
              <a:gd name="connsiteX22" fmla="*/ 2386 w 10000"/>
              <a:gd name="connsiteY22" fmla="*/ 6159 h 10000"/>
              <a:gd name="connsiteX23" fmla="*/ 2513 w 10000"/>
              <a:gd name="connsiteY23" fmla="*/ 5900 h 10000"/>
              <a:gd name="connsiteX24" fmla="*/ 2386 w 10000"/>
              <a:gd name="connsiteY24" fmla="*/ 5640 h 10000"/>
              <a:gd name="connsiteX25" fmla="*/ 2226 w 10000"/>
              <a:gd name="connsiteY25" fmla="*/ 5640 h 10000"/>
              <a:gd name="connsiteX26" fmla="*/ 2449 w 10000"/>
              <a:gd name="connsiteY26" fmla="*/ 5295 h 10000"/>
              <a:gd name="connsiteX27" fmla="*/ 2672 w 10000"/>
              <a:gd name="connsiteY27" fmla="*/ 3828 h 10000"/>
              <a:gd name="connsiteX28" fmla="*/ 3563 w 10000"/>
              <a:gd name="connsiteY28" fmla="*/ 3828 h 10000"/>
              <a:gd name="connsiteX29" fmla="*/ 3594 w 10000"/>
              <a:gd name="connsiteY29" fmla="*/ 3699 h 10000"/>
              <a:gd name="connsiteX30" fmla="*/ 8969 w 10000"/>
              <a:gd name="connsiteY30" fmla="*/ 6460 h 10000"/>
              <a:gd name="connsiteX31" fmla="*/ 9192 w 10000"/>
              <a:gd name="connsiteY31" fmla="*/ 6547 h 10000"/>
              <a:gd name="connsiteX32" fmla="*/ 9701 w 10000"/>
              <a:gd name="connsiteY32" fmla="*/ 6547 h 10000"/>
              <a:gd name="connsiteX33" fmla="*/ 9987 w 10000"/>
              <a:gd name="connsiteY33" fmla="*/ 6072 h 10000"/>
              <a:gd name="connsiteX34" fmla="*/ 9956 w 10000"/>
              <a:gd name="connsiteY34" fmla="*/ 5640 h 10000"/>
              <a:gd name="connsiteX0" fmla="*/ 9956 w 10000"/>
              <a:gd name="connsiteY0" fmla="*/ 5640 h 7411"/>
              <a:gd name="connsiteX1" fmla="*/ 9542 w 10000"/>
              <a:gd name="connsiteY1" fmla="*/ 5209 h 7411"/>
              <a:gd name="connsiteX2" fmla="*/ 9351 w 10000"/>
              <a:gd name="connsiteY2" fmla="*/ 5079 h 7411"/>
              <a:gd name="connsiteX3" fmla="*/ 3944 w 10000"/>
              <a:gd name="connsiteY3" fmla="*/ 2317 h 7411"/>
              <a:gd name="connsiteX4" fmla="*/ 3976 w 10000"/>
              <a:gd name="connsiteY4" fmla="*/ 2231 h 7411"/>
              <a:gd name="connsiteX5" fmla="*/ 3181 w 10000"/>
              <a:gd name="connsiteY5" fmla="*/ 1497 h 7411"/>
              <a:gd name="connsiteX6" fmla="*/ 4866 w 10000"/>
              <a:gd name="connsiteY6" fmla="*/ 288 h 7411"/>
              <a:gd name="connsiteX7" fmla="*/ 3276 w 10000"/>
              <a:gd name="connsiteY7" fmla="*/ 159 h 7411"/>
              <a:gd name="connsiteX8" fmla="*/ 1941 w 10000"/>
              <a:gd name="connsiteY8" fmla="*/ 1712 h 7411"/>
              <a:gd name="connsiteX9" fmla="*/ 1717 w 10000"/>
              <a:gd name="connsiteY9" fmla="*/ 3483 h 7411"/>
              <a:gd name="connsiteX10" fmla="*/ 1177 w 10000"/>
              <a:gd name="connsiteY10" fmla="*/ 4648 h 7411"/>
              <a:gd name="connsiteX11" fmla="*/ 1781 w 10000"/>
              <a:gd name="connsiteY11" fmla="*/ 5555 h 7411"/>
              <a:gd name="connsiteX12" fmla="*/ 2004 w 10000"/>
              <a:gd name="connsiteY12" fmla="*/ 5640 h 7411"/>
              <a:gd name="connsiteX13" fmla="*/ 1113 w 10000"/>
              <a:gd name="connsiteY13" fmla="*/ 5640 h 7411"/>
              <a:gd name="connsiteX14" fmla="*/ 986 w 10000"/>
              <a:gd name="connsiteY14" fmla="*/ 5900 h 7411"/>
              <a:gd name="connsiteX15" fmla="*/ 1113 w 10000"/>
              <a:gd name="connsiteY15" fmla="*/ 6159 h 7411"/>
              <a:gd name="connsiteX16" fmla="*/ 1590 w 10000"/>
              <a:gd name="connsiteY16" fmla="*/ 6159 h 7411"/>
              <a:gd name="connsiteX17" fmla="*/ 1590 w 10000"/>
              <a:gd name="connsiteY17" fmla="*/ 7411 h 7411"/>
              <a:gd name="connsiteX18" fmla="*/ 0 w 10000"/>
              <a:gd name="connsiteY18" fmla="*/ 7411 h 7411"/>
              <a:gd name="connsiteX19" fmla="*/ 1941 w 10000"/>
              <a:gd name="connsiteY19" fmla="*/ 7411 h 7411"/>
              <a:gd name="connsiteX20" fmla="*/ 1941 w 10000"/>
              <a:gd name="connsiteY20" fmla="*/ 6159 h 7411"/>
              <a:gd name="connsiteX21" fmla="*/ 2386 w 10000"/>
              <a:gd name="connsiteY21" fmla="*/ 6159 h 7411"/>
              <a:gd name="connsiteX22" fmla="*/ 2513 w 10000"/>
              <a:gd name="connsiteY22" fmla="*/ 5900 h 7411"/>
              <a:gd name="connsiteX23" fmla="*/ 2386 w 10000"/>
              <a:gd name="connsiteY23" fmla="*/ 5640 h 7411"/>
              <a:gd name="connsiteX24" fmla="*/ 2226 w 10000"/>
              <a:gd name="connsiteY24" fmla="*/ 5640 h 7411"/>
              <a:gd name="connsiteX25" fmla="*/ 2449 w 10000"/>
              <a:gd name="connsiteY25" fmla="*/ 5295 h 7411"/>
              <a:gd name="connsiteX26" fmla="*/ 2672 w 10000"/>
              <a:gd name="connsiteY26" fmla="*/ 3828 h 7411"/>
              <a:gd name="connsiteX27" fmla="*/ 3563 w 10000"/>
              <a:gd name="connsiteY27" fmla="*/ 3828 h 7411"/>
              <a:gd name="connsiteX28" fmla="*/ 3594 w 10000"/>
              <a:gd name="connsiteY28" fmla="*/ 3699 h 7411"/>
              <a:gd name="connsiteX29" fmla="*/ 8969 w 10000"/>
              <a:gd name="connsiteY29" fmla="*/ 6460 h 7411"/>
              <a:gd name="connsiteX30" fmla="*/ 9192 w 10000"/>
              <a:gd name="connsiteY30" fmla="*/ 6547 h 7411"/>
              <a:gd name="connsiteX31" fmla="*/ 9701 w 10000"/>
              <a:gd name="connsiteY31" fmla="*/ 6547 h 7411"/>
              <a:gd name="connsiteX32" fmla="*/ 9987 w 10000"/>
              <a:gd name="connsiteY32" fmla="*/ 6072 h 7411"/>
              <a:gd name="connsiteX33" fmla="*/ 9956 w 10000"/>
              <a:gd name="connsiteY33" fmla="*/ 5640 h 7411"/>
              <a:gd name="connsiteX0" fmla="*/ 8970 w 9014"/>
              <a:gd name="connsiteY0" fmla="*/ 7609 h 9999"/>
              <a:gd name="connsiteX1" fmla="*/ 8556 w 9014"/>
              <a:gd name="connsiteY1" fmla="*/ 7028 h 9999"/>
              <a:gd name="connsiteX2" fmla="*/ 8365 w 9014"/>
              <a:gd name="connsiteY2" fmla="*/ 6852 h 9999"/>
              <a:gd name="connsiteX3" fmla="*/ 2958 w 9014"/>
              <a:gd name="connsiteY3" fmla="*/ 3125 h 9999"/>
              <a:gd name="connsiteX4" fmla="*/ 2990 w 9014"/>
              <a:gd name="connsiteY4" fmla="*/ 3009 h 9999"/>
              <a:gd name="connsiteX5" fmla="*/ 2195 w 9014"/>
              <a:gd name="connsiteY5" fmla="*/ 2019 h 9999"/>
              <a:gd name="connsiteX6" fmla="*/ 3880 w 9014"/>
              <a:gd name="connsiteY6" fmla="*/ 388 h 9999"/>
              <a:gd name="connsiteX7" fmla="*/ 2290 w 9014"/>
              <a:gd name="connsiteY7" fmla="*/ 214 h 9999"/>
              <a:gd name="connsiteX8" fmla="*/ 955 w 9014"/>
              <a:gd name="connsiteY8" fmla="*/ 2309 h 9999"/>
              <a:gd name="connsiteX9" fmla="*/ 731 w 9014"/>
              <a:gd name="connsiteY9" fmla="*/ 4699 h 9999"/>
              <a:gd name="connsiteX10" fmla="*/ 191 w 9014"/>
              <a:gd name="connsiteY10" fmla="*/ 6271 h 9999"/>
              <a:gd name="connsiteX11" fmla="*/ 795 w 9014"/>
              <a:gd name="connsiteY11" fmla="*/ 7495 h 9999"/>
              <a:gd name="connsiteX12" fmla="*/ 1018 w 9014"/>
              <a:gd name="connsiteY12" fmla="*/ 7609 h 9999"/>
              <a:gd name="connsiteX13" fmla="*/ 127 w 9014"/>
              <a:gd name="connsiteY13" fmla="*/ 7609 h 9999"/>
              <a:gd name="connsiteX14" fmla="*/ 0 w 9014"/>
              <a:gd name="connsiteY14" fmla="*/ 7960 h 9999"/>
              <a:gd name="connsiteX15" fmla="*/ 127 w 9014"/>
              <a:gd name="connsiteY15" fmla="*/ 8310 h 9999"/>
              <a:gd name="connsiteX16" fmla="*/ 604 w 9014"/>
              <a:gd name="connsiteY16" fmla="*/ 8310 h 9999"/>
              <a:gd name="connsiteX17" fmla="*/ 604 w 9014"/>
              <a:gd name="connsiteY17" fmla="*/ 9999 h 9999"/>
              <a:gd name="connsiteX18" fmla="*/ 955 w 9014"/>
              <a:gd name="connsiteY18" fmla="*/ 9999 h 9999"/>
              <a:gd name="connsiteX19" fmla="*/ 955 w 9014"/>
              <a:gd name="connsiteY19" fmla="*/ 8310 h 9999"/>
              <a:gd name="connsiteX20" fmla="*/ 1400 w 9014"/>
              <a:gd name="connsiteY20" fmla="*/ 8310 h 9999"/>
              <a:gd name="connsiteX21" fmla="*/ 1527 w 9014"/>
              <a:gd name="connsiteY21" fmla="*/ 7960 h 9999"/>
              <a:gd name="connsiteX22" fmla="*/ 1400 w 9014"/>
              <a:gd name="connsiteY22" fmla="*/ 7609 h 9999"/>
              <a:gd name="connsiteX23" fmla="*/ 1240 w 9014"/>
              <a:gd name="connsiteY23" fmla="*/ 7609 h 9999"/>
              <a:gd name="connsiteX24" fmla="*/ 1463 w 9014"/>
              <a:gd name="connsiteY24" fmla="*/ 7144 h 9999"/>
              <a:gd name="connsiteX25" fmla="*/ 1686 w 9014"/>
              <a:gd name="connsiteY25" fmla="*/ 5164 h 9999"/>
              <a:gd name="connsiteX26" fmla="*/ 2577 w 9014"/>
              <a:gd name="connsiteY26" fmla="*/ 5164 h 9999"/>
              <a:gd name="connsiteX27" fmla="*/ 2608 w 9014"/>
              <a:gd name="connsiteY27" fmla="*/ 4990 h 9999"/>
              <a:gd name="connsiteX28" fmla="*/ 7983 w 9014"/>
              <a:gd name="connsiteY28" fmla="*/ 8716 h 9999"/>
              <a:gd name="connsiteX29" fmla="*/ 8206 w 9014"/>
              <a:gd name="connsiteY29" fmla="*/ 8833 h 9999"/>
              <a:gd name="connsiteX30" fmla="*/ 8715 w 9014"/>
              <a:gd name="connsiteY30" fmla="*/ 8833 h 9999"/>
              <a:gd name="connsiteX31" fmla="*/ 9001 w 9014"/>
              <a:gd name="connsiteY31" fmla="*/ 8192 h 9999"/>
              <a:gd name="connsiteX32" fmla="*/ 8970 w 9014"/>
              <a:gd name="connsiteY32" fmla="*/ 7609 h 9999"/>
              <a:gd name="connsiteX0" fmla="*/ 9976 w 10025"/>
              <a:gd name="connsiteY0" fmla="*/ 7610 h 10000"/>
              <a:gd name="connsiteX1" fmla="*/ 9517 w 10025"/>
              <a:gd name="connsiteY1" fmla="*/ 7029 h 10000"/>
              <a:gd name="connsiteX2" fmla="*/ 9305 w 10025"/>
              <a:gd name="connsiteY2" fmla="*/ 6853 h 10000"/>
              <a:gd name="connsiteX3" fmla="*/ 3307 w 10025"/>
              <a:gd name="connsiteY3" fmla="*/ 3125 h 10000"/>
              <a:gd name="connsiteX4" fmla="*/ 3342 w 10025"/>
              <a:gd name="connsiteY4" fmla="*/ 3009 h 10000"/>
              <a:gd name="connsiteX5" fmla="*/ 2460 w 10025"/>
              <a:gd name="connsiteY5" fmla="*/ 2019 h 10000"/>
              <a:gd name="connsiteX6" fmla="*/ 4329 w 10025"/>
              <a:gd name="connsiteY6" fmla="*/ 388 h 10000"/>
              <a:gd name="connsiteX7" fmla="*/ 2565 w 10025"/>
              <a:gd name="connsiteY7" fmla="*/ 214 h 10000"/>
              <a:gd name="connsiteX8" fmla="*/ 1084 w 10025"/>
              <a:gd name="connsiteY8" fmla="*/ 2309 h 10000"/>
              <a:gd name="connsiteX9" fmla="*/ 836 w 10025"/>
              <a:gd name="connsiteY9" fmla="*/ 4699 h 10000"/>
              <a:gd name="connsiteX10" fmla="*/ 237 w 10025"/>
              <a:gd name="connsiteY10" fmla="*/ 6272 h 10000"/>
              <a:gd name="connsiteX11" fmla="*/ 907 w 10025"/>
              <a:gd name="connsiteY11" fmla="*/ 7496 h 10000"/>
              <a:gd name="connsiteX12" fmla="*/ 1154 w 10025"/>
              <a:gd name="connsiteY12" fmla="*/ 7610 h 10000"/>
              <a:gd name="connsiteX13" fmla="*/ 166 w 10025"/>
              <a:gd name="connsiteY13" fmla="*/ 7610 h 10000"/>
              <a:gd name="connsiteX14" fmla="*/ 25 w 10025"/>
              <a:gd name="connsiteY14" fmla="*/ 7961 h 10000"/>
              <a:gd name="connsiteX15" fmla="*/ 695 w 10025"/>
              <a:gd name="connsiteY15" fmla="*/ 8311 h 10000"/>
              <a:gd name="connsiteX16" fmla="*/ 695 w 10025"/>
              <a:gd name="connsiteY16" fmla="*/ 10000 h 10000"/>
              <a:gd name="connsiteX17" fmla="*/ 1084 w 10025"/>
              <a:gd name="connsiteY17" fmla="*/ 10000 h 10000"/>
              <a:gd name="connsiteX18" fmla="*/ 1084 w 10025"/>
              <a:gd name="connsiteY18" fmla="*/ 8311 h 10000"/>
              <a:gd name="connsiteX19" fmla="*/ 1578 w 10025"/>
              <a:gd name="connsiteY19" fmla="*/ 8311 h 10000"/>
              <a:gd name="connsiteX20" fmla="*/ 1719 w 10025"/>
              <a:gd name="connsiteY20" fmla="*/ 7961 h 10000"/>
              <a:gd name="connsiteX21" fmla="*/ 1578 w 10025"/>
              <a:gd name="connsiteY21" fmla="*/ 7610 h 10000"/>
              <a:gd name="connsiteX22" fmla="*/ 1401 w 10025"/>
              <a:gd name="connsiteY22" fmla="*/ 7610 h 10000"/>
              <a:gd name="connsiteX23" fmla="*/ 1648 w 10025"/>
              <a:gd name="connsiteY23" fmla="*/ 7145 h 10000"/>
              <a:gd name="connsiteX24" fmla="*/ 1895 w 10025"/>
              <a:gd name="connsiteY24" fmla="*/ 5165 h 10000"/>
              <a:gd name="connsiteX25" fmla="*/ 2884 w 10025"/>
              <a:gd name="connsiteY25" fmla="*/ 5165 h 10000"/>
              <a:gd name="connsiteX26" fmla="*/ 2918 w 10025"/>
              <a:gd name="connsiteY26" fmla="*/ 4990 h 10000"/>
              <a:gd name="connsiteX27" fmla="*/ 8881 w 10025"/>
              <a:gd name="connsiteY27" fmla="*/ 8717 h 10000"/>
              <a:gd name="connsiteX28" fmla="*/ 9129 w 10025"/>
              <a:gd name="connsiteY28" fmla="*/ 8834 h 10000"/>
              <a:gd name="connsiteX29" fmla="*/ 9693 w 10025"/>
              <a:gd name="connsiteY29" fmla="*/ 8834 h 10000"/>
              <a:gd name="connsiteX30" fmla="*/ 10011 w 10025"/>
              <a:gd name="connsiteY30" fmla="*/ 8193 h 10000"/>
              <a:gd name="connsiteX31" fmla="*/ 9976 w 10025"/>
              <a:gd name="connsiteY31" fmla="*/ 7610 h 10000"/>
              <a:gd name="connsiteX0" fmla="*/ 9951 w 10000"/>
              <a:gd name="connsiteY0" fmla="*/ 7610 h 10000"/>
              <a:gd name="connsiteX1" fmla="*/ 9492 w 10000"/>
              <a:gd name="connsiteY1" fmla="*/ 7029 h 10000"/>
              <a:gd name="connsiteX2" fmla="*/ 9280 w 10000"/>
              <a:gd name="connsiteY2" fmla="*/ 6853 h 10000"/>
              <a:gd name="connsiteX3" fmla="*/ 3282 w 10000"/>
              <a:gd name="connsiteY3" fmla="*/ 3125 h 10000"/>
              <a:gd name="connsiteX4" fmla="*/ 3317 w 10000"/>
              <a:gd name="connsiteY4" fmla="*/ 3009 h 10000"/>
              <a:gd name="connsiteX5" fmla="*/ 2435 w 10000"/>
              <a:gd name="connsiteY5" fmla="*/ 2019 h 10000"/>
              <a:gd name="connsiteX6" fmla="*/ 4304 w 10000"/>
              <a:gd name="connsiteY6" fmla="*/ 388 h 10000"/>
              <a:gd name="connsiteX7" fmla="*/ 2540 w 10000"/>
              <a:gd name="connsiteY7" fmla="*/ 214 h 10000"/>
              <a:gd name="connsiteX8" fmla="*/ 1059 w 10000"/>
              <a:gd name="connsiteY8" fmla="*/ 2309 h 10000"/>
              <a:gd name="connsiteX9" fmla="*/ 811 w 10000"/>
              <a:gd name="connsiteY9" fmla="*/ 4699 h 10000"/>
              <a:gd name="connsiteX10" fmla="*/ 212 w 10000"/>
              <a:gd name="connsiteY10" fmla="*/ 6272 h 10000"/>
              <a:gd name="connsiteX11" fmla="*/ 882 w 10000"/>
              <a:gd name="connsiteY11" fmla="*/ 7496 h 10000"/>
              <a:gd name="connsiteX12" fmla="*/ 1129 w 10000"/>
              <a:gd name="connsiteY12" fmla="*/ 7610 h 10000"/>
              <a:gd name="connsiteX13" fmla="*/ 0 w 10000"/>
              <a:gd name="connsiteY13" fmla="*/ 7961 h 10000"/>
              <a:gd name="connsiteX14" fmla="*/ 670 w 10000"/>
              <a:gd name="connsiteY14" fmla="*/ 8311 h 10000"/>
              <a:gd name="connsiteX15" fmla="*/ 670 w 10000"/>
              <a:gd name="connsiteY15" fmla="*/ 10000 h 10000"/>
              <a:gd name="connsiteX16" fmla="*/ 1059 w 10000"/>
              <a:gd name="connsiteY16" fmla="*/ 10000 h 10000"/>
              <a:gd name="connsiteX17" fmla="*/ 1059 w 10000"/>
              <a:gd name="connsiteY17" fmla="*/ 8311 h 10000"/>
              <a:gd name="connsiteX18" fmla="*/ 1553 w 10000"/>
              <a:gd name="connsiteY18" fmla="*/ 8311 h 10000"/>
              <a:gd name="connsiteX19" fmla="*/ 1694 w 10000"/>
              <a:gd name="connsiteY19" fmla="*/ 7961 h 10000"/>
              <a:gd name="connsiteX20" fmla="*/ 1553 w 10000"/>
              <a:gd name="connsiteY20" fmla="*/ 7610 h 10000"/>
              <a:gd name="connsiteX21" fmla="*/ 1376 w 10000"/>
              <a:gd name="connsiteY21" fmla="*/ 7610 h 10000"/>
              <a:gd name="connsiteX22" fmla="*/ 1623 w 10000"/>
              <a:gd name="connsiteY22" fmla="*/ 7145 h 10000"/>
              <a:gd name="connsiteX23" fmla="*/ 1870 w 10000"/>
              <a:gd name="connsiteY23" fmla="*/ 5165 h 10000"/>
              <a:gd name="connsiteX24" fmla="*/ 2859 w 10000"/>
              <a:gd name="connsiteY24" fmla="*/ 5165 h 10000"/>
              <a:gd name="connsiteX25" fmla="*/ 2893 w 10000"/>
              <a:gd name="connsiteY25" fmla="*/ 4990 h 10000"/>
              <a:gd name="connsiteX26" fmla="*/ 8856 w 10000"/>
              <a:gd name="connsiteY26" fmla="*/ 8717 h 10000"/>
              <a:gd name="connsiteX27" fmla="*/ 9104 w 10000"/>
              <a:gd name="connsiteY27" fmla="*/ 8834 h 10000"/>
              <a:gd name="connsiteX28" fmla="*/ 9668 w 10000"/>
              <a:gd name="connsiteY28" fmla="*/ 8834 h 10000"/>
              <a:gd name="connsiteX29" fmla="*/ 9986 w 10000"/>
              <a:gd name="connsiteY29" fmla="*/ 8193 h 10000"/>
              <a:gd name="connsiteX30" fmla="*/ 9951 w 10000"/>
              <a:gd name="connsiteY30" fmla="*/ 7610 h 10000"/>
              <a:gd name="connsiteX0" fmla="*/ 9776 w 9825"/>
              <a:gd name="connsiteY0" fmla="*/ 7610 h 10000"/>
              <a:gd name="connsiteX1" fmla="*/ 9317 w 9825"/>
              <a:gd name="connsiteY1" fmla="*/ 7029 h 10000"/>
              <a:gd name="connsiteX2" fmla="*/ 9105 w 9825"/>
              <a:gd name="connsiteY2" fmla="*/ 6853 h 10000"/>
              <a:gd name="connsiteX3" fmla="*/ 3107 w 9825"/>
              <a:gd name="connsiteY3" fmla="*/ 3125 h 10000"/>
              <a:gd name="connsiteX4" fmla="*/ 3142 w 9825"/>
              <a:gd name="connsiteY4" fmla="*/ 3009 h 10000"/>
              <a:gd name="connsiteX5" fmla="*/ 2260 w 9825"/>
              <a:gd name="connsiteY5" fmla="*/ 2019 h 10000"/>
              <a:gd name="connsiteX6" fmla="*/ 4129 w 9825"/>
              <a:gd name="connsiteY6" fmla="*/ 388 h 10000"/>
              <a:gd name="connsiteX7" fmla="*/ 2365 w 9825"/>
              <a:gd name="connsiteY7" fmla="*/ 214 h 10000"/>
              <a:gd name="connsiteX8" fmla="*/ 884 w 9825"/>
              <a:gd name="connsiteY8" fmla="*/ 2309 h 10000"/>
              <a:gd name="connsiteX9" fmla="*/ 636 w 9825"/>
              <a:gd name="connsiteY9" fmla="*/ 4699 h 10000"/>
              <a:gd name="connsiteX10" fmla="*/ 37 w 9825"/>
              <a:gd name="connsiteY10" fmla="*/ 6272 h 10000"/>
              <a:gd name="connsiteX11" fmla="*/ 707 w 9825"/>
              <a:gd name="connsiteY11" fmla="*/ 7496 h 10000"/>
              <a:gd name="connsiteX12" fmla="*/ 954 w 9825"/>
              <a:gd name="connsiteY12" fmla="*/ 7610 h 10000"/>
              <a:gd name="connsiteX13" fmla="*/ 495 w 9825"/>
              <a:gd name="connsiteY13" fmla="*/ 8311 h 10000"/>
              <a:gd name="connsiteX14" fmla="*/ 495 w 9825"/>
              <a:gd name="connsiteY14" fmla="*/ 10000 h 10000"/>
              <a:gd name="connsiteX15" fmla="*/ 884 w 9825"/>
              <a:gd name="connsiteY15" fmla="*/ 10000 h 10000"/>
              <a:gd name="connsiteX16" fmla="*/ 884 w 9825"/>
              <a:gd name="connsiteY16" fmla="*/ 8311 h 10000"/>
              <a:gd name="connsiteX17" fmla="*/ 1378 w 9825"/>
              <a:gd name="connsiteY17" fmla="*/ 8311 h 10000"/>
              <a:gd name="connsiteX18" fmla="*/ 1519 w 9825"/>
              <a:gd name="connsiteY18" fmla="*/ 7961 h 10000"/>
              <a:gd name="connsiteX19" fmla="*/ 1378 w 9825"/>
              <a:gd name="connsiteY19" fmla="*/ 7610 h 10000"/>
              <a:gd name="connsiteX20" fmla="*/ 1201 w 9825"/>
              <a:gd name="connsiteY20" fmla="*/ 7610 h 10000"/>
              <a:gd name="connsiteX21" fmla="*/ 1448 w 9825"/>
              <a:gd name="connsiteY21" fmla="*/ 7145 h 10000"/>
              <a:gd name="connsiteX22" fmla="*/ 1695 w 9825"/>
              <a:gd name="connsiteY22" fmla="*/ 5165 h 10000"/>
              <a:gd name="connsiteX23" fmla="*/ 2684 w 9825"/>
              <a:gd name="connsiteY23" fmla="*/ 5165 h 10000"/>
              <a:gd name="connsiteX24" fmla="*/ 2718 w 9825"/>
              <a:gd name="connsiteY24" fmla="*/ 4990 h 10000"/>
              <a:gd name="connsiteX25" fmla="*/ 8681 w 9825"/>
              <a:gd name="connsiteY25" fmla="*/ 8717 h 10000"/>
              <a:gd name="connsiteX26" fmla="*/ 8929 w 9825"/>
              <a:gd name="connsiteY26" fmla="*/ 8834 h 10000"/>
              <a:gd name="connsiteX27" fmla="*/ 9493 w 9825"/>
              <a:gd name="connsiteY27" fmla="*/ 8834 h 10000"/>
              <a:gd name="connsiteX28" fmla="*/ 9811 w 9825"/>
              <a:gd name="connsiteY28" fmla="*/ 8193 h 10000"/>
              <a:gd name="connsiteX29" fmla="*/ 9776 w 9825"/>
              <a:gd name="connsiteY29" fmla="*/ 7610 h 10000"/>
              <a:gd name="connsiteX0" fmla="*/ 9950 w 10000"/>
              <a:gd name="connsiteY0" fmla="*/ 7610 h 10000"/>
              <a:gd name="connsiteX1" fmla="*/ 9483 w 10000"/>
              <a:gd name="connsiteY1" fmla="*/ 7029 h 10000"/>
              <a:gd name="connsiteX2" fmla="*/ 9267 w 10000"/>
              <a:gd name="connsiteY2" fmla="*/ 6853 h 10000"/>
              <a:gd name="connsiteX3" fmla="*/ 3162 w 10000"/>
              <a:gd name="connsiteY3" fmla="*/ 3125 h 10000"/>
              <a:gd name="connsiteX4" fmla="*/ 3198 w 10000"/>
              <a:gd name="connsiteY4" fmla="*/ 3009 h 10000"/>
              <a:gd name="connsiteX5" fmla="*/ 2300 w 10000"/>
              <a:gd name="connsiteY5" fmla="*/ 2019 h 10000"/>
              <a:gd name="connsiteX6" fmla="*/ 4203 w 10000"/>
              <a:gd name="connsiteY6" fmla="*/ 388 h 10000"/>
              <a:gd name="connsiteX7" fmla="*/ 2407 w 10000"/>
              <a:gd name="connsiteY7" fmla="*/ 214 h 10000"/>
              <a:gd name="connsiteX8" fmla="*/ 900 w 10000"/>
              <a:gd name="connsiteY8" fmla="*/ 2309 h 10000"/>
              <a:gd name="connsiteX9" fmla="*/ 647 w 10000"/>
              <a:gd name="connsiteY9" fmla="*/ 4699 h 10000"/>
              <a:gd name="connsiteX10" fmla="*/ 38 w 10000"/>
              <a:gd name="connsiteY10" fmla="*/ 6272 h 10000"/>
              <a:gd name="connsiteX11" fmla="*/ 720 w 10000"/>
              <a:gd name="connsiteY11" fmla="*/ 7496 h 10000"/>
              <a:gd name="connsiteX12" fmla="*/ 971 w 10000"/>
              <a:gd name="connsiteY12" fmla="*/ 7610 h 10000"/>
              <a:gd name="connsiteX13" fmla="*/ 504 w 10000"/>
              <a:gd name="connsiteY13" fmla="*/ 8311 h 10000"/>
              <a:gd name="connsiteX14" fmla="*/ 504 w 10000"/>
              <a:gd name="connsiteY14" fmla="*/ 10000 h 10000"/>
              <a:gd name="connsiteX15" fmla="*/ 900 w 10000"/>
              <a:gd name="connsiteY15" fmla="*/ 10000 h 10000"/>
              <a:gd name="connsiteX16" fmla="*/ 900 w 10000"/>
              <a:gd name="connsiteY16" fmla="*/ 8311 h 10000"/>
              <a:gd name="connsiteX17" fmla="*/ 1403 w 10000"/>
              <a:gd name="connsiteY17" fmla="*/ 8311 h 10000"/>
              <a:gd name="connsiteX18" fmla="*/ 1546 w 10000"/>
              <a:gd name="connsiteY18" fmla="*/ 7961 h 10000"/>
              <a:gd name="connsiteX19" fmla="*/ 1222 w 10000"/>
              <a:gd name="connsiteY19" fmla="*/ 7610 h 10000"/>
              <a:gd name="connsiteX20" fmla="*/ 1474 w 10000"/>
              <a:gd name="connsiteY20" fmla="*/ 7145 h 10000"/>
              <a:gd name="connsiteX21" fmla="*/ 1725 w 10000"/>
              <a:gd name="connsiteY21" fmla="*/ 5165 h 10000"/>
              <a:gd name="connsiteX22" fmla="*/ 2732 w 10000"/>
              <a:gd name="connsiteY22" fmla="*/ 5165 h 10000"/>
              <a:gd name="connsiteX23" fmla="*/ 2766 w 10000"/>
              <a:gd name="connsiteY23" fmla="*/ 4990 h 10000"/>
              <a:gd name="connsiteX24" fmla="*/ 8836 w 10000"/>
              <a:gd name="connsiteY24" fmla="*/ 8717 h 10000"/>
              <a:gd name="connsiteX25" fmla="*/ 9088 w 10000"/>
              <a:gd name="connsiteY25" fmla="*/ 8834 h 10000"/>
              <a:gd name="connsiteX26" fmla="*/ 9662 w 10000"/>
              <a:gd name="connsiteY26" fmla="*/ 8834 h 10000"/>
              <a:gd name="connsiteX27" fmla="*/ 9986 w 10000"/>
              <a:gd name="connsiteY27" fmla="*/ 8193 h 10000"/>
              <a:gd name="connsiteX28" fmla="*/ 9950 w 10000"/>
              <a:gd name="connsiteY28" fmla="*/ 7610 h 10000"/>
              <a:gd name="connsiteX0" fmla="*/ 9950 w 10000"/>
              <a:gd name="connsiteY0" fmla="*/ 7610 h 10000"/>
              <a:gd name="connsiteX1" fmla="*/ 9483 w 10000"/>
              <a:gd name="connsiteY1" fmla="*/ 7029 h 10000"/>
              <a:gd name="connsiteX2" fmla="*/ 9267 w 10000"/>
              <a:gd name="connsiteY2" fmla="*/ 6853 h 10000"/>
              <a:gd name="connsiteX3" fmla="*/ 3162 w 10000"/>
              <a:gd name="connsiteY3" fmla="*/ 3125 h 10000"/>
              <a:gd name="connsiteX4" fmla="*/ 3198 w 10000"/>
              <a:gd name="connsiteY4" fmla="*/ 3009 h 10000"/>
              <a:gd name="connsiteX5" fmla="*/ 2300 w 10000"/>
              <a:gd name="connsiteY5" fmla="*/ 2019 h 10000"/>
              <a:gd name="connsiteX6" fmla="*/ 4203 w 10000"/>
              <a:gd name="connsiteY6" fmla="*/ 388 h 10000"/>
              <a:gd name="connsiteX7" fmla="*/ 2407 w 10000"/>
              <a:gd name="connsiteY7" fmla="*/ 214 h 10000"/>
              <a:gd name="connsiteX8" fmla="*/ 900 w 10000"/>
              <a:gd name="connsiteY8" fmla="*/ 2309 h 10000"/>
              <a:gd name="connsiteX9" fmla="*/ 647 w 10000"/>
              <a:gd name="connsiteY9" fmla="*/ 4699 h 10000"/>
              <a:gd name="connsiteX10" fmla="*/ 38 w 10000"/>
              <a:gd name="connsiteY10" fmla="*/ 6272 h 10000"/>
              <a:gd name="connsiteX11" fmla="*/ 720 w 10000"/>
              <a:gd name="connsiteY11" fmla="*/ 7496 h 10000"/>
              <a:gd name="connsiteX12" fmla="*/ 971 w 10000"/>
              <a:gd name="connsiteY12" fmla="*/ 7610 h 10000"/>
              <a:gd name="connsiteX13" fmla="*/ 504 w 10000"/>
              <a:gd name="connsiteY13" fmla="*/ 8311 h 10000"/>
              <a:gd name="connsiteX14" fmla="*/ 504 w 10000"/>
              <a:gd name="connsiteY14" fmla="*/ 10000 h 10000"/>
              <a:gd name="connsiteX15" fmla="*/ 900 w 10000"/>
              <a:gd name="connsiteY15" fmla="*/ 10000 h 10000"/>
              <a:gd name="connsiteX16" fmla="*/ 900 w 10000"/>
              <a:gd name="connsiteY16" fmla="*/ 8311 h 10000"/>
              <a:gd name="connsiteX17" fmla="*/ 1403 w 10000"/>
              <a:gd name="connsiteY17" fmla="*/ 8311 h 10000"/>
              <a:gd name="connsiteX18" fmla="*/ 1222 w 10000"/>
              <a:gd name="connsiteY18" fmla="*/ 7610 h 10000"/>
              <a:gd name="connsiteX19" fmla="*/ 1474 w 10000"/>
              <a:gd name="connsiteY19" fmla="*/ 7145 h 10000"/>
              <a:gd name="connsiteX20" fmla="*/ 1725 w 10000"/>
              <a:gd name="connsiteY20" fmla="*/ 5165 h 10000"/>
              <a:gd name="connsiteX21" fmla="*/ 2732 w 10000"/>
              <a:gd name="connsiteY21" fmla="*/ 5165 h 10000"/>
              <a:gd name="connsiteX22" fmla="*/ 2766 w 10000"/>
              <a:gd name="connsiteY22" fmla="*/ 4990 h 10000"/>
              <a:gd name="connsiteX23" fmla="*/ 8836 w 10000"/>
              <a:gd name="connsiteY23" fmla="*/ 8717 h 10000"/>
              <a:gd name="connsiteX24" fmla="*/ 9088 w 10000"/>
              <a:gd name="connsiteY24" fmla="*/ 8834 h 10000"/>
              <a:gd name="connsiteX25" fmla="*/ 9662 w 10000"/>
              <a:gd name="connsiteY25" fmla="*/ 8834 h 10000"/>
              <a:gd name="connsiteX26" fmla="*/ 9986 w 10000"/>
              <a:gd name="connsiteY26" fmla="*/ 8193 h 10000"/>
              <a:gd name="connsiteX27" fmla="*/ 9950 w 10000"/>
              <a:gd name="connsiteY27" fmla="*/ 7610 h 10000"/>
              <a:gd name="connsiteX0" fmla="*/ 9950 w 10000"/>
              <a:gd name="connsiteY0" fmla="*/ 7610 h 10000"/>
              <a:gd name="connsiteX1" fmla="*/ 9483 w 10000"/>
              <a:gd name="connsiteY1" fmla="*/ 7029 h 10000"/>
              <a:gd name="connsiteX2" fmla="*/ 9267 w 10000"/>
              <a:gd name="connsiteY2" fmla="*/ 6853 h 10000"/>
              <a:gd name="connsiteX3" fmla="*/ 3162 w 10000"/>
              <a:gd name="connsiteY3" fmla="*/ 3125 h 10000"/>
              <a:gd name="connsiteX4" fmla="*/ 3198 w 10000"/>
              <a:gd name="connsiteY4" fmla="*/ 3009 h 10000"/>
              <a:gd name="connsiteX5" fmla="*/ 2300 w 10000"/>
              <a:gd name="connsiteY5" fmla="*/ 2019 h 10000"/>
              <a:gd name="connsiteX6" fmla="*/ 4203 w 10000"/>
              <a:gd name="connsiteY6" fmla="*/ 388 h 10000"/>
              <a:gd name="connsiteX7" fmla="*/ 2407 w 10000"/>
              <a:gd name="connsiteY7" fmla="*/ 214 h 10000"/>
              <a:gd name="connsiteX8" fmla="*/ 900 w 10000"/>
              <a:gd name="connsiteY8" fmla="*/ 2309 h 10000"/>
              <a:gd name="connsiteX9" fmla="*/ 647 w 10000"/>
              <a:gd name="connsiteY9" fmla="*/ 4699 h 10000"/>
              <a:gd name="connsiteX10" fmla="*/ 38 w 10000"/>
              <a:gd name="connsiteY10" fmla="*/ 6272 h 10000"/>
              <a:gd name="connsiteX11" fmla="*/ 720 w 10000"/>
              <a:gd name="connsiteY11" fmla="*/ 7496 h 10000"/>
              <a:gd name="connsiteX12" fmla="*/ 971 w 10000"/>
              <a:gd name="connsiteY12" fmla="*/ 7610 h 10000"/>
              <a:gd name="connsiteX13" fmla="*/ 504 w 10000"/>
              <a:gd name="connsiteY13" fmla="*/ 8311 h 10000"/>
              <a:gd name="connsiteX14" fmla="*/ 504 w 10000"/>
              <a:gd name="connsiteY14" fmla="*/ 10000 h 10000"/>
              <a:gd name="connsiteX15" fmla="*/ 900 w 10000"/>
              <a:gd name="connsiteY15" fmla="*/ 10000 h 10000"/>
              <a:gd name="connsiteX16" fmla="*/ 900 w 10000"/>
              <a:gd name="connsiteY16" fmla="*/ 8311 h 10000"/>
              <a:gd name="connsiteX17" fmla="*/ 1222 w 10000"/>
              <a:gd name="connsiteY17" fmla="*/ 7610 h 10000"/>
              <a:gd name="connsiteX18" fmla="*/ 1474 w 10000"/>
              <a:gd name="connsiteY18" fmla="*/ 7145 h 10000"/>
              <a:gd name="connsiteX19" fmla="*/ 1725 w 10000"/>
              <a:gd name="connsiteY19" fmla="*/ 5165 h 10000"/>
              <a:gd name="connsiteX20" fmla="*/ 2732 w 10000"/>
              <a:gd name="connsiteY20" fmla="*/ 5165 h 10000"/>
              <a:gd name="connsiteX21" fmla="*/ 2766 w 10000"/>
              <a:gd name="connsiteY21" fmla="*/ 4990 h 10000"/>
              <a:gd name="connsiteX22" fmla="*/ 8836 w 10000"/>
              <a:gd name="connsiteY22" fmla="*/ 8717 h 10000"/>
              <a:gd name="connsiteX23" fmla="*/ 9088 w 10000"/>
              <a:gd name="connsiteY23" fmla="*/ 8834 h 10000"/>
              <a:gd name="connsiteX24" fmla="*/ 9662 w 10000"/>
              <a:gd name="connsiteY24" fmla="*/ 8834 h 10000"/>
              <a:gd name="connsiteX25" fmla="*/ 9986 w 10000"/>
              <a:gd name="connsiteY25" fmla="*/ 8193 h 10000"/>
              <a:gd name="connsiteX26" fmla="*/ 9950 w 10000"/>
              <a:gd name="connsiteY26" fmla="*/ 7610 h 10000"/>
              <a:gd name="connsiteX0" fmla="*/ 9950 w 10000"/>
              <a:gd name="connsiteY0" fmla="*/ 7610 h 10000"/>
              <a:gd name="connsiteX1" fmla="*/ 9483 w 10000"/>
              <a:gd name="connsiteY1" fmla="*/ 7029 h 10000"/>
              <a:gd name="connsiteX2" fmla="*/ 9267 w 10000"/>
              <a:gd name="connsiteY2" fmla="*/ 6853 h 10000"/>
              <a:gd name="connsiteX3" fmla="*/ 3162 w 10000"/>
              <a:gd name="connsiteY3" fmla="*/ 3125 h 10000"/>
              <a:gd name="connsiteX4" fmla="*/ 3198 w 10000"/>
              <a:gd name="connsiteY4" fmla="*/ 3009 h 10000"/>
              <a:gd name="connsiteX5" fmla="*/ 2300 w 10000"/>
              <a:gd name="connsiteY5" fmla="*/ 2019 h 10000"/>
              <a:gd name="connsiteX6" fmla="*/ 4203 w 10000"/>
              <a:gd name="connsiteY6" fmla="*/ 388 h 10000"/>
              <a:gd name="connsiteX7" fmla="*/ 2407 w 10000"/>
              <a:gd name="connsiteY7" fmla="*/ 214 h 10000"/>
              <a:gd name="connsiteX8" fmla="*/ 900 w 10000"/>
              <a:gd name="connsiteY8" fmla="*/ 2309 h 10000"/>
              <a:gd name="connsiteX9" fmla="*/ 647 w 10000"/>
              <a:gd name="connsiteY9" fmla="*/ 4699 h 10000"/>
              <a:gd name="connsiteX10" fmla="*/ 38 w 10000"/>
              <a:gd name="connsiteY10" fmla="*/ 6272 h 10000"/>
              <a:gd name="connsiteX11" fmla="*/ 720 w 10000"/>
              <a:gd name="connsiteY11" fmla="*/ 7496 h 10000"/>
              <a:gd name="connsiteX12" fmla="*/ 971 w 10000"/>
              <a:gd name="connsiteY12" fmla="*/ 7610 h 10000"/>
              <a:gd name="connsiteX13" fmla="*/ 504 w 10000"/>
              <a:gd name="connsiteY13" fmla="*/ 8311 h 10000"/>
              <a:gd name="connsiteX14" fmla="*/ 504 w 10000"/>
              <a:gd name="connsiteY14" fmla="*/ 10000 h 10000"/>
              <a:gd name="connsiteX15" fmla="*/ 900 w 10000"/>
              <a:gd name="connsiteY15" fmla="*/ 10000 h 10000"/>
              <a:gd name="connsiteX16" fmla="*/ 1222 w 10000"/>
              <a:gd name="connsiteY16" fmla="*/ 7610 h 10000"/>
              <a:gd name="connsiteX17" fmla="*/ 1474 w 10000"/>
              <a:gd name="connsiteY17" fmla="*/ 7145 h 10000"/>
              <a:gd name="connsiteX18" fmla="*/ 1725 w 10000"/>
              <a:gd name="connsiteY18" fmla="*/ 5165 h 10000"/>
              <a:gd name="connsiteX19" fmla="*/ 2732 w 10000"/>
              <a:gd name="connsiteY19" fmla="*/ 5165 h 10000"/>
              <a:gd name="connsiteX20" fmla="*/ 2766 w 10000"/>
              <a:gd name="connsiteY20" fmla="*/ 4990 h 10000"/>
              <a:gd name="connsiteX21" fmla="*/ 8836 w 10000"/>
              <a:gd name="connsiteY21" fmla="*/ 8717 h 10000"/>
              <a:gd name="connsiteX22" fmla="*/ 9088 w 10000"/>
              <a:gd name="connsiteY22" fmla="*/ 8834 h 10000"/>
              <a:gd name="connsiteX23" fmla="*/ 9662 w 10000"/>
              <a:gd name="connsiteY23" fmla="*/ 8834 h 10000"/>
              <a:gd name="connsiteX24" fmla="*/ 9986 w 10000"/>
              <a:gd name="connsiteY24" fmla="*/ 8193 h 10000"/>
              <a:gd name="connsiteX25" fmla="*/ 9950 w 10000"/>
              <a:gd name="connsiteY25" fmla="*/ 7610 h 10000"/>
              <a:gd name="connsiteX0" fmla="*/ 9950 w 10000"/>
              <a:gd name="connsiteY0" fmla="*/ 7610 h 10000"/>
              <a:gd name="connsiteX1" fmla="*/ 9483 w 10000"/>
              <a:gd name="connsiteY1" fmla="*/ 7029 h 10000"/>
              <a:gd name="connsiteX2" fmla="*/ 9267 w 10000"/>
              <a:gd name="connsiteY2" fmla="*/ 6853 h 10000"/>
              <a:gd name="connsiteX3" fmla="*/ 3162 w 10000"/>
              <a:gd name="connsiteY3" fmla="*/ 3125 h 10000"/>
              <a:gd name="connsiteX4" fmla="*/ 3198 w 10000"/>
              <a:gd name="connsiteY4" fmla="*/ 3009 h 10000"/>
              <a:gd name="connsiteX5" fmla="*/ 2300 w 10000"/>
              <a:gd name="connsiteY5" fmla="*/ 2019 h 10000"/>
              <a:gd name="connsiteX6" fmla="*/ 4203 w 10000"/>
              <a:gd name="connsiteY6" fmla="*/ 388 h 10000"/>
              <a:gd name="connsiteX7" fmla="*/ 2407 w 10000"/>
              <a:gd name="connsiteY7" fmla="*/ 214 h 10000"/>
              <a:gd name="connsiteX8" fmla="*/ 900 w 10000"/>
              <a:gd name="connsiteY8" fmla="*/ 2309 h 10000"/>
              <a:gd name="connsiteX9" fmla="*/ 647 w 10000"/>
              <a:gd name="connsiteY9" fmla="*/ 4699 h 10000"/>
              <a:gd name="connsiteX10" fmla="*/ 38 w 10000"/>
              <a:gd name="connsiteY10" fmla="*/ 6272 h 10000"/>
              <a:gd name="connsiteX11" fmla="*/ 720 w 10000"/>
              <a:gd name="connsiteY11" fmla="*/ 7496 h 10000"/>
              <a:gd name="connsiteX12" fmla="*/ 971 w 10000"/>
              <a:gd name="connsiteY12" fmla="*/ 7610 h 10000"/>
              <a:gd name="connsiteX13" fmla="*/ 504 w 10000"/>
              <a:gd name="connsiteY13" fmla="*/ 10000 h 10000"/>
              <a:gd name="connsiteX14" fmla="*/ 900 w 10000"/>
              <a:gd name="connsiteY14" fmla="*/ 10000 h 10000"/>
              <a:gd name="connsiteX15" fmla="*/ 1222 w 10000"/>
              <a:gd name="connsiteY15" fmla="*/ 7610 h 10000"/>
              <a:gd name="connsiteX16" fmla="*/ 1474 w 10000"/>
              <a:gd name="connsiteY16" fmla="*/ 7145 h 10000"/>
              <a:gd name="connsiteX17" fmla="*/ 1725 w 10000"/>
              <a:gd name="connsiteY17" fmla="*/ 5165 h 10000"/>
              <a:gd name="connsiteX18" fmla="*/ 2732 w 10000"/>
              <a:gd name="connsiteY18" fmla="*/ 5165 h 10000"/>
              <a:gd name="connsiteX19" fmla="*/ 2766 w 10000"/>
              <a:gd name="connsiteY19" fmla="*/ 4990 h 10000"/>
              <a:gd name="connsiteX20" fmla="*/ 8836 w 10000"/>
              <a:gd name="connsiteY20" fmla="*/ 8717 h 10000"/>
              <a:gd name="connsiteX21" fmla="*/ 9088 w 10000"/>
              <a:gd name="connsiteY21" fmla="*/ 8834 h 10000"/>
              <a:gd name="connsiteX22" fmla="*/ 9662 w 10000"/>
              <a:gd name="connsiteY22" fmla="*/ 8834 h 10000"/>
              <a:gd name="connsiteX23" fmla="*/ 9986 w 10000"/>
              <a:gd name="connsiteY23" fmla="*/ 8193 h 10000"/>
              <a:gd name="connsiteX24" fmla="*/ 9950 w 10000"/>
              <a:gd name="connsiteY24" fmla="*/ 7610 h 10000"/>
              <a:gd name="connsiteX0" fmla="*/ 9950 w 10000"/>
              <a:gd name="connsiteY0" fmla="*/ 7610 h 10000"/>
              <a:gd name="connsiteX1" fmla="*/ 9483 w 10000"/>
              <a:gd name="connsiteY1" fmla="*/ 7029 h 10000"/>
              <a:gd name="connsiteX2" fmla="*/ 9267 w 10000"/>
              <a:gd name="connsiteY2" fmla="*/ 6853 h 10000"/>
              <a:gd name="connsiteX3" fmla="*/ 3162 w 10000"/>
              <a:gd name="connsiteY3" fmla="*/ 3125 h 10000"/>
              <a:gd name="connsiteX4" fmla="*/ 3198 w 10000"/>
              <a:gd name="connsiteY4" fmla="*/ 3009 h 10000"/>
              <a:gd name="connsiteX5" fmla="*/ 2300 w 10000"/>
              <a:gd name="connsiteY5" fmla="*/ 2019 h 10000"/>
              <a:gd name="connsiteX6" fmla="*/ 4203 w 10000"/>
              <a:gd name="connsiteY6" fmla="*/ 388 h 10000"/>
              <a:gd name="connsiteX7" fmla="*/ 2407 w 10000"/>
              <a:gd name="connsiteY7" fmla="*/ 214 h 10000"/>
              <a:gd name="connsiteX8" fmla="*/ 900 w 10000"/>
              <a:gd name="connsiteY8" fmla="*/ 2309 h 10000"/>
              <a:gd name="connsiteX9" fmla="*/ 647 w 10000"/>
              <a:gd name="connsiteY9" fmla="*/ 4699 h 10000"/>
              <a:gd name="connsiteX10" fmla="*/ 38 w 10000"/>
              <a:gd name="connsiteY10" fmla="*/ 6272 h 10000"/>
              <a:gd name="connsiteX11" fmla="*/ 720 w 10000"/>
              <a:gd name="connsiteY11" fmla="*/ 7496 h 10000"/>
              <a:gd name="connsiteX12" fmla="*/ 971 w 10000"/>
              <a:gd name="connsiteY12" fmla="*/ 7610 h 10000"/>
              <a:gd name="connsiteX13" fmla="*/ 900 w 10000"/>
              <a:gd name="connsiteY13" fmla="*/ 10000 h 10000"/>
              <a:gd name="connsiteX14" fmla="*/ 1222 w 10000"/>
              <a:gd name="connsiteY14" fmla="*/ 7610 h 10000"/>
              <a:gd name="connsiteX15" fmla="*/ 1474 w 10000"/>
              <a:gd name="connsiteY15" fmla="*/ 7145 h 10000"/>
              <a:gd name="connsiteX16" fmla="*/ 1725 w 10000"/>
              <a:gd name="connsiteY16" fmla="*/ 5165 h 10000"/>
              <a:gd name="connsiteX17" fmla="*/ 2732 w 10000"/>
              <a:gd name="connsiteY17" fmla="*/ 5165 h 10000"/>
              <a:gd name="connsiteX18" fmla="*/ 2766 w 10000"/>
              <a:gd name="connsiteY18" fmla="*/ 4990 h 10000"/>
              <a:gd name="connsiteX19" fmla="*/ 8836 w 10000"/>
              <a:gd name="connsiteY19" fmla="*/ 8717 h 10000"/>
              <a:gd name="connsiteX20" fmla="*/ 9088 w 10000"/>
              <a:gd name="connsiteY20" fmla="*/ 8834 h 10000"/>
              <a:gd name="connsiteX21" fmla="*/ 9662 w 10000"/>
              <a:gd name="connsiteY21" fmla="*/ 8834 h 10000"/>
              <a:gd name="connsiteX22" fmla="*/ 9986 w 10000"/>
              <a:gd name="connsiteY22" fmla="*/ 8193 h 10000"/>
              <a:gd name="connsiteX23" fmla="*/ 9950 w 10000"/>
              <a:gd name="connsiteY23" fmla="*/ 7610 h 10000"/>
              <a:gd name="connsiteX0" fmla="*/ 9950 w 10000"/>
              <a:gd name="connsiteY0" fmla="*/ 7610 h 8921"/>
              <a:gd name="connsiteX1" fmla="*/ 9483 w 10000"/>
              <a:gd name="connsiteY1" fmla="*/ 7029 h 8921"/>
              <a:gd name="connsiteX2" fmla="*/ 9267 w 10000"/>
              <a:gd name="connsiteY2" fmla="*/ 6853 h 8921"/>
              <a:gd name="connsiteX3" fmla="*/ 3162 w 10000"/>
              <a:gd name="connsiteY3" fmla="*/ 3125 h 8921"/>
              <a:gd name="connsiteX4" fmla="*/ 3198 w 10000"/>
              <a:gd name="connsiteY4" fmla="*/ 3009 h 8921"/>
              <a:gd name="connsiteX5" fmla="*/ 2300 w 10000"/>
              <a:gd name="connsiteY5" fmla="*/ 2019 h 8921"/>
              <a:gd name="connsiteX6" fmla="*/ 4203 w 10000"/>
              <a:gd name="connsiteY6" fmla="*/ 388 h 8921"/>
              <a:gd name="connsiteX7" fmla="*/ 2407 w 10000"/>
              <a:gd name="connsiteY7" fmla="*/ 214 h 8921"/>
              <a:gd name="connsiteX8" fmla="*/ 900 w 10000"/>
              <a:gd name="connsiteY8" fmla="*/ 2309 h 8921"/>
              <a:gd name="connsiteX9" fmla="*/ 647 w 10000"/>
              <a:gd name="connsiteY9" fmla="*/ 4699 h 8921"/>
              <a:gd name="connsiteX10" fmla="*/ 38 w 10000"/>
              <a:gd name="connsiteY10" fmla="*/ 6272 h 8921"/>
              <a:gd name="connsiteX11" fmla="*/ 720 w 10000"/>
              <a:gd name="connsiteY11" fmla="*/ 7496 h 8921"/>
              <a:gd name="connsiteX12" fmla="*/ 971 w 10000"/>
              <a:gd name="connsiteY12" fmla="*/ 7610 h 8921"/>
              <a:gd name="connsiteX13" fmla="*/ 1222 w 10000"/>
              <a:gd name="connsiteY13" fmla="*/ 7610 h 8921"/>
              <a:gd name="connsiteX14" fmla="*/ 1474 w 10000"/>
              <a:gd name="connsiteY14" fmla="*/ 7145 h 8921"/>
              <a:gd name="connsiteX15" fmla="*/ 1725 w 10000"/>
              <a:gd name="connsiteY15" fmla="*/ 5165 h 8921"/>
              <a:gd name="connsiteX16" fmla="*/ 2732 w 10000"/>
              <a:gd name="connsiteY16" fmla="*/ 5165 h 8921"/>
              <a:gd name="connsiteX17" fmla="*/ 2766 w 10000"/>
              <a:gd name="connsiteY17" fmla="*/ 4990 h 8921"/>
              <a:gd name="connsiteX18" fmla="*/ 8836 w 10000"/>
              <a:gd name="connsiteY18" fmla="*/ 8717 h 8921"/>
              <a:gd name="connsiteX19" fmla="*/ 9088 w 10000"/>
              <a:gd name="connsiteY19" fmla="*/ 8834 h 8921"/>
              <a:gd name="connsiteX20" fmla="*/ 9662 w 10000"/>
              <a:gd name="connsiteY20" fmla="*/ 8834 h 8921"/>
              <a:gd name="connsiteX21" fmla="*/ 9986 w 10000"/>
              <a:gd name="connsiteY21" fmla="*/ 8193 h 8921"/>
              <a:gd name="connsiteX22" fmla="*/ 9950 w 10000"/>
              <a:gd name="connsiteY22" fmla="*/ 7610 h 8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000" h="8921">
                <a:moveTo>
                  <a:pt x="9950" y="7610"/>
                </a:moveTo>
                <a:cubicBezTo>
                  <a:pt x="9878" y="7378"/>
                  <a:pt x="9698" y="7145"/>
                  <a:pt x="9483" y="7029"/>
                </a:cubicBezTo>
                <a:lnTo>
                  <a:pt x="9267" y="6853"/>
                </a:lnTo>
                <a:cubicBezTo>
                  <a:pt x="7220" y="5631"/>
                  <a:pt x="5209" y="4407"/>
                  <a:pt x="3162" y="3125"/>
                </a:cubicBezTo>
                <a:cubicBezTo>
                  <a:pt x="3175" y="3086"/>
                  <a:pt x="3186" y="3049"/>
                  <a:pt x="3198" y="3009"/>
                </a:cubicBezTo>
                <a:cubicBezTo>
                  <a:pt x="3448" y="2776"/>
                  <a:pt x="2444" y="2718"/>
                  <a:pt x="2300" y="2019"/>
                </a:cubicBezTo>
                <a:cubicBezTo>
                  <a:pt x="2157" y="1262"/>
                  <a:pt x="3952" y="563"/>
                  <a:pt x="4203" y="388"/>
                </a:cubicBezTo>
                <a:cubicBezTo>
                  <a:pt x="4491" y="156"/>
                  <a:pt x="3198" y="-252"/>
                  <a:pt x="2407" y="214"/>
                </a:cubicBezTo>
                <a:cubicBezTo>
                  <a:pt x="1617" y="679"/>
                  <a:pt x="1186" y="1436"/>
                  <a:pt x="900" y="2309"/>
                </a:cubicBezTo>
                <a:cubicBezTo>
                  <a:pt x="613" y="3125"/>
                  <a:pt x="683" y="4232"/>
                  <a:pt x="647" y="4699"/>
                </a:cubicBezTo>
                <a:cubicBezTo>
                  <a:pt x="647" y="5106"/>
                  <a:pt x="145" y="5806"/>
                  <a:pt x="38" y="6272"/>
                </a:cubicBezTo>
                <a:cubicBezTo>
                  <a:pt x="-141" y="7029"/>
                  <a:pt x="360" y="7261"/>
                  <a:pt x="720" y="7496"/>
                </a:cubicBezTo>
                <a:cubicBezTo>
                  <a:pt x="827" y="7552"/>
                  <a:pt x="888" y="7591"/>
                  <a:pt x="971" y="7610"/>
                </a:cubicBezTo>
                <a:cubicBezTo>
                  <a:pt x="1054" y="7629"/>
                  <a:pt x="1138" y="7687"/>
                  <a:pt x="1222" y="7610"/>
                </a:cubicBezTo>
                <a:cubicBezTo>
                  <a:pt x="1329" y="7552"/>
                  <a:pt x="1403" y="7436"/>
                  <a:pt x="1474" y="7145"/>
                </a:cubicBezTo>
                <a:cubicBezTo>
                  <a:pt x="1653" y="6621"/>
                  <a:pt x="1439" y="5806"/>
                  <a:pt x="1725" y="5165"/>
                </a:cubicBezTo>
                <a:cubicBezTo>
                  <a:pt x="1977" y="4581"/>
                  <a:pt x="2732" y="5165"/>
                  <a:pt x="2732" y="5165"/>
                </a:cubicBezTo>
                <a:cubicBezTo>
                  <a:pt x="2743" y="5107"/>
                  <a:pt x="2755" y="5049"/>
                  <a:pt x="2766" y="4990"/>
                </a:cubicBezTo>
                <a:cubicBezTo>
                  <a:pt x="4814" y="6212"/>
                  <a:pt x="6826" y="7436"/>
                  <a:pt x="8836" y="8717"/>
                </a:cubicBezTo>
                <a:cubicBezTo>
                  <a:pt x="8908" y="8717"/>
                  <a:pt x="9016" y="8776"/>
                  <a:pt x="9088" y="8834"/>
                </a:cubicBezTo>
                <a:cubicBezTo>
                  <a:pt x="9267" y="8950"/>
                  <a:pt x="9483" y="8950"/>
                  <a:pt x="9662" y="8834"/>
                </a:cubicBezTo>
                <a:cubicBezTo>
                  <a:pt x="9842" y="8717"/>
                  <a:pt x="9986" y="8485"/>
                  <a:pt x="9986" y="8193"/>
                </a:cubicBezTo>
                <a:cubicBezTo>
                  <a:pt x="10021" y="8019"/>
                  <a:pt x="9986" y="7786"/>
                  <a:pt x="9950" y="7610"/>
                </a:cubicBezTo>
                <a:close/>
              </a:path>
            </a:pathLst>
          </a:custGeom>
          <a:solidFill>
            <a:schemeClr val="tx1"/>
          </a:solidFill>
          <a:ln w="28575">
            <a:noFill/>
          </a:ln>
        </p:spPr>
        <p:txBody>
          <a:bodyPr vert="horz" wrap="square" lIns="85614" tIns="42808" rIns="85614" bIns="42808" numCol="1" anchor="t" anchorCtr="0" compatLnSpc="1">
            <a:prstTxWarp prst="textNoShape">
              <a:avLst/>
            </a:prstTxWarp>
          </a:bodyPr>
          <a:lstStyle/>
          <a:p>
            <a:pPr marL="0" marR="0" lvl="0" indent="0" algn="l" defTabSz="951156" rtl="0" eaLnBrk="1" fontAlgn="auto" latinLnBrk="0" hangingPunct="1">
              <a:lnSpc>
                <a:spcPct val="100000"/>
              </a:lnSpc>
              <a:spcBef>
                <a:spcPts val="0"/>
              </a:spcBef>
              <a:spcAft>
                <a:spcPts val="0"/>
              </a:spcAft>
              <a:buClrTx/>
              <a:buSzTx/>
              <a:buFontTx/>
              <a:buNone/>
              <a:tabLst/>
              <a:defRPr/>
            </a:pPr>
            <a:endParaRPr kumimoji="0" lang="en-US" sz="1664" b="0" i="0" u="none" strike="noStrike" kern="1200" cap="none" spc="0" normalizeH="0" baseline="0" noProof="0">
              <a:ln>
                <a:noFill/>
              </a:ln>
              <a:solidFill>
                <a:srgbClr val="0078D7"/>
              </a:solidFill>
              <a:effectLst/>
              <a:uLnTx/>
              <a:uFillTx/>
              <a:latin typeface="Segoe Pro" pitchFamily="34" charset="0"/>
              <a:ea typeface="+mn-ea"/>
              <a:cs typeface="+mn-cs"/>
            </a:endParaRPr>
          </a:p>
        </p:txBody>
      </p:sp>
      <p:sp>
        <p:nvSpPr>
          <p:cNvPr id="101" name="Rectangle 100">
            <a:extLst>
              <a:ext uri="{FF2B5EF4-FFF2-40B4-BE49-F238E27FC236}">
                <a16:creationId xmlns:a16="http://schemas.microsoft.com/office/drawing/2014/main" id="{86236683-FC99-4077-898C-7E978BF3DFE7}"/>
              </a:ext>
            </a:extLst>
          </p:cNvPr>
          <p:cNvSpPr/>
          <p:nvPr/>
        </p:nvSpPr>
        <p:spPr>
          <a:xfrm>
            <a:off x="4740138" y="2206247"/>
            <a:ext cx="1330256" cy="374846"/>
          </a:xfrm>
          <a:prstGeom prst="rect">
            <a:avLst/>
          </a:prstGeom>
        </p:spPr>
        <p:txBody>
          <a:bodyPr wrap="square">
            <a:spAutoFit/>
          </a:bodyPr>
          <a:lstStyle/>
          <a:p>
            <a:pPr marL="0" marR="0" lvl="0" indent="0" algn="l" defTabSz="951156"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rPr>
              <a:t>Build</a:t>
            </a:r>
          </a:p>
        </p:txBody>
      </p:sp>
      <p:pic>
        <p:nvPicPr>
          <p:cNvPr id="102" name="Picture 101">
            <a:extLst>
              <a:ext uri="{FF2B5EF4-FFF2-40B4-BE49-F238E27FC236}">
                <a16:creationId xmlns:a16="http://schemas.microsoft.com/office/drawing/2014/main" id="{0EC932D9-3C16-47C6-A176-665D182BF11D}"/>
              </a:ext>
            </a:extLst>
          </p:cNvPr>
          <p:cNvPicPr>
            <a:picLocks noChangeAspect="1"/>
          </p:cNvPicPr>
          <p:nvPr/>
        </p:nvPicPr>
        <p:blipFill>
          <a:blip r:embed="rId3" cstate="screen">
            <a:grayscl/>
            <a:extLst>
              <a:ext uri="{28A0092B-C50C-407E-A947-70E740481C1C}">
                <a14:useLocalDpi xmlns:a14="http://schemas.microsoft.com/office/drawing/2010/main"/>
              </a:ext>
            </a:extLst>
          </a:blip>
          <a:stretch>
            <a:fillRect/>
          </a:stretch>
        </p:blipFill>
        <p:spPr>
          <a:xfrm>
            <a:off x="5820519" y="2185383"/>
            <a:ext cx="223723" cy="479405"/>
          </a:xfrm>
          <a:prstGeom prst="rect">
            <a:avLst/>
          </a:prstGeom>
        </p:spPr>
      </p:pic>
      <p:sp>
        <p:nvSpPr>
          <p:cNvPr id="103" name="Oval 102">
            <a:extLst>
              <a:ext uri="{FF2B5EF4-FFF2-40B4-BE49-F238E27FC236}">
                <a16:creationId xmlns:a16="http://schemas.microsoft.com/office/drawing/2014/main" id="{15785158-756E-4CDC-A151-0A3B96A44CD5}"/>
              </a:ext>
            </a:extLst>
          </p:cNvPr>
          <p:cNvSpPr/>
          <p:nvPr/>
        </p:nvSpPr>
        <p:spPr>
          <a:xfrm>
            <a:off x="5580861" y="2046819"/>
            <a:ext cx="703040" cy="703040"/>
          </a:xfrm>
          <a:prstGeom prst="ellipse">
            <a:avLst/>
          </a:prstGeom>
          <a:noFill/>
          <a:ln w="12700">
            <a:solidFill>
              <a:srgbClr val="0078D7"/>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51156" rtl="0" eaLnBrk="1" fontAlgn="auto" latinLnBrk="0" hangingPunct="1">
              <a:lnSpc>
                <a:spcPct val="100000"/>
              </a:lnSpc>
              <a:spcBef>
                <a:spcPts val="0"/>
              </a:spcBef>
              <a:spcAft>
                <a:spcPts val="0"/>
              </a:spcAft>
              <a:buClrTx/>
              <a:buSzTx/>
              <a:buFontTx/>
              <a:buNone/>
              <a:tabLst/>
              <a:defRPr/>
            </a:pPr>
            <a:endParaRPr kumimoji="0" lang="en-US" sz="1873" b="0" i="0" u="none" strike="noStrike" kern="1200" cap="none" spc="0" normalizeH="0" baseline="0" noProof="0">
              <a:ln>
                <a:noFill/>
              </a:ln>
              <a:solidFill>
                <a:srgbClr val="0078D7"/>
              </a:solidFill>
              <a:effectLst/>
              <a:uLnTx/>
              <a:uFillTx/>
              <a:latin typeface="Segoe UI"/>
              <a:ea typeface="+mn-ea"/>
              <a:cs typeface="+mn-cs"/>
            </a:endParaRPr>
          </a:p>
        </p:txBody>
      </p:sp>
      <p:sp>
        <p:nvSpPr>
          <p:cNvPr id="104" name="Rectangle 103">
            <a:extLst>
              <a:ext uri="{FF2B5EF4-FFF2-40B4-BE49-F238E27FC236}">
                <a16:creationId xmlns:a16="http://schemas.microsoft.com/office/drawing/2014/main" id="{115A8221-CE47-4357-9E43-07357A31A6A9}"/>
              </a:ext>
            </a:extLst>
          </p:cNvPr>
          <p:cNvSpPr/>
          <p:nvPr/>
        </p:nvSpPr>
        <p:spPr>
          <a:xfrm>
            <a:off x="6335904" y="2206247"/>
            <a:ext cx="1330256" cy="374846"/>
          </a:xfrm>
          <a:prstGeom prst="rect">
            <a:avLst/>
          </a:prstGeom>
        </p:spPr>
        <p:txBody>
          <a:bodyPr wrap="square">
            <a:spAutoFit/>
          </a:bodyPr>
          <a:lstStyle/>
          <a:p>
            <a:pPr marL="0" marR="0" lvl="0" indent="0" algn="l" defTabSz="951156"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rPr>
              <a:t>Deploy</a:t>
            </a:r>
          </a:p>
        </p:txBody>
      </p:sp>
      <p:sp>
        <p:nvSpPr>
          <p:cNvPr id="105" name="Oval 104">
            <a:extLst>
              <a:ext uri="{FF2B5EF4-FFF2-40B4-BE49-F238E27FC236}">
                <a16:creationId xmlns:a16="http://schemas.microsoft.com/office/drawing/2014/main" id="{126A1145-F369-40AC-9AD4-48F82EDE5B48}"/>
              </a:ext>
            </a:extLst>
          </p:cNvPr>
          <p:cNvSpPr/>
          <p:nvPr/>
        </p:nvSpPr>
        <p:spPr>
          <a:xfrm>
            <a:off x="7369614" y="2046819"/>
            <a:ext cx="703040" cy="703040"/>
          </a:xfrm>
          <a:prstGeom prst="ellipse">
            <a:avLst/>
          </a:prstGeom>
          <a:noFill/>
          <a:ln w="12700">
            <a:solidFill>
              <a:srgbClr val="0078D7"/>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51156" rtl="0" eaLnBrk="1" fontAlgn="auto" latinLnBrk="0" hangingPunct="1">
              <a:lnSpc>
                <a:spcPct val="100000"/>
              </a:lnSpc>
              <a:spcBef>
                <a:spcPts val="0"/>
              </a:spcBef>
              <a:spcAft>
                <a:spcPts val="0"/>
              </a:spcAft>
              <a:buClrTx/>
              <a:buSzTx/>
              <a:buFontTx/>
              <a:buNone/>
              <a:tabLst/>
              <a:defRPr/>
            </a:pPr>
            <a:endParaRPr kumimoji="0" lang="en-US" sz="1873" b="0" i="0" u="none" strike="noStrike" kern="1200" cap="none" spc="0" normalizeH="0" baseline="0" noProof="0">
              <a:ln>
                <a:noFill/>
              </a:ln>
              <a:solidFill>
                <a:srgbClr val="0078D7"/>
              </a:solidFill>
              <a:effectLst/>
              <a:uLnTx/>
              <a:uFillTx/>
              <a:latin typeface="Segoe UI"/>
              <a:ea typeface="+mn-ea"/>
              <a:cs typeface="+mn-cs"/>
            </a:endParaRPr>
          </a:p>
        </p:txBody>
      </p:sp>
      <p:sp>
        <p:nvSpPr>
          <p:cNvPr id="106" name="Freeform 9">
            <a:extLst>
              <a:ext uri="{FF2B5EF4-FFF2-40B4-BE49-F238E27FC236}">
                <a16:creationId xmlns:a16="http://schemas.microsoft.com/office/drawing/2014/main" id="{CF346986-4B1C-4AF7-BDCC-909E03635495}"/>
              </a:ext>
            </a:extLst>
          </p:cNvPr>
          <p:cNvSpPr>
            <a:spLocks noChangeAspect="1" noEditPoints="1"/>
          </p:cNvSpPr>
          <p:nvPr/>
        </p:nvSpPr>
        <p:spPr bwMode="black">
          <a:xfrm>
            <a:off x="7526682" y="2240671"/>
            <a:ext cx="388905" cy="315336"/>
          </a:xfrm>
          <a:custGeom>
            <a:avLst/>
            <a:gdLst>
              <a:gd name="T0" fmla="*/ 600 w 1107"/>
              <a:gd name="T1" fmla="*/ 625 h 897"/>
              <a:gd name="T2" fmla="*/ 649 w 1107"/>
              <a:gd name="T3" fmla="*/ 567 h 897"/>
              <a:gd name="T4" fmla="*/ 727 w 1107"/>
              <a:gd name="T5" fmla="*/ 482 h 897"/>
              <a:gd name="T6" fmla="*/ 601 w 1107"/>
              <a:gd name="T7" fmla="*/ 434 h 897"/>
              <a:gd name="T8" fmla="*/ 628 w 1107"/>
              <a:gd name="T9" fmla="*/ 305 h 897"/>
              <a:gd name="T10" fmla="*/ 547 w 1107"/>
              <a:gd name="T11" fmla="*/ 240 h 897"/>
              <a:gd name="T12" fmla="*/ 427 w 1107"/>
              <a:gd name="T13" fmla="*/ 287 h 897"/>
              <a:gd name="T14" fmla="*/ 368 w 1107"/>
              <a:gd name="T15" fmla="*/ 170 h 897"/>
              <a:gd name="T16" fmla="*/ 285 w 1107"/>
              <a:gd name="T17" fmla="*/ 263 h 897"/>
              <a:gd name="T18" fmla="*/ 241 w 1107"/>
              <a:gd name="T19" fmla="*/ 313 h 897"/>
              <a:gd name="T20" fmla="*/ 139 w 1107"/>
              <a:gd name="T21" fmla="*/ 281 h 897"/>
              <a:gd name="T22" fmla="*/ 79 w 1107"/>
              <a:gd name="T23" fmla="*/ 355 h 897"/>
              <a:gd name="T24" fmla="*/ 132 w 1107"/>
              <a:gd name="T25" fmla="*/ 446 h 897"/>
              <a:gd name="T26" fmla="*/ 83 w 1107"/>
              <a:gd name="T27" fmla="*/ 505 h 897"/>
              <a:gd name="T28" fmla="*/ 5 w 1107"/>
              <a:gd name="T29" fmla="*/ 590 h 897"/>
              <a:gd name="T30" fmla="*/ 132 w 1107"/>
              <a:gd name="T31" fmla="*/ 638 h 897"/>
              <a:gd name="T32" fmla="*/ 145 w 1107"/>
              <a:gd name="T33" fmla="*/ 669 h 897"/>
              <a:gd name="T34" fmla="*/ 110 w 1107"/>
              <a:gd name="T35" fmla="*/ 793 h 897"/>
              <a:gd name="T36" fmla="*/ 230 w 1107"/>
              <a:gd name="T37" fmla="*/ 781 h 897"/>
              <a:gd name="T38" fmla="*/ 306 w 1107"/>
              <a:gd name="T39" fmla="*/ 785 h 897"/>
              <a:gd name="T40" fmla="*/ 346 w 1107"/>
              <a:gd name="T41" fmla="*/ 878 h 897"/>
              <a:gd name="T42" fmla="*/ 440 w 1107"/>
              <a:gd name="T43" fmla="*/ 872 h 897"/>
              <a:gd name="T44" fmla="*/ 466 w 1107"/>
              <a:gd name="T45" fmla="*/ 764 h 897"/>
              <a:gd name="T46" fmla="*/ 539 w 1107"/>
              <a:gd name="T47" fmla="*/ 755 h 897"/>
              <a:gd name="T48" fmla="*/ 659 w 1107"/>
              <a:gd name="T49" fmla="*/ 743 h 897"/>
              <a:gd name="T50" fmla="*/ 263 w 1107"/>
              <a:gd name="T51" fmla="*/ 452 h 897"/>
              <a:gd name="T52" fmla="*/ 281 w 1107"/>
              <a:gd name="T53" fmla="*/ 633 h 897"/>
              <a:gd name="T54" fmla="*/ 1002 w 1107"/>
              <a:gd name="T55" fmla="*/ 332 h 897"/>
              <a:gd name="T56" fmla="*/ 1043 w 1107"/>
              <a:gd name="T57" fmla="*/ 304 h 897"/>
              <a:gd name="T58" fmla="*/ 1107 w 1107"/>
              <a:gd name="T59" fmla="*/ 266 h 897"/>
              <a:gd name="T60" fmla="*/ 1037 w 1107"/>
              <a:gd name="T61" fmla="*/ 213 h 897"/>
              <a:gd name="T62" fmla="*/ 1077 w 1107"/>
              <a:gd name="T63" fmla="*/ 138 h 897"/>
              <a:gd name="T64" fmla="*/ 1038 w 1107"/>
              <a:gd name="T65" fmla="*/ 83 h 897"/>
              <a:gd name="T66" fmla="*/ 956 w 1107"/>
              <a:gd name="T67" fmla="*/ 91 h 897"/>
              <a:gd name="T68" fmla="*/ 940 w 1107"/>
              <a:gd name="T69" fmla="*/ 7 h 897"/>
              <a:gd name="T70" fmla="*/ 872 w 1107"/>
              <a:gd name="T71" fmla="*/ 50 h 897"/>
              <a:gd name="T72" fmla="*/ 836 w 1107"/>
              <a:gd name="T73" fmla="*/ 74 h 897"/>
              <a:gd name="T74" fmla="*/ 778 w 1107"/>
              <a:gd name="T75" fmla="*/ 35 h 897"/>
              <a:gd name="T76" fmla="*/ 728 w 1107"/>
              <a:gd name="T77" fmla="*/ 70 h 897"/>
              <a:gd name="T78" fmla="*/ 744 w 1107"/>
              <a:gd name="T79" fmla="*/ 136 h 897"/>
              <a:gd name="T80" fmla="*/ 703 w 1107"/>
              <a:gd name="T81" fmla="*/ 164 h 897"/>
              <a:gd name="T82" fmla="*/ 640 w 1107"/>
              <a:gd name="T83" fmla="*/ 203 h 897"/>
              <a:gd name="T84" fmla="*/ 710 w 1107"/>
              <a:gd name="T85" fmla="*/ 255 h 897"/>
              <a:gd name="T86" fmla="*/ 712 w 1107"/>
              <a:gd name="T87" fmla="*/ 277 h 897"/>
              <a:gd name="T88" fmla="*/ 668 w 1107"/>
              <a:gd name="T89" fmla="*/ 347 h 897"/>
              <a:gd name="T90" fmla="*/ 745 w 1107"/>
              <a:gd name="T91" fmla="*/ 361 h 897"/>
              <a:gd name="T92" fmla="*/ 791 w 1107"/>
              <a:gd name="T93" fmla="*/ 377 h 897"/>
              <a:gd name="T94" fmla="*/ 799 w 1107"/>
              <a:gd name="T95" fmla="*/ 443 h 897"/>
              <a:gd name="T96" fmla="*/ 859 w 1107"/>
              <a:gd name="T97" fmla="*/ 456 h 897"/>
              <a:gd name="T98" fmla="*/ 894 w 1107"/>
              <a:gd name="T99" fmla="*/ 393 h 897"/>
              <a:gd name="T100" fmla="*/ 941 w 1107"/>
              <a:gd name="T101" fmla="*/ 401 h 897"/>
              <a:gd name="T102" fmla="*/ 1018 w 1107"/>
              <a:gd name="T103" fmla="*/ 415 h 897"/>
              <a:gd name="T104" fmla="*/ 825 w 1107"/>
              <a:gd name="T105" fmla="*/ 164 h 897"/>
              <a:gd name="T106" fmla="*/ 803 w 1107"/>
              <a:gd name="T107" fmla="*/ 279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7" h="897">
                <a:moveTo>
                  <a:pt x="654" y="716"/>
                </a:moveTo>
                <a:cubicBezTo>
                  <a:pt x="616" y="670"/>
                  <a:pt x="616" y="670"/>
                  <a:pt x="616" y="670"/>
                </a:cubicBezTo>
                <a:cubicBezTo>
                  <a:pt x="593" y="654"/>
                  <a:pt x="603" y="638"/>
                  <a:pt x="600" y="625"/>
                </a:cubicBezTo>
                <a:cubicBezTo>
                  <a:pt x="600" y="625"/>
                  <a:pt x="600" y="625"/>
                  <a:pt x="600" y="625"/>
                </a:cubicBezTo>
                <a:cubicBezTo>
                  <a:pt x="605" y="617"/>
                  <a:pt x="611" y="609"/>
                  <a:pt x="608" y="596"/>
                </a:cubicBezTo>
                <a:cubicBezTo>
                  <a:pt x="618" y="580"/>
                  <a:pt x="623" y="572"/>
                  <a:pt x="649" y="567"/>
                </a:cubicBezTo>
                <a:cubicBezTo>
                  <a:pt x="715" y="553"/>
                  <a:pt x="715" y="553"/>
                  <a:pt x="715" y="553"/>
                </a:cubicBezTo>
                <a:cubicBezTo>
                  <a:pt x="728" y="550"/>
                  <a:pt x="733" y="542"/>
                  <a:pt x="730" y="529"/>
                </a:cubicBezTo>
                <a:cubicBezTo>
                  <a:pt x="727" y="482"/>
                  <a:pt x="727" y="482"/>
                  <a:pt x="727" y="482"/>
                </a:cubicBezTo>
                <a:cubicBezTo>
                  <a:pt x="724" y="469"/>
                  <a:pt x="717" y="463"/>
                  <a:pt x="701" y="453"/>
                </a:cubicBezTo>
                <a:cubicBezTo>
                  <a:pt x="641" y="459"/>
                  <a:pt x="641" y="459"/>
                  <a:pt x="641" y="459"/>
                </a:cubicBezTo>
                <a:cubicBezTo>
                  <a:pt x="620" y="457"/>
                  <a:pt x="604" y="447"/>
                  <a:pt x="601" y="434"/>
                </a:cubicBezTo>
                <a:cubicBezTo>
                  <a:pt x="598" y="421"/>
                  <a:pt x="590" y="416"/>
                  <a:pt x="580" y="397"/>
                </a:cubicBezTo>
                <a:cubicBezTo>
                  <a:pt x="577" y="384"/>
                  <a:pt x="574" y="371"/>
                  <a:pt x="584" y="355"/>
                </a:cubicBezTo>
                <a:cubicBezTo>
                  <a:pt x="628" y="305"/>
                  <a:pt x="628" y="305"/>
                  <a:pt x="628" y="305"/>
                </a:cubicBezTo>
                <a:cubicBezTo>
                  <a:pt x="634" y="297"/>
                  <a:pt x="631" y="284"/>
                  <a:pt x="623" y="279"/>
                </a:cubicBezTo>
                <a:cubicBezTo>
                  <a:pt x="581" y="240"/>
                  <a:pt x="581" y="240"/>
                  <a:pt x="581" y="240"/>
                </a:cubicBezTo>
                <a:cubicBezTo>
                  <a:pt x="573" y="235"/>
                  <a:pt x="560" y="238"/>
                  <a:pt x="547" y="240"/>
                </a:cubicBezTo>
                <a:cubicBezTo>
                  <a:pt x="503" y="291"/>
                  <a:pt x="503" y="291"/>
                  <a:pt x="503" y="291"/>
                </a:cubicBezTo>
                <a:cubicBezTo>
                  <a:pt x="484" y="302"/>
                  <a:pt x="471" y="304"/>
                  <a:pt x="463" y="299"/>
                </a:cubicBezTo>
                <a:cubicBezTo>
                  <a:pt x="456" y="294"/>
                  <a:pt x="435" y="292"/>
                  <a:pt x="427" y="287"/>
                </a:cubicBezTo>
                <a:cubicBezTo>
                  <a:pt x="419" y="282"/>
                  <a:pt x="403" y="271"/>
                  <a:pt x="400" y="258"/>
                </a:cubicBezTo>
                <a:cubicBezTo>
                  <a:pt x="386" y="193"/>
                  <a:pt x="386" y="193"/>
                  <a:pt x="386" y="193"/>
                </a:cubicBezTo>
                <a:cubicBezTo>
                  <a:pt x="384" y="180"/>
                  <a:pt x="368" y="170"/>
                  <a:pt x="368" y="170"/>
                </a:cubicBezTo>
                <a:cubicBezTo>
                  <a:pt x="308" y="176"/>
                  <a:pt x="308" y="176"/>
                  <a:pt x="308" y="176"/>
                </a:cubicBezTo>
                <a:cubicBezTo>
                  <a:pt x="308" y="176"/>
                  <a:pt x="289" y="187"/>
                  <a:pt x="292" y="200"/>
                </a:cubicBezTo>
                <a:cubicBezTo>
                  <a:pt x="285" y="263"/>
                  <a:pt x="285" y="263"/>
                  <a:pt x="285" y="263"/>
                </a:cubicBezTo>
                <a:cubicBezTo>
                  <a:pt x="291" y="289"/>
                  <a:pt x="277" y="292"/>
                  <a:pt x="272" y="300"/>
                </a:cubicBezTo>
                <a:cubicBezTo>
                  <a:pt x="272" y="300"/>
                  <a:pt x="272" y="300"/>
                  <a:pt x="267" y="308"/>
                </a:cubicBezTo>
                <a:cubicBezTo>
                  <a:pt x="259" y="302"/>
                  <a:pt x="246" y="305"/>
                  <a:pt x="241" y="313"/>
                </a:cubicBezTo>
                <a:cubicBezTo>
                  <a:pt x="236" y="321"/>
                  <a:pt x="236" y="321"/>
                  <a:pt x="236" y="321"/>
                </a:cubicBezTo>
                <a:cubicBezTo>
                  <a:pt x="223" y="324"/>
                  <a:pt x="210" y="327"/>
                  <a:pt x="194" y="317"/>
                </a:cubicBezTo>
                <a:cubicBezTo>
                  <a:pt x="139" y="281"/>
                  <a:pt x="139" y="281"/>
                  <a:pt x="139" y="281"/>
                </a:cubicBezTo>
                <a:cubicBezTo>
                  <a:pt x="131" y="276"/>
                  <a:pt x="110" y="273"/>
                  <a:pt x="104" y="281"/>
                </a:cubicBezTo>
                <a:cubicBezTo>
                  <a:pt x="79" y="321"/>
                  <a:pt x="79" y="321"/>
                  <a:pt x="79" y="321"/>
                </a:cubicBezTo>
                <a:cubicBezTo>
                  <a:pt x="66" y="324"/>
                  <a:pt x="68" y="337"/>
                  <a:pt x="79" y="355"/>
                </a:cubicBezTo>
                <a:cubicBezTo>
                  <a:pt x="121" y="394"/>
                  <a:pt x="121" y="394"/>
                  <a:pt x="121" y="394"/>
                </a:cubicBezTo>
                <a:cubicBezTo>
                  <a:pt x="140" y="417"/>
                  <a:pt x="135" y="425"/>
                  <a:pt x="132" y="446"/>
                </a:cubicBezTo>
                <a:cubicBezTo>
                  <a:pt x="132" y="446"/>
                  <a:pt x="132" y="446"/>
                  <a:pt x="132" y="446"/>
                </a:cubicBezTo>
                <a:cubicBezTo>
                  <a:pt x="127" y="454"/>
                  <a:pt x="122" y="462"/>
                  <a:pt x="117" y="470"/>
                </a:cubicBezTo>
                <a:cubicBezTo>
                  <a:pt x="117" y="470"/>
                  <a:pt x="117" y="470"/>
                  <a:pt x="117" y="470"/>
                </a:cubicBezTo>
                <a:cubicBezTo>
                  <a:pt x="120" y="483"/>
                  <a:pt x="109" y="499"/>
                  <a:pt x="83" y="505"/>
                </a:cubicBezTo>
                <a:cubicBezTo>
                  <a:pt x="23" y="511"/>
                  <a:pt x="23" y="511"/>
                  <a:pt x="23" y="511"/>
                </a:cubicBezTo>
                <a:cubicBezTo>
                  <a:pt x="10" y="514"/>
                  <a:pt x="0" y="529"/>
                  <a:pt x="2" y="543"/>
                </a:cubicBezTo>
                <a:cubicBezTo>
                  <a:pt x="5" y="590"/>
                  <a:pt x="5" y="590"/>
                  <a:pt x="5" y="590"/>
                </a:cubicBezTo>
                <a:cubicBezTo>
                  <a:pt x="8" y="603"/>
                  <a:pt x="16" y="608"/>
                  <a:pt x="37" y="610"/>
                </a:cubicBezTo>
                <a:cubicBezTo>
                  <a:pt x="92" y="612"/>
                  <a:pt x="92" y="612"/>
                  <a:pt x="92" y="612"/>
                </a:cubicBezTo>
                <a:cubicBezTo>
                  <a:pt x="113" y="614"/>
                  <a:pt x="129" y="625"/>
                  <a:pt x="132" y="638"/>
                </a:cubicBezTo>
                <a:cubicBezTo>
                  <a:pt x="132" y="638"/>
                  <a:pt x="132" y="638"/>
                  <a:pt x="132" y="638"/>
                </a:cubicBezTo>
                <a:cubicBezTo>
                  <a:pt x="140" y="643"/>
                  <a:pt x="142" y="656"/>
                  <a:pt x="150" y="661"/>
                </a:cubicBezTo>
                <a:cubicBezTo>
                  <a:pt x="145" y="669"/>
                  <a:pt x="145" y="669"/>
                  <a:pt x="145" y="669"/>
                </a:cubicBezTo>
                <a:cubicBezTo>
                  <a:pt x="153" y="674"/>
                  <a:pt x="156" y="687"/>
                  <a:pt x="140" y="711"/>
                </a:cubicBezTo>
                <a:cubicBezTo>
                  <a:pt x="109" y="759"/>
                  <a:pt x="109" y="759"/>
                  <a:pt x="109" y="759"/>
                </a:cubicBezTo>
                <a:cubicBezTo>
                  <a:pt x="99" y="775"/>
                  <a:pt x="102" y="788"/>
                  <a:pt x="110" y="793"/>
                </a:cubicBezTo>
                <a:cubicBezTo>
                  <a:pt x="152" y="832"/>
                  <a:pt x="152" y="832"/>
                  <a:pt x="152" y="832"/>
                </a:cubicBezTo>
                <a:cubicBezTo>
                  <a:pt x="160" y="837"/>
                  <a:pt x="173" y="834"/>
                  <a:pt x="178" y="826"/>
                </a:cubicBezTo>
                <a:cubicBezTo>
                  <a:pt x="230" y="781"/>
                  <a:pt x="230" y="781"/>
                  <a:pt x="230" y="781"/>
                </a:cubicBezTo>
                <a:cubicBezTo>
                  <a:pt x="248" y="770"/>
                  <a:pt x="261" y="767"/>
                  <a:pt x="269" y="772"/>
                </a:cubicBezTo>
                <a:cubicBezTo>
                  <a:pt x="269" y="772"/>
                  <a:pt x="269" y="772"/>
                  <a:pt x="269" y="772"/>
                </a:cubicBezTo>
                <a:cubicBezTo>
                  <a:pt x="282" y="769"/>
                  <a:pt x="298" y="779"/>
                  <a:pt x="306" y="785"/>
                </a:cubicBezTo>
                <a:cubicBezTo>
                  <a:pt x="306" y="785"/>
                  <a:pt x="306" y="785"/>
                  <a:pt x="306" y="785"/>
                </a:cubicBezTo>
                <a:cubicBezTo>
                  <a:pt x="319" y="782"/>
                  <a:pt x="327" y="787"/>
                  <a:pt x="332" y="813"/>
                </a:cubicBezTo>
                <a:cubicBezTo>
                  <a:pt x="346" y="878"/>
                  <a:pt x="346" y="878"/>
                  <a:pt x="346" y="878"/>
                </a:cubicBezTo>
                <a:cubicBezTo>
                  <a:pt x="349" y="892"/>
                  <a:pt x="357" y="897"/>
                  <a:pt x="370" y="894"/>
                </a:cubicBezTo>
                <a:cubicBezTo>
                  <a:pt x="425" y="896"/>
                  <a:pt x="425" y="896"/>
                  <a:pt x="425" y="896"/>
                </a:cubicBezTo>
                <a:cubicBezTo>
                  <a:pt x="430" y="888"/>
                  <a:pt x="443" y="885"/>
                  <a:pt x="440" y="872"/>
                </a:cubicBezTo>
                <a:cubicBezTo>
                  <a:pt x="440" y="804"/>
                  <a:pt x="440" y="804"/>
                  <a:pt x="440" y="804"/>
                </a:cubicBezTo>
                <a:cubicBezTo>
                  <a:pt x="442" y="783"/>
                  <a:pt x="460" y="772"/>
                  <a:pt x="466" y="764"/>
                </a:cubicBezTo>
                <a:cubicBezTo>
                  <a:pt x="466" y="764"/>
                  <a:pt x="466" y="764"/>
                  <a:pt x="466" y="764"/>
                </a:cubicBezTo>
                <a:cubicBezTo>
                  <a:pt x="479" y="761"/>
                  <a:pt x="492" y="758"/>
                  <a:pt x="497" y="750"/>
                </a:cubicBezTo>
                <a:cubicBezTo>
                  <a:pt x="497" y="750"/>
                  <a:pt x="497" y="750"/>
                  <a:pt x="497" y="750"/>
                </a:cubicBezTo>
                <a:cubicBezTo>
                  <a:pt x="510" y="747"/>
                  <a:pt x="523" y="745"/>
                  <a:pt x="539" y="755"/>
                </a:cubicBezTo>
                <a:cubicBezTo>
                  <a:pt x="594" y="791"/>
                  <a:pt x="594" y="791"/>
                  <a:pt x="594" y="791"/>
                </a:cubicBezTo>
                <a:cubicBezTo>
                  <a:pt x="602" y="796"/>
                  <a:pt x="623" y="798"/>
                  <a:pt x="628" y="790"/>
                </a:cubicBezTo>
                <a:cubicBezTo>
                  <a:pt x="659" y="743"/>
                  <a:pt x="659" y="743"/>
                  <a:pt x="659" y="743"/>
                </a:cubicBezTo>
                <a:cubicBezTo>
                  <a:pt x="659" y="743"/>
                  <a:pt x="669" y="727"/>
                  <a:pt x="654" y="716"/>
                </a:cubicBezTo>
                <a:close/>
                <a:moveTo>
                  <a:pt x="281" y="633"/>
                </a:moveTo>
                <a:cubicBezTo>
                  <a:pt x="223" y="584"/>
                  <a:pt x="219" y="502"/>
                  <a:pt x="263" y="452"/>
                </a:cubicBezTo>
                <a:cubicBezTo>
                  <a:pt x="313" y="393"/>
                  <a:pt x="399" y="382"/>
                  <a:pt x="457" y="431"/>
                </a:cubicBezTo>
                <a:cubicBezTo>
                  <a:pt x="507" y="475"/>
                  <a:pt x="518" y="561"/>
                  <a:pt x="469" y="619"/>
                </a:cubicBezTo>
                <a:cubicBezTo>
                  <a:pt x="420" y="678"/>
                  <a:pt x="339" y="682"/>
                  <a:pt x="281" y="633"/>
                </a:cubicBezTo>
                <a:close/>
                <a:moveTo>
                  <a:pt x="1019" y="398"/>
                </a:moveTo>
                <a:cubicBezTo>
                  <a:pt x="1004" y="362"/>
                  <a:pt x="1004" y="362"/>
                  <a:pt x="1004" y="362"/>
                </a:cubicBezTo>
                <a:cubicBezTo>
                  <a:pt x="992" y="348"/>
                  <a:pt x="1002" y="340"/>
                  <a:pt x="1002" y="332"/>
                </a:cubicBezTo>
                <a:cubicBezTo>
                  <a:pt x="1002" y="332"/>
                  <a:pt x="1002" y="332"/>
                  <a:pt x="1002" y="332"/>
                </a:cubicBezTo>
                <a:cubicBezTo>
                  <a:pt x="1007" y="328"/>
                  <a:pt x="1011" y="324"/>
                  <a:pt x="1012" y="315"/>
                </a:cubicBezTo>
                <a:cubicBezTo>
                  <a:pt x="1021" y="307"/>
                  <a:pt x="1026" y="303"/>
                  <a:pt x="1043" y="304"/>
                </a:cubicBezTo>
                <a:cubicBezTo>
                  <a:pt x="1086" y="307"/>
                  <a:pt x="1086" y="307"/>
                  <a:pt x="1086" y="307"/>
                </a:cubicBezTo>
                <a:cubicBezTo>
                  <a:pt x="1095" y="308"/>
                  <a:pt x="1099" y="304"/>
                  <a:pt x="1100" y="295"/>
                </a:cubicBezTo>
                <a:cubicBezTo>
                  <a:pt x="1107" y="266"/>
                  <a:pt x="1107" y="266"/>
                  <a:pt x="1107" y="266"/>
                </a:cubicBezTo>
                <a:cubicBezTo>
                  <a:pt x="1107" y="257"/>
                  <a:pt x="1103" y="252"/>
                  <a:pt x="1095" y="243"/>
                </a:cubicBezTo>
                <a:cubicBezTo>
                  <a:pt x="1057" y="236"/>
                  <a:pt x="1057" y="236"/>
                  <a:pt x="1057" y="236"/>
                </a:cubicBezTo>
                <a:cubicBezTo>
                  <a:pt x="1044" y="231"/>
                  <a:pt x="1036" y="222"/>
                  <a:pt x="1037" y="213"/>
                </a:cubicBezTo>
                <a:cubicBezTo>
                  <a:pt x="1038" y="205"/>
                  <a:pt x="1034" y="200"/>
                  <a:pt x="1030" y="187"/>
                </a:cubicBezTo>
                <a:cubicBezTo>
                  <a:pt x="1031" y="178"/>
                  <a:pt x="1032" y="170"/>
                  <a:pt x="1041" y="162"/>
                </a:cubicBezTo>
                <a:cubicBezTo>
                  <a:pt x="1077" y="138"/>
                  <a:pt x="1077" y="138"/>
                  <a:pt x="1077" y="138"/>
                </a:cubicBezTo>
                <a:cubicBezTo>
                  <a:pt x="1082" y="134"/>
                  <a:pt x="1083" y="126"/>
                  <a:pt x="1079" y="121"/>
                </a:cubicBezTo>
                <a:cubicBezTo>
                  <a:pt x="1059" y="89"/>
                  <a:pt x="1059" y="89"/>
                  <a:pt x="1059" y="89"/>
                </a:cubicBezTo>
                <a:cubicBezTo>
                  <a:pt x="1055" y="85"/>
                  <a:pt x="1047" y="84"/>
                  <a:pt x="1038" y="83"/>
                </a:cubicBezTo>
                <a:cubicBezTo>
                  <a:pt x="1002" y="107"/>
                  <a:pt x="1002" y="107"/>
                  <a:pt x="1002" y="107"/>
                </a:cubicBezTo>
                <a:cubicBezTo>
                  <a:pt x="989" y="110"/>
                  <a:pt x="980" y="110"/>
                  <a:pt x="976" y="105"/>
                </a:cubicBezTo>
                <a:cubicBezTo>
                  <a:pt x="972" y="100"/>
                  <a:pt x="960" y="95"/>
                  <a:pt x="956" y="91"/>
                </a:cubicBezTo>
                <a:cubicBezTo>
                  <a:pt x="952" y="86"/>
                  <a:pt x="944" y="77"/>
                  <a:pt x="944" y="68"/>
                </a:cubicBezTo>
                <a:cubicBezTo>
                  <a:pt x="948" y="25"/>
                  <a:pt x="948" y="25"/>
                  <a:pt x="948" y="25"/>
                </a:cubicBezTo>
                <a:cubicBezTo>
                  <a:pt x="948" y="17"/>
                  <a:pt x="940" y="7"/>
                  <a:pt x="940" y="7"/>
                </a:cubicBezTo>
                <a:cubicBezTo>
                  <a:pt x="902" y="0"/>
                  <a:pt x="902" y="0"/>
                  <a:pt x="902" y="0"/>
                </a:cubicBezTo>
                <a:cubicBezTo>
                  <a:pt x="902" y="0"/>
                  <a:pt x="889" y="4"/>
                  <a:pt x="888" y="12"/>
                </a:cubicBezTo>
                <a:cubicBezTo>
                  <a:pt x="872" y="50"/>
                  <a:pt x="872" y="50"/>
                  <a:pt x="872" y="50"/>
                </a:cubicBezTo>
                <a:cubicBezTo>
                  <a:pt x="871" y="67"/>
                  <a:pt x="862" y="67"/>
                  <a:pt x="858" y="71"/>
                </a:cubicBezTo>
                <a:cubicBezTo>
                  <a:pt x="858" y="71"/>
                  <a:pt x="858" y="71"/>
                  <a:pt x="853" y="75"/>
                </a:cubicBezTo>
                <a:cubicBezTo>
                  <a:pt x="849" y="70"/>
                  <a:pt x="840" y="70"/>
                  <a:pt x="836" y="74"/>
                </a:cubicBezTo>
                <a:cubicBezTo>
                  <a:pt x="831" y="78"/>
                  <a:pt x="831" y="78"/>
                  <a:pt x="831" y="78"/>
                </a:cubicBezTo>
                <a:cubicBezTo>
                  <a:pt x="822" y="77"/>
                  <a:pt x="814" y="76"/>
                  <a:pt x="806" y="67"/>
                </a:cubicBezTo>
                <a:cubicBezTo>
                  <a:pt x="778" y="35"/>
                  <a:pt x="778" y="35"/>
                  <a:pt x="778" y="35"/>
                </a:cubicBezTo>
                <a:cubicBezTo>
                  <a:pt x="774" y="30"/>
                  <a:pt x="762" y="25"/>
                  <a:pt x="757" y="29"/>
                </a:cubicBezTo>
                <a:cubicBezTo>
                  <a:pt x="734" y="49"/>
                  <a:pt x="734" y="49"/>
                  <a:pt x="734" y="49"/>
                </a:cubicBezTo>
                <a:cubicBezTo>
                  <a:pt x="725" y="49"/>
                  <a:pt x="725" y="57"/>
                  <a:pt x="728" y="70"/>
                </a:cubicBezTo>
                <a:cubicBezTo>
                  <a:pt x="747" y="102"/>
                  <a:pt x="747" y="102"/>
                  <a:pt x="747" y="102"/>
                </a:cubicBezTo>
                <a:cubicBezTo>
                  <a:pt x="754" y="120"/>
                  <a:pt x="750" y="124"/>
                  <a:pt x="744" y="136"/>
                </a:cubicBezTo>
                <a:cubicBezTo>
                  <a:pt x="744" y="136"/>
                  <a:pt x="744" y="136"/>
                  <a:pt x="744" y="136"/>
                </a:cubicBezTo>
                <a:cubicBezTo>
                  <a:pt x="740" y="140"/>
                  <a:pt x="735" y="144"/>
                  <a:pt x="731" y="148"/>
                </a:cubicBezTo>
                <a:cubicBezTo>
                  <a:pt x="731" y="148"/>
                  <a:pt x="731" y="148"/>
                  <a:pt x="731" y="148"/>
                </a:cubicBezTo>
                <a:cubicBezTo>
                  <a:pt x="730" y="157"/>
                  <a:pt x="721" y="165"/>
                  <a:pt x="703" y="164"/>
                </a:cubicBezTo>
                <a:cubicBezTo>
                  <a:pt x="665" y="157"/>
                  <a:pt x="665" y="157"/>
                  <a:pt x="665" y="157"/>
                </a:cubicBezTo>
                <a:cubicBezTo>
                  <a:pt x="656" y="156"/>
                  <a:pt x="647" y="164"/>
                  <a:pt x="647" y="173"/>
                </a:cubicBezTo>
                <a:cubicBezTo>
                  <a:pt x="640" y="203"/>
                  <a:pt x="640" y="203"/>
                  <a:pt x="640" y="203"/>
                </a:cubicBezTo>
                <a:cubicBezTo>
                  <a:pt x="639" y="211"/>
                  <a:pt x="643" y="216"/>
                  <a:pt x="656" y="221"/>
                </a:cubicBezTo>
                <a:cubicBezTo>
                  <a:pt x="690" y="232"/>
                  <a:pt x="690" y="232"/>
                  <a:pt x="690" y="232"/>
                </a:cubicBezTo>
                <a:cubicBezTo>
                  <a:pt x="702" y="237"/>
                  <a:pt x="710" y="246"/>
                  <a:pt x="710" y="255"/>
                </a:cubicBezTo>
                <a:cubicBezTo>
                  <a:pt x="710" y="255"/>
                  <a:pt x="710" y="255"/>
                  <a:pt x="710" y="255"/>
                </a:cubicBezTo>
                <a:cubicBezTo>
                  <a:pt x="714" y="260"/>
                  <a:pt x="713" y="268"/>
                  <a:pt x="717" y="273"/>
                </a:cubicBezTo>
                <a:cubicBezTo>
                  <a:pt x="712" y="277"/>
                  <a:pt x="712" y="277"/>
                  <a:pt x="712" y="277"/>
                </a:cubicBezTo>
                <a:cubicBezTo>
                  <a:pt x="716" y="281"/>
                  <a:pt x="716" y="290"/>
                  <a:pt x="702" y="302"/>
                </a:cubicBezTo>
                <a:cubicBezTo>
                  <a:pt x="674" y="326"/>
                  <a:pt x="674" y="326"/>
                  <a:pt x="674" y="326"/>
                </a:cubicBezTo>
                <a:cubicBezTo>
                  <a:pt x="665" y="334"/>
                  <a:pt x="664" y="343"/>
                  <a:pt x="668" y="347"/>
                </a:cubicBezTo>
                <a:cubicBezTo>
                  <a:pt x="687" y="379"/>
                  <a:pt x="687" y="379"/>
                  <a:pt x="687" y="379"/>
                </a:cubicBezTo>
                <a:cubicBezTo>
                  <a:pt x="691" y="383"/>
                  <a:pt x="700" y="384"/>
                  <a:pt x="704" y="380"/>
                </a:cubicBezTo>
                <a:cubicBezTo>
                  <a:pt x="745" y="361"/>
                  <a:pt x="745" y="361"/>
                  <a:pt x="745" y="361"/>
                </a:cubicBezTo>
                <a:cubicBezTo>
                  <a:pt x="758" y="358"/>
                  <a:pt x="767" y="358"/>
                  <a:pt x="771" y="363"/>
                </a:cubicBezTo>
                <a:cubicBezTo>
                  <a:pt x="771" y="363"/>
                  <a:pt x="771" y="363"/>
                  <a:pt x="771" y="363"/>
                </a:cubicBezTo>
                <a:cubicBezTo>
                  <a:pt x="779" y="364"/>
                  <a:pt x="787" y="373"/>
                  <a:pt x="791" y="377"/>
                </a:cubicBezTo>
                <a:cubicBezTo>
                  <a:pt x="791" y="377"/>
                  <a:pt x="791" y="377"/>
                  <a:pt x="791" y="377"/>
                </a:cubicBezTo>
                <a:cubicBezTo>
                  <a:pt x="800" y="378"/>
                  <a:pt x="804" y="383"/>
                  <a:pt x="802" y="400"/>
                </a:cubicBezTo>
                <a:cubicBezTo>
                  <a:pt x="799" y="443"/>
                  <a:pt x="799" y="443"/>
                  <a:pt x="799" y="443"/>
                </a:cubicBezTo>
                <a:cubicBezTo>
                  <a:pt x="798" y="451"/>
                  <a:pt x="802" y="456"/>
                  <a:pt x="811" y="457"/>
                </a:cubicBezTo>
                <a:cubicBezTo>
                  <a:pt x="845" y="468"/>
                  <a:pt x="845" y="468"/>
                  <a:pt x="845" y="468"/>
                </a:cubicBezTo>
                <a:cubicBezTo>
                  <a:pt x="849" y="464"/>
                  <a:pt x="858" y="464"/>
                  <a:pt x="859" y="456"/>
                </a:cubicBezTo>
                <a:cubicBezTo>
                  <a:pt x="871" y="413"/>
                  <a:pt x="871" y="413"/>
                  <a:pt x="871" y="413"/>
                </a:cubicBezTo>
                <a:cubicBezTo>
                  <a:pt x="876" y="401"/>
                  <a:pt x="889" y="397"/>
                  <a:pt x="894" y="393"/>
                </a:cubicBezTo>
                <a:cubicBezTo>
                  <a:pt x="894" y="393"/>
                  <a:pt x="894" y="393"/>
                  <a:pt x="894" y="393"/>
                </a:cubicBezTo>
                <a:cubicBezTo>
                  <a:pt x="902" y="394"/>
                  <a:pt x="911" y="395"/>
                  <a:pt x="916" y="391"/>
                </a:cubicBezTo>
                <a:cubicBezTo>
                  <a:pt x="916" y="391"/>
                  <a:pt x="916" y="391"/>
                  <a:pt x="916" y="391"/>
                </a:cubicBezTo>
                <a:cubicBezTo>
                  <a:pt x="924" y="391"/>
                  <a:pt x="933" y="392"/>
                  <a:pt x="941" y="401"/>
                </a:cubicBezTo>
                <a:cubicBezTo>
                  <a:pt x="969" y="433"/>
                  <a:pt x="969" y="433"/>
                  <a:pt x="969" y="433"/>
                </a:cubicBezTo>
                <a:cubicBezTo>
                  <a:pt x="973" y="438"/>
                  <a:pt x="985" y="443"/>
                  <a:pt x="990" y="439"/>
                </a:cubicBezTo>
                <a:cubicBezTo>
                  <a:pt x="1018" y="415"/>
                  <a:pt x="1018" y="415"/>
                  <a:pt x="1018" y="415"/>
                </a:cubicBezTo>
                <a:cubicBezTo>
                  <a:pt x="1018" y="415"/>
                  <a:pt x="1027" y="407"/>
                  <a:pt x="1019" y="398"/>
                </a:cubicBezTo>
                <a:close/>
                <a:moveTo>
                  <a:pt x="803" y="279"/>
                </a:moveTo>
                <a:cubicBezTo>
                  <a:pt x="776" y="238"/>
                  <a:pt x="788" y="187"/>
                  <a:pt x="825" y="164"/>
                </a:cubicBezTo>
                <a:cubicBezTo>
                  <a:pt x="866" y="136"/>
                  <a:pt x="921" y="144"/>
                  <a:pt x="948" y="185"/>
                </a:cubicBezTo>
                <a:cubicBezTo>
                  <a:pt x="972" y="221"/>
                  <a:pt x="963" y="277"/>
                  <a:pt x="922" y="304"/>
                </a:cubicBezTo>
                <a:cubicBezTo>
                  <a:pt x="881" y="332"/>
                  <a:pt x="830" y="320"/>
                  <a:pt x="803" y="279"/>
                </a:cubicBezTo>
                <a:close/>
              </a:path>
            </a:pathLst>
          </a:custGeom>
          <a:solidFill>
            <a:schemeClr val="tx1"/>
          </a:solidFill>
          <a:ln>
            <a:noFill/>
          </a:ln>
        </p:spPr>
        <p:txBody>
          <a:bodyPr vert="horz" wrap="square" lIns="71331" tIns="35666" rIns="71331" bIns="35666" numCol="1" anchor="t" anchorCtr="0" compatLnSpc="1">
            <a:prstTxWarp prst="textNoShape">
              <a:avLst/>
            </a:prstTxWarp>
          </a:bodyPr>
          <a:lstStyle/>
          <a:p>
            <a:pPr marL="0" marR="0" lvl="0" indent="0" algn="l" defTabSz="951156" rtl="0" eaLnBrk="1" fontAlgn="auto" latinLnBrk="0" hangingPunct="1">
              <a:lnSpc>
                <a:spcPct val="100000"/>
              </a:lnSpc>
              <a:spcBef>
                <a:spcPts val="0"/>
              </a:spcBef>
              <a:spcAft>
                <a:spcPts val="0"/>
              </a:spcAft>
              <a:buClrTx/>
              <a:buSzTx/>
              <a:buFontTx/>
              <a:buNone/>
              <a:tabLst/>
              <a:defRPr/>
            </a:pPr>
            <a:endParaRPr kumimoji="0" lang="en-US" sz="1404" b="0" i="0" u="none" strike="noStrike" kern="1200" cap="none" spc="0" normalizeH="0" baseline="0" noProof="0">
              <a:ln>
                <a:noFill/>
              </a:ln>
              <a:solidFill>
                <a:srgbClr val="000000"/>
              </a:solidFill>
              <a:effectLst/>
              <a:uLnTx/>
              <a:uFillTx/>
              <a:latin typeface="Segoe UI"/>
              <a:ea typeface="+mn-ea"/>
              <a:cs typeface="+mn-cs"/>
            </a:endParaRPr>
          </a:p>
        </p:txBody>
      </p:sp>
      <p:sp>
        <p:nvSpPr>
          <p:cNvPr id="107" name="Rectangle 106">
            <a:extLst>
              <a:ext uri="{FF2B5EF4-FFF2-40B4-BE49-F238E27FC236}">
                <a16:creationId xmlns:a16="http://schemas.microsoft.com/office/drawing/2014/main" id="{EB5749CE-7E01-4704-9061-B2FBF1D72728}"/>
              </a:ext>
            </a:extLst>
          </p:cNvPr>
          <p:cNvSpPr/>
          <p:nvPr/>
        </p:nvSpPr>
        <p:spPr>
          <a:xfrm>
            <a:off x="8124656" y="2206247"/>
            <a:ext cx="1330256" cy="374846"/>
          </a:xfrm>
          <a:prstGeom prst="rect">
            <a:avLst/>
          </a:prstGeom>
        </p:spPr>
        <p:txBody>
          <a:bodyPr wrap="square">
            <a:spAutoFit/>
          </a:bodyPr>
          <a:lstStyle/>
          <a:p>
            <a:pPr marL="0" marR="0" lvl="0" indent="0" algn="l" defTabSz="951156"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rPr>
              <a:t>Operate</a:t>
            </a:r>
          </a:p>
        </p:txBody>
      </p:sp>
      <p:sp>
        <p:nvSpPr>
          <p:cNvPr id="108" name="Rectangle 107">
            <a:extLst>
              <a:ext uri="{FF2B5EF4-FFF2-40B4-BE49-F238E27FC236}">
                <a16:creationId xmlns:a16="http://schemas.microsoft.com/office/drawing/2014/main" id="{3687F0AD-2F2B-4A5B-BBB8-C7C3D53FEE24}"/>
              </a:ext>
            </a:extLst>
          </p:cNvPr>
          <p:cNvSpPr/>
          <p:nvPr/>
        </p:nvSpPr>
        <p:spPr>
          <a:xfrm>
            <a:off x="2051530" y="5874687"/>
            <a:ext cx="8853916" cy="383307"/>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51156"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a:ln>
                <a:noFill/>
              </a:ln>
              <a:solidFill>
                <a:srgbClr val="505050"/>
              </a:solidFill>
              <a:effectLst/>
              <a:uLnTx/>
              <a:uFillTx/>
              <a:latin typeface="Segoe UI"/>
              <a:ea typeface="Segoe UI" charset="0"/>
              <a:cs typeface="Segoe UI" charset="0"/>
            </a:endParaRPr>
          </a:p>
        </p:txBody>
      </p:sp>
      <p:sp>
        <p:nvSpPr>
          <p:cNvPr id="109" name="Rectangle 108">
            <a:extLst>
              <a:ext uri="{FF2B5EF4-FFF2-40B4-BE49-F238E27FC236}">
                <a16:creationId xmlns:a16="http://schemas.microsoft.com/office/drawing/2014/main" id="{7763BE85-507F-4BBD-8E63-8F6D99713672}"/>
              </a:ext>
            </a:extLst>
          </p:cNvPr>
          <p:cNvSpPr/>
          <p:nvPr/>
        </p:nvSpPr>
        <p:spPr>
          <a:xfrm>
            <a:off x="4774680" y="2868599"/>
            <a:ext cx="3326790" cy="286306"/>
          </a:xfrm>
          <a:prstGeom prst="rect">
            <a:avLst/>
          </a:prstGeom>
        </p:spPr>
        <p:txBody>
          <a:bodyPr wrap="none">
            <a:spAutoFit/>
          </a:bodyPr>
          <a:lstStyle/>
          <a:p>
            <a:pPr marL="0" marR="0" lvl="0" indent="0" algn="l" defTabSz="951156" rtl="0" eaLnBrk="1" fontAlgn="auto"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00">
                    <a:lumMod val="65000"/>
                    <a:lumOff val="35000"/>
                  </a:srgbClr>
                </a:solidFill>
                <a:effectLst/>
                <a:uLnTx/>
                <a:uFillTx/>
                <a:latin typeface="Segoe UI"/>
                <a:ea typeface="+mn-ea"/>
                <a:cs typeface="Segoe UI" panose="020B0502040204020203" pitchFamily="34" charset="0"/>
              </a:rPr>
              <a:t>always-on, highly scalable microservice apps</a:t>
            </a:r>
          </a:p>
        </p:txBody>
      </p:sp>
      <p:sp>
        <p:nvSpPr>
          <p:cNvPr id="110" name="Hexagon 109">
            <a:extLst>
              <a:ext uri="{FF2B5EF4-FFF2-40B4-BE49-F238E27FC236}">
                <a16:creationId xmlns:a16="http://schemas.microsoft.com/office/drawing/2014/main" id="{792CB463-D83E-461E-AE6B-36EBB76420B6}"/>
              </a:ext>
            </a:extLst>
          </p:cNvPr>
          <p:cNvSpPr/>
          <p:nvPr/>
        </p:nvSpPr>
        <p:spPr>
          <a:xfrm>
            <a:off x="7946577" y="4861170"/>
            <a:ext cx="513100" cy="442328"/>
          </a:xfrm>
          <a:prstGeom prst="hexagon">
            <a:avLst/>
          </a:prstGeom>
          <a:solidFill>
            <a:srgbClr val="E9E9E9"/>
          </a:solidFill>
          <a:ln w="12700">
            <a:solidFill>
              <a:srgbClr val="797979"/>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51156" rtl="0" eaLnBrk="1" fontAlgn="auto" latinLnBrk="0" hangingPunct="1">
              <a:lnSpc>
                <a:spcPct val="100000"/>
              </a:lnSpc>
              <a:spcBef>
                <a:spcPts val="0"/>
              </a:spcBef>
              <a:spcAft>
                <a:spcPts val="0"/>
              </a:spcAft>
              <a:buClrTx/>
              <a:buSzTx/>
              <a:buFontTx/>
              <a:buNone/>
              <a:tabLst/>
              <a:defRPr/>
            </a:pPr>
            <a:endParaRPr kumimoji="0" lang="en-US" sz="1873" b="0" i="0" u="none" strike="noStrike" kern="1200" cap="none" spc="0" normalizeH="0" baseline="0" noProof="0">
              <a:ln>
                <a:noFill/>
              </a:ln>
              <a:solidFill>
                <a:srgbClr val="000000"/>
              </a:solidFill>
              <a:effectLst/>
              <a:uLnTx/>
              <a:uFillTx/>
              <a:latin typeface="Segoe UI"/>
              <a:ea typeface="+mn-ea"/>
              <a:cs typeface="+mn-cs"/>
            </a:endParaRPr>
          </a:p>
        </p:txBody>
      </p:sp>
      <p:sp>
        <p:nvSpPr>
          <p:cNvPr id="111" name="Hexagon 110">
            <a:extLst>
              <a:ext uri="{FF2B5EF4-FFF2-40B4-BE49-F238E27FC236}">
                <a16:creationId xmlns:a16="http://schemas.microsoft.com/office/drawing/2014/main" id="{B9F10EBB-0A8C-4FC4-BDB2-8E999BCAFBC1}"/>
              </a:ext>
            </a:extLst>
          </p:cNvPr>
          <p:cNvSpPr/>
          <p:nvPr/>
        </p:nvSpPr>
        <p:spPr>
          <a:xfrm>
            <a:off x="3897598" y="4880327"/>
            <a:ext cx="513100" cy="442328"/>
          </a:xfrm>
          <a:prstGeom prst="hexagon">
            <a:avLst/>
          </a:prstGeom>
          <a:solidFill>
            <a:srgbClr val="E9E9E9"/>
          </a:solidFill>
          <a:ln w="12700">
            <a:solidFill>
              <a:srgbClr val="797979"/>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51156" rtl="0" eaLnBrk="1" fontAlgn="auto" latinLnBrk="0" hangingPunct="1">
              <a:lnSpc>
                <a:spcPct val="100000"/>
              </a:lnSpc>
              <a:spcBef>
                <a:spcPts val="0"/>
              </a:spcBef>
              <a:spcAft>
                <a:spcPts val="0"/>
              </a:spcAft>
              <a:buClrTx/>
              <a:buSzTx/>
              <a:buFontTx/>
              <a:buNone/>
              <a:tabLst/>
              <a:defRPr/>
            </a:pPr>
            <a:endParaRPr kumimoji="0" lang="en-US" sz="1873" b="0" i="0" u="none" strike="noStrike" kern="1200" cap="none" spc="0" normalizeH="0" baseline="0" noProof="0">
              <a:ln>
                <a:noFill/>
              </a:ln>
              <a:solidFill>
                <a:srgbClr val="000000"/>
              </a:solidFill>
              <a:effectLst/>
              <a:uLnTx/>
              <a:uFillTx/>
              <a:latin typeface="Segoe UI"/>
              <a:ea typeface="+mn-ea"/>
              <a:cs typeface="+mn-cs"/>
            </a:endParaRPr>
          </a:p>
        </p:txBody>
      </p:sp>
      <p:sp>
        <p:nvSpPr>
          <p:cNvPr id="112" name="Hexagon 111">
            <a:extLst>
              <a:ext uri="{FF2B5EF4-FFF2-40B4-BE49-F238E27FC236}">
                <a16:creationId xmlns:a16="http://schemas.microsoft.com/office/drawing/2014/main" id="{EE1E2F57-777B-4992-B7F4-9A86B5F0D8EA}"/>
              </a:ext>
            </a:extLst>
          </p:cNvPr>
          <p:cNvSpPr/>
          <p:nvPr/>
        </p:nvSpPr>
        <p:spPr>
          <a:xfrm>
            <a:off x="8157397" y="3262089"/>
            <a:ext cx="513100" cy="442328"/>
          </a:xfrm>
          <a:prstGeom prst="hexagon">
            <a:avLst/>
          </a:prstGeom>
          <a:solidFill>
            <a:srgbClr val="E9E9E9"/>
          </a:solidFill>
          <a:ln w="12700">
            <a:solidFill>
              <a:srgbClr val="797979"/>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51156" rtl="0" eaLnBrk="1" fontAlgn="auto" latinLnBrk="0" hangingPunct="1">
              <a:lnSpc>
                <a:spcPct val="100000"/>
              </a:lnSpc>
              <a:spcBef>
                <a:spcPts val="0"/>
              </a:spcBef>
              <a:spcAft>
                <a:spcPts val="0"/>
              </a:spcAft>
              <a:buClrTx/>
              <a:buSzTx/>
              <a:buFontTx/>
              <a:buNone/>
              <a:tabLst/>
              <a:defRPr/>
            </a:pPr>
            <a:endParaRPr kumimoji="0" lang="en-US" sz="1873" b="0" i="0" u="none" strike="noStrike" kern="1200" cap="none" spc="0" normalizeH="0" baseline="0" noProof="0">
              <a:ln>
                <a:noFill/>
              </a:ln>
              <a:solidFill>
                <a:srgbClr val="000000"/>
              </a:solidFill>
              <a:effectLst/>
              <a:uLnTx/>
              <a:uFillTx/>
              <a:latin typeface="Segoe UI"/>
              <a:ea typeface="+mn-ea"/>
              <a:cs typeface="+mn-cs"/>
            </a:endParaRPr>
          </a:p>
        </p:txBody>
      </p:sp>
      <p:sp>
        <p:nvSpPr>
          <p:cNvPr id="114" name="Hexagon 113">
            <a:extLst>
              <a:ext uri="{FF2B5EF4-FFF2-40B4-BE49-F238E27FC236}">
                <a16:creationId xmlns:a16="http://schemas.microsoft.com/office/drawing/2014/main" id="{0A51AB0D-C7FB-4B22-84FA-CC6E54405015}"/>
              </a:ext>
            </a:extLst>
          </p:cNvPr>
          <p:cNvSpPr/>
          <p:nvPr/>
        </p:nvSpPr>
        <p:spPr>
          <a:xfrm>
            <a:off x="5418889" y="4699130"/>
            <a:ext cx="513100" cy="442328"/>
          </a:xfrm>
          <a:prstGeom prst="hexagon">
            <a:avLst/>
          </a:prstGeom>
          <a:solidFill>
            <a:srgbClr val="E9E9E9"/>
          </a:solidFill>
          <a:ln w="12700">
            <a:solidFill>
              <a:srgbClr val="797979"/>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51156" rtl="0" eaLnBrk="1" fontAlgn="auto" latinLnBrk="0" hangingPunct="1">
              <a:lnSpc>
                <a:spcPct val="100000"/>
              </a:lnSpc>
              <a:spcBef>
                <a:spcPts val="0"/>
              </a:spcBef>
              <a:spcAft>
                <a:spcPts val="0"/>
              </a:spcAft>
              <a:buClrTx/>
              <a:buSzTx/>
              <a:buFontTx/>
              <a:buNone/>
              <a:tabLst/>
              <a:defRPr/>
            </a:pPr>
            <a:endParaRPr kumimoji="0" lang="en-US" sz="1873" b="0" i="0" u="none" strike="noStrike" kern="1200" cap="none" spc="0" normalizeH="0" baseline="0" noProof="0">
              <a:ln>
                <a:noFill/>
              </a:ln>
              <a:solidFill>
                <a:srgbClr val="000000"/>
              </a:solidFill>
              <a:effectLst/>
              <a:uLnTx/>
              <a:uFillTx/>
              <a:latin typeface="Segoe UI"/>
              <a:ea typeface="+mn-ea"/>
              <a:cs typeface="+mn-cs"/>
            </a:endParaRPr>
          </a:p>
        </p:txBody>
      </p:sp>
      <p:grpSp>
        <p:nvGrpSpPr>
          <p:cNvPr id="116" name="Group 115">
            <a:extLst>
              <a:ext uri="{FF2B5EF4-FFF2-40B4-BE49-F238E27FC236}">
                <a16:creationId xmlns:a16="http://schemas.microsoft.com/office/drawing/2014/main" id="{83BF3277-A295-4A04-9FCA-BCF00F3A1CF2}"/>
              </a:ext>
            </a:extLst>
          </p:cNvPr>
          <p:cNvGrpSpPr/>
          <p:nvPr/>
        </p:nvGrpSpPr>
        <p:grpSpPr>
          <a:xfrm>
            <a:off x="5425117" y="4017252"/>
            <a:ext cx="513100" cy="442328"/>
            <a:chOff x="5076453" y="3286702"/>
            <a:chExt cx="493265" cy="425229"/>
          </a:xfrm>
        </p:grpSpPr>
        <p:sp>
          <p:nvSpPr>
            <p:cNvPr id="118" name="Hexagon 117">
              <a:extLst>
                <a:ext uri="{FF2B5EF4-FFF2-40B4-BE49-F238E27FC236}">
                  <a16:creationId xmlns:a16="http://schemas.microsoft.com/office/drawing/2014/main" id="{ADA8524B-43BF-4350-B192-01A52B05CB7A}"/>
                </a:ext>
              </a:extLst>
            </p:cNvPr>
            <p:cNvSpPr/>
            <p:nvPr/>
          </p:nvSpPr>
          <p:spPr>
            <a:xfrm>
              <a:off x="5076453" y="3286702"/>
              <a:ext cx="493265" cy="425229"/>
            </a:xfrm>
            <a:prstGeom prst="hexagon">
              <a:avLst/>
            </a:prstGeom>
            <a:solidFill>
              <a:srgbClr val="E9E9E9"/>
            </a:solidFill>
            <a:ln w="12700">
              <a:solidFill>
                <a:srgbClr val="797979"/>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51156" rtl="0" eaLnBrk="1" fontAlgn="auto" latinLnBrk="0" hangingPunct="1">
                <a:lnSpc>
                  <a:spcPct val="100000"/>
                </a:lnSpc>
                <a:spcBef>
                  <a:spcPts val="0"/>
                </a:spcBef>
                <a:spcAft>
                  <a:spcPts val="0"/>
                </a:spcAft>
                <a:buClrTx/>
                <a:buSzTx/>
                <a:buFontTx/>
                <a:buNone/>
                <a:tabLst/>
                <a:defRPr/>
              </a:pPr>
              <a:endParaRPr kumimoji="0" lang="en-US" sz="1873" b="0" i="0" u="none" strike="noStrike" kern="1200" cap="none" spc="0" normalizeH="0" baseline="0" noProof="0">
                <a:ln>
                  <a:noFill/>
                </a:ln>
                <a:solidFill>
                  <a:srgbClr val="000000"/>
                </a:solidFill>
                <a:effectLst/>
                <a:uLnTx/>
                <a:uFillTx/>
                <a:latin typeface="Segoe UI"/>
                <a:ea typeface="+mn-ea"/>
                <a:cs typeface="+mn-cs"/>
              </a:endParaRPr>
            </a:p>
          </p:txBody>
        </p:sp>
        <p:grpSp>
          <p:nvGrpSpPr>
            <p:cNvPr id="119" name="Group 118">
              <a:extLst>
                <a:ext uri="{FF2B5EF4-FFF2-40B4-BE49-F238E27FC236}">
                  <a16:creationId xmlns:a16="http://schemas.microsoft.com/office/drawing/2014/main" id="{2898ADBA-79A8-43B8-A27F-E1CED43D1A83}"/>
                </a:ext>
              </a:extLst>
            </p:cNvPr>
            <p:cNvGrpSpPr/>
            <p:nvPr/>
          </p:nvGrpSpPr>
          <p:grpSpPr>
            <a:xfrm>
              <a:off x="5191677" y="3395898"/>
              <a:ext cx="262816" cy="206836"/>
              <a:chOff x="1200453" y="4307032"/>
              <a:chExt cx="421817" cy="331969"/>
            </a:xfrm>
          </p:grpSpPr>
          <p:sp>
            <p:nvSpPr>
              <p:cNvPr id="120" name="TextBox 119">
                <a:extLst>
                  <a:ext uri="{FF2B5EF4-FFF2-40B4-BE49-F238E27FC236}">
                    <a16:creationId xmlns:a16="http://schemas.microsoft.com/office/drawing/2014/main" id="{805D144D-308E-4D8C-941A-19F6BB8AFE53}"/>
                  </a:ext>
                </a:extLst>
              </p:cNvPr>
              <p:cNvSpPr txBox="1"/>
              <p:nvPr/>
            </p:nvSpPr>
            <p:spPr>
              <a:xfrm>
                <a:off x="1239230" y="4359730"/>
                <a:ext cx="344265" cy="201501"/>
              </a:xfrm>
              <a:prstGeom prst="rect">
                <a:avLst/>
              </a:prstGeom>
            </p:spPr>
            <p:txBody>
              <a:bodyPr wrap="square" lIns="0" tIns="0" rIns="0" bIns="0" rtlCol="0" anchor="t" anchorCtr="0">
                <a:spAutoFit/>
              </a:bodyPr>
              <a:lstStyle/>
              <a:p>
                <a:pPr marL="0" marR="0" lvl="0" indent="0" algn="ctr" defTabSz="951156" rtl="0" eaLnBrk="1" fontAlgn="auto" latinLnBrk="0" hangingPunct="1">
                  <a:lnSpc>
                    <a:spcPct val="100000"/>
                  </a:lnSpc>
                  <a:spcBef>
                    <a:spcPts val="0"/>
                  </a:spcBef>
                  <a:spcAft>
                    <a:spcPts val="0"/>
                  </a:spcAft>
                  <a:buClrTx/>
                  <a:buSzTx/>
                  <a:buFontTx/>
                  <a:buNone/>
                  <a:tabLst/>
                  <a:defRPr/>
                </a:pPr>
                <a:r>
                  <a:rPr kumimoji="0" lang="en-US" sz="832" b="0" i="0" u="none" strike="noStrike" kern="1200" cap="none" spc="0" normalizeH="0" baseline="0" noProof="0">
                    <a:ln>
                      <a:noFill/>
                    </a:ln>
                    <a:solidFill>
                      <a:srgbClr val="797979"/>
                    </a:solidFill>
                    <a:effectLst/>
                    <a:uLnTx/>
                    <a:uFillTx/>
                    <a:latin typeface="Showcard Gothic" panose="04020904020102020604" pitchFamily="82" charset="0"/>
                    <a:ea typeface="+mn-ea"/>
                    <a:cs typeface="Shruti" panose="020B0502040204020203" pitchFamily="34" charset="0"/>
                  </a:rPr>
                  <a:t>&lt;/&gt;</a:t>
                </a:r>
              </a:p>
            </p:txBody>
          </p:sp>
          <p:sp>
            <p:nvSpPr>
              <p:cNvPr id="121" name="Freeform 127">
                <a:extLst>
                  <a:ext uri="{FF2B5EF4-FFF2-40B4-BE49-F238E27FC236}">
                    <a16:creationId xmlns:a16="http://schemas.microsoft.com/office/drawing/2014/main" id="{C722B7C5-353B-424E-8AB6-106090E480D3}"/>
                  </a:ext>
                </a:extLst>
              </p:cNvPr>
              <p:cNvSpPr>
                <a:spLocks noChangeAspect="1"/>
              </p:cNvSpPr>
              <p:nvPr/>
            </p:nvSpPr>
            <p:spPr bwMode="black">
              <a:xfrm>
                <a:off x="1200453" y="4307032"/>
                <a:ext cx="421817" cy="331969"/>
              </a:xfrm>
              <a:custGeom>
                <a:avLst/>
                <a:gdLst>
                  <a:gd name="connsiteX0" fmla="*/ 427036 w 1971675"/>
                  <a:gd name="connsiteY0" fmla="*/ 1374775 h 1409700"/>
                  <a:gd name="connsiteX1" fmla="*/ 1544636 w 1971675"/>
                  <a:gd name="connsiteY1" fmla="*/ 1374775 h 1409700"/>
                  <a:gd name="connsiteX2" fmla="*/ 1544636 w 1971675"/>
                  <a:gd name="connsiteY2" fmla="*/ 1409700 h 1409700"/>
                  <a:gd name="connsiteX3" fmla="*/ 427036 w 1971675"/>
                  <a:gd name="connsiteY3" fmla="*/ 1409700 h 1409700"/>
                  <a:gd name="connsiteX4" fmla="*/ 104775 w 1971675"/>
                  <a:gd name="connsiteY4" fmla="*/ 104775 h 1409700"/>
                  <a:gd name="connsiteX5" fmla="*/ 104775 w 1971675"/>
                  <a:gd name="connsiteY5" fmla="*/ 1028700 h 1409700"/>
                  <a:gd name="connsiteX6" fmla="*/ 761999 w 1971675"/>
                  <a:gd name="connsiteY6" fmla="*/ 1028700 h 1409700"/>
                  <a:gd name="connsiteX7" fmla="*/ 1198562 w 1971675"/>
                  <a:gd name="connsiteY7" fmla="*/ 1028700 h 1409700"/>
                  <a:gd name="connsiteX8" fmla="*/ 1879600 w 1971675"/>
                  <a:gd name="connsiteY8" fmla="*/ 1028700 h 1409700"/>
                  <a:gd name="connsiteX9" fmla="*/ 1879600 w 1971675"/>
                  <a:gd name="connsiteY9" fmla="*/ 104775 h 1409700"/>
                  <a:gd name="connsiteX10" fmla="*/ 985837 w 1971675"/>
                  <a:gd name="connsiteY10" fmla="*/ 23812 h 1409700"/>
                  <a:gd name="connsiteX11" fmla="*/ 957262 w 1971675"/>
                  <a:gd name="connsiteY11" fmla="*/ 46831 h 1409700"/>
                  <a:gd name="connsiteX12" fmla="*/ 985837 w 1971675"/>
                  <a:gd name="connsiteY12" fmla="*/ 69850 h 1409700"/>
                  <a:gd name="connsiteX13" fmla="*/ 1014412 w 1971675"/>
                  <a:gd name="connsiteY13" fmla="*/ 46831 h 1409700"/>
                  <a:gd name="connsiteX14" fmla="*/ 985837 w 1971675"/>
                  <a:gd name="connsiteY14" fmla="*/ 23812 h 1409700"/>
                  <a:gd name="connsiteX15" fmla="*/ 103772 w 1971675"/>
                  <a:gd name="connsiteY15" fmla="*/ 0 h 1409700"/>
                  <a:gd name="connsiteX16" fmla="*/ 1856372 w 1971675"/>
                  <a:gd name="connsiteY16" fmla="*/ 0 h 1409700"/>
                  <a:gd name="connsiteX17" fmla="*/ 1971675 w 1971675"/>
                  <a:gd name="connsiteY17" fmla="*/ 103909 h 1409700"/>
                  <a:gd name="connsiteX18" fmla="*/ 1971675 w 1971675"/>
                  <a:gd name="connsiteY18" fmla="*/ 1027546 h 1409700"/>
                  <a:gd name="connsiteX19" fmla="*/ 1856372 w 1971675"/>
                  <a:gd name="connsiteY19" fmla="*/ 1143000 h 1409700"/>
                  <a:gd name="connsiteX20" fmla="*/ 1277877 w 1971675"/>
                  <a:gd name="connsiteY20" fmla="*/ 1143000 h 1409700"/>
                  <a:gd name="connsiteX21" fmla="*/ 1198562 w 1971675"/>
                  <a:gd name="connsiteY21" fmla="*/ 1143000 h 1409700"/>
                  <a:gd name="connsiteX22" fmla="*/ 1198562 w 1971675"/>
                  <a:gd name="connsiteY22" fmla="*/ 1212850 h 1409700"/>
                  <a:gd name="connsiteX23" fmla="*/ 1198562 w 1971675"/>
                  <a:gd name="connsiteY23" fmla="*/ 1258887 h 1409700"/>
                  <a:gd name="connsiteX24" fmla="*/ 1452561 w 1971675"/>
                  <a:gd name="connsiteY24" fmla="*/ 1258887 h 1409700"/>
                  <a:gd name="connsiteX25" fmla="*/ 1544636 w 1971675"/>
                  <a:gd name="connsiteY25" fmla="*/ 1374774 h 1409700"/>
                  <a:gd name="connsiteX26" fmla="*/ 427036 w 1971675"/>
                  <a:gd name="connsiteY26" fmla="*/ 1374774 h 1409700"/>
                  <a:gd name="connsiteX27" fmla="*/ 519111 w 1971675"/>
                  <a:gd name="connsiteY27" fmla="*/ 1258887 h 1409700"/>
                  <a:gd name="connsiteX28" fmla="*/ 761999 w 1971675"/>
                  <a:gd name="connsiteY28" fmla="*/ 1258887 h 1409700"/>
                  <a:gd name="connsiteX29" fmla="*/ 761999 w 1971675"/>
                  <a:gd name="connsiteY29" fmla="*/ 1212850 h 1409700"/>
                  <a:gd name="connsiteX30" fmla="*/ 761999 w 1971675"/>
                  <a:gd name="connsiteY30" fmla="*/ 1143000 h 1409700"/>
                  <a:gd name="connsiteX31" fmla="*/ 673281 w 1971675"/>
                  <a:gd name="connsiteY31" fmla="*/ 1143000 h 1409700"/>
                  <a:gd name="connsiteX32" fmla="*/ 103772 w 1971675"/>
                  <a:gd name="connsiteY32" fmla="*/ 1143000 h 1409700"/>
                  <a:gd name="connsiteX33" fmla="*/ 0 w 1971675"/>
                  <a:gd name="connsiteY33" fmla="*/ 1027546 h 1409700"/>
                  <a:gd name="connsiteX34" fmla="*/ 0 w 1971675"/>
                  <a:gd name="connsiteY34" fmla="*/ 103909 h 1409700"/>
                  <a:gd name="connsiteX35" fmla="*/ 103772 w 1971675"/>
                  <a:gd name="connsiteY35" fmla="*/ 0 h 1409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971675" h="1409700">
                    <a:moveTo>
                      <a:pt x="427036" y="1374775"/>
                    </a:moveTo>
                    <a:lnTo>
                      <a:pt x="1544636" y="1374775"/>
                    </a:lnTo>
                    <a:lnTo>
                      <a:pt x="1544636" y="1409700"/>
                    </a:lnTo>
                    <a:lnTo>
                      <a:pt x="427036" y="1409700"/>
                    </a:lnTo>
                    <a:close/>
                    <a:moveTo>
                      <a:pt x="104775" y="104775"/>
                    </a:moveTo>
                    <a:lnTo>
                      <a:pt x="104775" y="1028700"/>
                    </a:lnTo>
                    <a:lnTo>
                      <a:pt x="761999" y="1028700"/>
                    </a:lnTo>
                    <a:lnTo>
                      <a:pt x="1198562" y="1028700"/>
                    </a:lnTo>
                    <a:lnTo>
                      <a:pt x="1879600" y="1028700"/>
                    </a:lnTo>
                    <a:lnTo>
                      <a:pt x="1879600" y="104775"/>
                    </a:lnTo>
                    <a:close/>
                    <a:moveTo>
                      <a:pt x="985837" y="23812"/>
                    </a:moveTo>
                    <a:cubicBezTo>
                      <a:pt x="970055" y="23812"/>
                      <a:pt x="957262" y="34118"/>
                      <a:pt x="957262" y="46831"/>
                    </a:cubicBezTo>
                    <a:cubicBezTo>
                      <a:pt x="957262" y="59544"/>
                      <a:pt x="970055" y="69850"/>
                      <a:pt x="985837" y="69850"/>
                    </a:cubicBezTo>
                    <a:cubicBezTo>
                      <a:pt x="1001619" y="69850"/>
                      <a:pt x="1014412" y="59544"/>
                      <a:pt x="1014412" y="46831"/>
                    </a:cubicBezTo>
                    <a:cubicBezTo>
                      <a:pt x="1014412" y="34118"/>
                      <a:pt x="1001619" y="23812"/>
                      <a:pt x="985837" y="23812"/>
                    </a:cubicBezTo>
                    <a:close/>
                    <a:moveTo>
                      <a:pt x="103772" y="0"/>
                    </a:moveTo>
                    <a:cubicBezTo>
                      <a:pt x="1856372" y="0"/>
                      <a:pt x="1856372" y="0"/>
                      <a:pt x="1856372" y="0"/>
                    </a:cubicBezTo>
                    <a:cubicBezTo>
                      <a:pt x="1925554" y="0"/>
                      <a:pt x="1971675" y="46182"/>
                      <a:pt x="1971675" y="103909"/>
                    </a:cubicBezTo>
                    <a:lnTo>
                      <a:pt x="1971675" y="1027546"/>
                    </a:lnTo>
                    <a:cubicBezTo>
                      <a:pt x="1971675" y="1085273"/>
                      <a:pt x="1925554" y="1143000"/>
                      <a:pt x="1856372" y="1143000"/>
                    </a:cubicBezTo>
                    <a:cubicBezTo>
                      <a:pt x="1637297" y="1143000"/>
                      <a:pt x="1445606" y="1143000"/>
                      <a:pt x="1277877" y="1143000"/>
                    </a:cubicBezTo>
                    <a:lnTo>
                      <a:pt x="1198562" y="1143000"/>
                    </a:lnTo>
                    <a:lnTo>
                      <a:pt x="1198562" y="1212850"/>
                    </a:lnTo>
                    <a:lnTo>
                      <a:pt x="1198562" y="1258887"/>
                    </a:lnTo>
                    <a:lnTo>
                      <a:pt x="1452561" y="1258887"/>
                    </a:lnTo>
                    <a:lnTo>
                      <a:pt x="1544636" y="1374774"/>
                    </a:lnTo>
                    <a:lnTo>
                      <a:pt x="427036" y="1374774"/>
                    </a:lnTo>
                    <a:lnTo>
                      <a:pt x="519111" y="1258887"/>
                    </a:lnTo>
                    <a:lnTo>
                      <a:pt x="761999" y="1258887"/>
                    </a:lnTo>
                    <a:lnTo>
                      <a:pt x="761999" y="1212850"/>
                    </a:lnTo>
                    <a:lnTo>
                      <a:pt x="761999" y="1143000"/>
                    </a:lnTo>
                    <a:lnTo>
                      <a:pt x="673281" y="1143000"/>
                    </a:lnTo>
                    <a:cubicBezTo>
                      <a:pt x="103772" y="1143000"/>
                      <a:pt x="103772" y="1143000"/>
                      <a:pt x="103772" y="1143000"/>
                    </a:cubicBezTo>
                    <a:cubicBezTo>
                      <a:pt x="46121" y="1143000"/>
                      <a:pt x="0" y="1085273"/>
                      <a:pt x="0" y="1027546"/>
                    </a:cubicBezTo>
                    <a:cubicBezTo>
                      <a:pt x="0" y="103909"/>
                      <a:pt x="0" y="103909"/>
                      <a:pt x="0" y="103909"/>
                    </a:cubicBezTo>
                    <a:cubicBezTo>
                      <a:pt x="0" y="46182"/>
                      <a:pt x="46121" y="0"/>
                      <a:pt x="103772" y="0"/>
                    </a:cubicBezTo>
                    <a:close/>
                  </a:path>
                </a:pathLst>
              </a:custGeom>
              <a:solidFill>
                <a:srgbClr val="79797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2663" tIns="114131" rIns="142663" bIns="114131" numCol="1" spcCol="0" rtlCol="0" fromWordArt="0" anchor="t" anchorCtr="0" forceAA="0" compatLnSpc="1">
                <a:prstTxWarp prst="textNoShape">
                  <a:avLst/>
                </a:prstTxWarp>
                <a:noAutofit/>
              </a:bodyPr>
              <a:lstStyle/>
              <a:p>
                <a:pPr marL="0" marR="0" lvl="0" indent="0" algn="ctr" defTabSz="727368" rtl="0" eaLnBrk="1" fontAlgn="base" latinLnBrk="0" hangingPunct="1">
                  <a:lnSpc>
                    <a:spcPct val="90000"/>
                  </a:lnSpc>
                  <a:spcBef>
                    <a:spcPct val="0"/>
                  </a:spcBef>
                  <a:spcAft>
                    <a:spcPct val="0"/>
                  </a:spcAft>
                  <a:buClrTx/>
                  <a:buSzTx/>
                  <a:buFontTx/>
                  <a:buNone/>
                  <a:tabLst/>
                  <a:defRPr/>
                </a:pPr>
                <a:endParaRPr kumimoji="0" lang="en-US" sz="187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22" name="Group 121">
            <a:extLst>
              <a:ext uri="{FF2B5EF4-FFF2-40B4-BE49-F238E27FC236}">
                <a16:creationId xmlns:a16="http://schemas.microsoft.com/office/drawing/2014/main" id="{35E78C89-A99E-4C7A-A8F3-69AFB800C2C3}"/>
              </a:ext>
            </a:extLst>
          </p:cNvPr>
          <p:cNvGrpSpPr/>
          <p:nvPr/>
        </p:nvGrpSpPr>
        <p:grpSpPr>
          <a:xfrm>
            <a:off x="4345995" y="4639738"/>
            <a:ext cx="513100" cy="442328"/>
            <a:chOff x="2406426" y="2875676"/>
            <a:chExt cx="791685" cy="682487"/>
          </a:xfrm>
        </p:grpSpPr>
        <p:sp>
          <p:nvSpPr>
            <p:cNvPr id="123" name="Hexagon 122">
              <a:extLst>
                <a:ext uri="{FF2B5EF4-FFF2-40B4-BE49-F238E27FC236}">
                  <a16:creationId xmlns:a16="http://schemas.microsoft.com/office/drawing/2014/main" id="{799AE18D-A46E-42D6-84C4-F1E20A953258}"/>
                </a:ext>
              </a:extLst>
            </p:cNvPr>
            <p:cNvSpPr/>
            <p:nvPr/>
          </p:nvSpPr>
          <p:spPr>
            <a:xfrm>
              <a:off x="2406426" y="2875676"/>
              <a:ext cx="791685" cy="682487"/>
            </a:xfrm>
            <a:prstGeom prst="hexagon">
              <a:avLst/>
            </a:prstGeom>
            <a:solidFill>
              <a:srgbClr val="E9E9E9"/>
            </a:solidFill>
            <a:ln w="12700">
              <a:solidFill>
                <a:srgbClr val="797979"/>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51156" rtl="0" eaLnBrk="1" fontAlgn="auto" latinLnBrk="0" hangingPunct="1">
                <a:lnSpc>
                  <a:spcPct val="100000"/>
                </a:lnSpc>
                <a:spcBef>
                  <a:spcPts val="0"/>
                </a:spcBef>
                <a:spcAft>
                  <a:spcPts val="0"/>
                </a:spcAft>
                <a:buClrTx/>
                <a:buSzTx/>
                <a:buFontTx/>
                <a:buNone/>
                <a:tabLst/>
                <a:defRPr/>
              </a:pPr>
              <a:endParaRPr kumimoji="0" lang="en-US" sz="1873" b="0" i="0" u="none" strike="noStrike" kern="1200" cap="none" spc="0" normalizeH="0" baseline="0" noProof="0">
                <a:ln>
                  <a:noFill/>
                </a:ln>
                <a:solidFill>
                  <a:srgbClr val="000000"/>
                </a:solidFill>
                <a:effectLst/>
                <a:uLnTx/>
                <a:uFillTx/>
                <a:latin typeface="Segoe UI"/>
                <a:ea typeface="+mn-ea"/>
                <a:cs typeface="+mn-cs"/>
              </a:endParaRPr>
            </a:p>
          </p:txBody>
        </p:sp>
        <p:sp>
          <p:nvSpPr>
            <p:cNvPr id="124" name="Freeform 5">
              <a:extLst>
                <a:ext uri="{FF2B5EF4-FFF2-40B4-BE49-F238E27FC236}">
                  <a16:creationId xmlns:a16="http://schemas.microsoft.com/office/drawing/2014/main" id="{6B0B2E70-97A2-4648-BB42-0957526A33DE}"/>
                </a:ext>
              </a:extLst>
            </p:cNvPr>
            <p:cNvSpPr>
              <a:spLocks noEditPoints="1"/>
            </p:cNvSpPr>
            <p:nvPr/>
          </p:nvSpPr>
          <p:spPr bwMode="black">
            <a:xfrm>
              <a:off x="2614371" y="3071103"/>
              <a:ext cx="375795" cy="291633"/>
            </a:xfrm>
            <a:custGeom>
              <a:avLst/>
              <a:gdLst>
                <a:gd name="T0" fmla="*/ 22 w 277"/>
                <a:gd name="T1" fmla="*/ 1 h 215"/>
                <a:gd name="T2" fmla="*/ 22 w 277"/>
                <a:gd name="T3" fmla="*/ 10 h 215"/>
                <a:gd name="T4" fmla="*/ 22 w 277"/>
                <a:gd name="T5" fmla="*/ 10 h 215"/>
                <a:gd name="T6" fmla="*/ 66 w 277"/>
                <a:gd name="T7" fmla="*/ 15 h 215"/>
                <a:gd name="T8" fmla="*/ 54 w 277"/>
                <a:gd name="T9" fmla="*/ 20 h 215"/>
                <a:gd name="T10" fmla="*/ 79 w 277"/>
                <a:gd name="T11" fmla="*/ 0 h 215"/>
                <a:gd name="T12" fmla="*/ 118 w 277"/>
                <a:gd name="T13" fmla="*/ 1 h 215"/>
                <a:gd name="T14" fmla="*/ 118 w 277"/>
                <a:gd name="T15" fmla="*/ 10 h 215"/>
                <a:gd name="T16" fmla="*/ 118 w 277"/>
                <a:gd name="T17" fmla="*/ 10 h 215"/>
                <a:gd name="T18" fmla="*/ 163 w 277"/>
                <a:gd name="T19" fmla="*/ 15 h 215"/>
                <a:gd name="T20" fmla="*/ 150 w 277"/>
                <a:gd name="T21" fmla="*/ 20 h 215"/>
                <a:gd name="T22" fmla="*/ 176 w 277"/>
                <a:gd name="T23" fmla="*/ 0 h 215"/>
                <a:gd name="T24" fmla="*/ 215 w 277"/>
                <a:gd name="T25" fmla="*/ 1 h 215"/>
                <a:gd name="T26" fmla="*/ 214 w 277"/>
                <a:gd name="T27" fmla="*/ 10 h 215"/>
                <a:gd name="T28" fmla="*/ 214 w 277"/>
                <a:gd name="T29" fmla="*/ 10 h 215"/>
                <a:gd name="T30" fmla="*/ 259 w 277"/>
                <a:gd name="T31" fmla="*/ 15 h 215"/>
                <a:gd name="T32" fmla="*/ 247 w 277"/>
                <a:gd name="T33" fmla="*/ 20 h 215"/>
                <a:gd name="T34" fmla="*/ 272 w 277"/>
                <a:gd name="T35" fmla="*/ 0 h 215"/>
                <a:gd name="T36" fmla="*/ 12 w 277"/>
                <a:gd name="T37" fmla="*/ 92 h 215"/>
                <a:gd name="T38" fmla="*/ 0 w 277"/>
                <a:gd name="T39" fmla="*/ 97 h 215"/>
                <a:gd name="T40" fmla="*/ 25 w 277"/>
                <a:gd name="T41" fmla="*/ 77 h 215"/>
                <a:gd name="T42" fmla="*/ 64 w 277"/>
                <a:gd name="T43" fmla="*/ 77 h 215"/>
                <a:gd name="T44" fmla="*/ 64 w 277"/>
                <a:gd name="T45" fmla="*/ 87 h 215"/>
                <a:gd name="T46" fmla="*/ 64 w 277"/>
                <a:gd name="T47" fmla="*/ 87 h 215"/>
                <a:gd name="T48" fmla="*/ 109 w 277"/>
                <a:gd name="T49" fmla="*/ 92 h 215"/>
                <a:gd name="T50" fmla="*/ 96 w 277"/>
                <a:gd name="T51" fmla="*/ 97 h 215"/>
                <a:gd name="T52" fmla="*/ 122 w 277"/>
                <a:gd name="T53" fmla="*/ 77 h 215"/>
                <a:gd name="T54" fmla="*/ 161 w 277"/>
                <a:gd name="T55" fmla="*/ 77 h 215"/>
                <a:gd name="T56" fmla="*/ 160 w 277"/>
                <a:gd name="T57" fmla="*/ 87 h 215"/>
                <a:gd name="T58" fmla="*/ 160 w 277"/>
                <a:gd name="T59" fmla="*/ 87 h 215"/>
                <a:gd name="T60" fmla="*/ 205 w 277"/>
                <a:gd name="T61" fmla="*/ 92 h 215"/>
                <a:gd name="T62" fmla="*/ 192 w 277"/>
                <a:gd name="T63" fmla="*/ 97 h 215"/>
                <a:gd name="T64" fmla="*/ 218 w 277"/>
                <a:gd name="T65" fmla="*/ 77 h 215"/>
                <a:gd name="T66" fmla="*/ 257 w 277"/>
                <a:gd name="T67" fmla="*/ 77 h 215"/>
                <a:gd name="T68" fmla="*/ 256 w 277"/>
                <a:gd name="T69" fmla="*/ 87 h 215"/>
                <a:gd name="T70" fmla="*/ 256 w 277"/>
                <a:gd name="T71" fmla="*/ 87 h 215"/>
                <a:gd name="T72" fmla="*/ 22 w 277"/>
                <a:gd name="T73" fmla="*/ 154 h 215"/>
                <a:gd name="T74" fmla="*/ 22 w 277"/>
                <a:gd name="T75" fmla="*/ 164 h 215"/>
                <a:gd name="T76" fmla="*/ 22 w 277"/>
                <a:gd name="T77" fmla="*/ 164 h 215"/>
                <a:gd name="T78" fmla="*/ 66 w 277"/>
                <a:gd name="T79" fmla="*/ 168 h 215"/>
                <a:gd name="T80" fmla="*/ 54 w 277"/>
                <a:gd name="T81" fmla="*/ 173 h 215"/>
                <a:gd name="T82" fmla="*/ 79 w 277"/>
                <a:gd name="T83" fmla="*/ 154 h 215"/>
                <a:gd name="T84" fmla="*/ 118 w 277"/>
                <a:gd name="T85" fmla="*/ 154 h 215"/>
                <a:gd name="T86" fmla="*/ 118 w 277"/>
                <a:gd name="T87" fmla="*/ 164 h 215"/>
                <a:gd name="T88" fmla="*/ 118 w 277"/>
                <a:gd name="T89" fmla="*/ 164 h 215"/>
                <a:gd name="T90" fmla="*/ 163 w 277"/>
                <a:gd name="T91" fmla="*/ 168 h 215"/>
                <a:gd name="T92" fmla="*/ 150 w 277"/>
                <a:gd name="T93" fmla="*/ 173 h 215"/>
                <a:gd name="T94" fmla="*/ 176 w 277"/>
                <a:gd name="T95" fmla="*/ 154 h 215"/>
                <a:gd name="T96" fmla="*/ 215 w 277"/>
                <a:gd name="T97" fmla="*/ 154 h 215"/>
                <a:gd name="T98" fmla="*/ 214 w 277"/>
                <a:gd name="T99" fmla="*/ 164 h 215"/>
                <a:gd name="T100" fmla="*/ 214 w 277"/>
                <a:gd name="T101" fmla="*/ 164 h 215"/>
                <a:gd name="T102" fmla="*/ 259 w 277"/>
                <a:gd name="T103" fmla="*/ 168 h 215"/>
                <a:gd name="T104" fmla="*/ 247 w 277"/>
                <a:gd name="T105" fmla="*/ 173 h 215"/>
                <a:gd name="T106" fmla="*/ 272 w 277"/>
                <a:gd name="T107" fmla="*/ 154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77" h="215">
                  <a:moveTo>
                    <a:pt x="21" y="61"/>
                  </a:moveTo>
                  <a:cubicBezTo>
                    <a:pt x="7" y="61"/>
                    <a:pt x="0" y="51"/>
                    <a:pt x="0" y="32"/>
                  </a:cubicBezTo>
                  <a:cubicBezTo>
                    <a:pt x="0" y="22"/>
                    <a:pt x="2" y="14"/>
                    <a:pt x="6" y="9"/>
                  </a:cubicBezTo>
                  <a:cubicBezTo>
                    <a:pt x="9" y="3"/>
                    <a:pt x="15" y="1"/>
                    <a:pt x="22" y="1"/>
                  </a:cubicBezTo>
                  <a:cubicBezTo>
                    <a:pt x="36" y="1"/>
                    <a:pt x="43" y="11"/>
                    <a:pt x="43" y="30"/>
                  </a:cubicBezTo>
                  <a:cubicBezTo>
                    <a:pt x="43" y="40"/>
                    <a:pt x="41" y="48"/>
                    <a:pt x="37" y="53"/>
                  </a:cubicBezTo>
                  <a:cubicBezTo>
                    <a:pt x="33" y="59"/>
                    <a:pt x="28" y="61"/>
                    <a:pt x="21" y="61"/>
                  </a:cubicBezTo>
                  <a:close/>
                  <a:moveTo>
                    <a:pt x="22" y="10"/>
                  </a:moveTo>
                  <a:cubicBezTo>
                    <a:pt x="16" y="10"/>
                    <a:pt x="13" y="17"/>
                    <a:pt x="13" y="32"/>
                  </a:cubicBezTo>
                  <a:cubicBezTo>
                    <a:pt x="13" y="45"/>
                    <a:pt x="16" y="51"/>
                    <a:pt x="21" y="51"/>
                  </a:cubicBezTo>
                  <a:cubicBezTo>
                    <a:pt x="27" y="51"/>
                    <a:pt x="29" y="45"/>
                    <a:pt x="29" y="31"/>
                  </a:cubicBezTo>
                  <a:cubicBezTo>
                    <a:pt x="29" y="17"/>
                    <a:pt x="27" y="10"/>
                    <a:pt x="22" y="10"/>
                  </a:cubicBezTo>
                  <a:close/>
                  <a:moveTo>
                    <a:pt x="79" y="0"/>
                  </a:moveTo>
                  <a:cubicBezTo>
                    <a:pt x="79" y="60"/>
                    <a:pt x="79" y="60"/>
                    <a:pt x="79" y="60"/>
                  </a:cubicBezTo>
                  <a:cubicBezTo>
                    <a:pt x="66" y="60"/>
                    <a:pt x="66" y="60"/>
                    <a:pt x="66" y="60"/>
                  </a:cubicBezTo>
                  <a:cubicBezTo>
                    <a:pt x="66" y="15"/>
                    <a:pt x="66" y="15"/>
                    <a:pt x="66" y="15"/>
                  </a:cubicBezTo>
                  <a:cubicBezTo>
                    <a:pt x="66" y="15"/>
                    <a:pt x="65" y="16"/>
                    <a:pt x="64" y="17"/>
                  </a:cubicBezTo>
                  <a:cubicBezTo>
                    <a:pt x="63" y="17"/>
                    <a:pt x="62" y="18"/>
                    <a:pt x="61" y="18"/>
                  </a:cubicBezTo>
                  <a:cubicBezTo>
                    <a:pt x="60" y="19"/>
                    <a:pt x="59" y="19"/>
                    <a:pt x="57" y="19"/>
                  </a:cubicBezTo>
                  <a:cubicBezTo>
                    <a:pt x="56" y="20"/>
                    <a:pt x="55" y="20"/>
                    <a:pt x="54" y="20"/>
                  </a:cubicBezTo>
                  <a:cubicBezTo>
                    <a:pt x="54" y="9"/>
                    <a:pt x="54" y="9"/>
                    <a:pt x="54" y="9"/>
                  </a:cubicBezTo>
                  <a:cubicBezTo>
                    <a:pt x="57" y="8"/>
                    <a:pt x="61" y="7"/>
                    <a:pt x="64" y="5"/>
                  </a:cubicBezTo>
                  <a:cubicBezTo>
                    <a:pt x="66" y="4"/>
                    <a:pt x="69" y="2"/>
                    <a:pt x="72" y="0"/>
                  </a:cubicBezTo>
                  <a:lnTo>
                    <a:pt x="79" y="0"/>
                  </a:lnTo>
                  <a:close/>
                  <a:moveTo>
                    <a:pt x="117" y="61"/>
                  </a:moveTo>
                  <a:cubicBezTo>
                    <a:pt x="103" y="61"/>
                    <a:pt x="96" y="51"/>
                    <a:pt x="96" y="32"/>
                  </a:cubicBezTo>
                  <a:cubicBezTo>
                    <a:pt x="96" y="22"/>
                    <a:pt x="98" y="14"/>
                    <a:pt x="102" y="9"/>
                  </a:cubicBezTo>
                  <a:cubicBezTo>
                    <a:pt x="106" y="3"/>
                    <a:pt x="111" y="1"/>
                    <a:pt x="118" y="1"/>
                  </a:cubicBezTo>
                  <a:cubicBezTo>
                    <a:pt x="132" y="1"/>
                    <a:pt x="139" y="11"/>
                    <a:pt x="139" y="30"/>
                  </a:cubicBezTo>
                  <a:cubicBezTo>
                    <a:pt x="139" y="40"/>
                    <a:pt x="137" y="48"/>
                    <a:pt x="133" y="53"/>
                  </a:cubicBezTo>
                  <a:cubicBezTo>
                    <a:pt x="130" y="59"/>
                    <a:pt x="124" y="61"/>
                    <a:pt x="117" y="61"/>
                  </a:cubicBezTo>
                  <a:close/>
                  <a:moveTo>
                    <a:pt x="118" y="10"/>
                  </a:moveTo>
                  <a:cubicBezTo>
                    <a:pt x="112" y="10"/>
                    <a:pt x="109" y="17"/>
                    <a:pt x="109" y="32"/>
                  </a:cubicBezTo>
                  <a:cubicBezTo>
                    <a:pt x="109" y="45"/>
                    <a:pt x="112" y="51"/>
                    <a:pt x="118" y="51"/>
                  </a:cubicBezTo>
                  <a:cubicBezTo>
                    <a:pt x="123" y="51"/>
                    <a:pt x="126" y="45"/>
                    <a:pt x="126" y="31"/>
                  </a:cubicBezTo>
                  <a:cubicBezTo>
                    <a:pt x="126" y="17"/>
                    <a:pt x="123" y="10"/>
                    <a:pt x="118" y="10"/>
                  </a:cubicBezTo>
                  <a:close/>
                  <a:moveTo>
                    <a:pt x="176" y="0"/>
                  </a:moveTo>
                  <a:cubicBezTo>
                    <a:pt x="176" y="60"/>
                    <a:pt x="176" y="60"/>
                    <a:pt x="176" y="60"/>
                  </a:cubicBezTo>
                  <a:cubicBezTo>
                    <a:pt x="163" y="60"/>
                    <a:pt x="163" y="60"/>
                    <a:pt x="163" y="60"/>
                  </a:cubicBezTo>
                  <a:cubicBezTo>
                    <a:pt x="163" y="15"/>
                    <a:pt x="163" y="15"/>
                    <a:pt x="163" y="15"/>
                  </a:cubicBezTo>
                  <a:cubicBezTo>
                    <a:pt x="162" y="15"/>
                    <a:pt x="161" y="16"/>
                    <a:pt x="160" y="17"/>
                  </a:cubicBezTo>
                  <a:cubicBezTo>
                    <a:pt x="159" y="17"/>
                    <a:pt x="158" y="18"/>
                    <a:pt x="157" y="18"/>
                  </a:cubicBezTo>
                  <a:cubicBezTo>
                    <a:pt x="156" y="19"/>
                    <a:pt x="155" y="19"/>
                    <a:pt x="154" y="19"/>
                  </a:cubicBezTo>
                  <a:cubicBezTo>
                    <a:pt x="153" y="20"/>
                    <a:pt x="151" y="20"/>
                    <a:pt x="150" y="20"/>
                  </a:cubicBezTo>
                  <a:cubicBezTo>
                    <a:pt x="150" y="9"/>
                    <a:pt x="150" y="9"/>
                    <a:pt x="150" y="9"/>
                  </a:cubicBezTo>
                  <a:cubicBezTo>
                    <a:pt x="154" y="8"/>
                    <a:pt x="157" y="7"/>
                    <a:pt x="160" y="5"/>
                  </a:cubicBezTo>
                  <a:cubicBezTo>
                    <a:pt x="163" y="4"/>
                    <a:pt x="165" y="2"/>
                    <a:pt x="168" y="0"/>
                  </a:cubicBezTo>
                  <a:lnTo>
                    <a:pt x="176" y="0"/>
                  </a:lnTo>
                  <a:close/>
                  <a:moveTo>
                    <a:pt x="214" y="61"/>
                  </a:moveTo>
                  <a:cubicBezTo>
                    <a:pt x="200" y="61"/>
                    <a:pt x="193" y="51"/>
                    <a:pt x="193" y="32"/>
                  </a:cubicBezTo>
                  <a:cubicBezTo>
                    <a:pt x="193" y="22"/>
                    <a:pt x="195" y="14"/>
                    <a:pt x="198" y="9"/>
                  </a:cubicBezTo>
                  <a:cubicBezTo>
                    <a:pt x="202" y="3"/>
                    <a:pt x="208" y="1"/>
                    <a:pt x="215" y="1"/>
                  </a:cubicBezTo>
                  <a:cubicBezTo>
                    <a:pt x="228" y="1"/>
                    <a:pt x="235" y="11"/>
                    <a:pt x="235" y="30"/>
                  </a:cubicBezTo>
                  <a:cubicBezTo>
                    <a:pt x="235" y="40"/>
                    <a:pt x="233" y="48"/>
                    <a:pt x="230" y="53"/>
                  </a:cubicBezTo>
                  <a:cubicBezTo>
                    <a:pt x="226" y="59"/>
                    <a:pt x="221" y="61"/>
                    <a:pt x="214" y="61"/>
                  </a:cubicBezTo>
                  <a:close/>
                  <a:moveTo>
                    <a:pt x="214" y="10"/>
                  </a:moveTo>
                  <a:cubicBezTo>
                    <a:pt x="209" y="10"/>
                    <a:pt x="206" y="17"/>
                    <a:pt x="206" y="32"/>
                  </a:cubicBezTo>
                  <a:cubicBezTo>
                    <a:pt x="206" y="45"/>
                    <a:pt x="209" y="51"/>
                    <a:pt x="214" y="51"/>
                  </a:cubicBezTo>
                  <a:cubicBezTo>
                    <a:pt x="219" y="51"/>
                    <a:pt x="222" y="45"/>
                    <a:pt x="222" y="31"/>
                  </a:cubicBezTo>
                  <a:cubicBezTo>
                    <a:pt x="222" y="17"/>
                    <a:pt x="219" y="10"/>
                    <a:pt x="214" y="10"/>
                  </a:cubicBezTo>
                  <a:close/>
                  <a:moveTo>
                    <a:pt x="272" y="0"/>
                  </a:moveTo>
                  <a:cubicBezTo>
                    <a:pt x="272" y="60"/>
                    <a:pt x="272" y="60"/>
                    <a:pt x="272" y="60"/>
                  </a:cubicBezTo>
                  <a:cubicBezTo>
                    <a:pt x="259" y="60"/>
                    <a:pt x="259" y="60"/>
                    <a:pt x="259" y="60"/>
                  </a:cubicBezTo>
                  <a:cubicBezTo>
                    <a:pt x="259" y="15"/>
                    <a:pt x="259" y="15"/>
                    <a:pt x="259" y="15"/>
                  </a:cubicBezTo>
                  <a:cubicBezTo>
                    <a:pt x="258" y="15"/>
                    <a:pt x="258" y="16"/>
                    <a:pt x="257" y="17"/>
                  </a:cubicBezTo>
                  <a:cubicBezTo>
                    <a:pt x="256" y="17"/>
                    <a:pt x="255" y="18"/>
                    <a:pt x="254" y="18"/>
                  </a:cubicBezTo>
                  <a:cubicBezTo>
                    <a:pt x="252" y="19"/>
                    <a:pt x="251" y="19"/>
                    <a:pt x="250" y="19"/>
                  </a:cubicBezTo>
                  <a:cubicBezTo>
                    <a:pt x="249" y="20"/>
                    <a:pt x="248" y="20"/>
                    <a:pt x="247" y="20"/>
                  </a:cubicBezTo>
                  <a:cubicBezTo>
                    <a:pt x="247" y="9"/>
                    <a:pt x="247" y="9"/>
                    <a:pt x="247" y="9"/>
                  </a:cubicBezTo>
                  <a:cubicBezTo>
                    <a:pt x="250" y="8"/>
                    <a:pt x="253" y="7"/>
                    <a:pt x="256" y="5"/>
                  </a:cubicBezTo>
                  <a:cubicBezTo>
                    <a:pt x="259" y="4"/>
                    <a:pt x="262" y="2"/>
                    <a:pt x="264" y="0"/>
                  </a:cubicBezTo>
                  <a:lnTo>
                    <a:pt x="272" y="0"/>
                  </a:lnTo>
                  <a:close/>
                  <a:moveTo>
                    <a:pt x="25" y="77"/>
                  </a:moveTo>
                  <a:cubicBezTo>
                    <a:pt x="25" y="137"/>
                    <a:pt x="25" y="137"/>
                    <a:pt x="25" y="137"/>
                  </a:cubicBezTo>
                  <a:cubicBezTo>
                    <a:pt x="12" y="137"/>
                    <a:pt x="12" y="137"/>
                    <a:pt x="12" y="137"/>
                  </a:cubicBezTo>
                  <a:cubicBezTo>
                    <a:pt x="12" y="92"/>
                    <a:pt x="12" y="92"/>
                    <a:pt x="12" y="92"/>
                  </a:cubicBezTo>
                  <a:cubicBezTo>
                    <a:pt x="12" y="92"/>
                    <a:pt x="11" y="93"/>
                    <a:pt x="10" y="93"/>
                  </a:cubicBezTo>
                  <a:cubicBezTo>
                    <a:pt x="9" y="94"/>
                    <a:pt x="8" y="94"/>
                    <a:pt x="7" y="95"/>
                  </a:cubicBezTo>
                  <a:cubicBezTo>
                    <a:pt x="6" y="95"/>
                    <a:pt x="5" y="96"/>
                    <a:pt x="3" y="96"/>
                  </a:cubicBezTo>
                  <a:cubicBezTo>
                    <a:pt x="2" y="96"/>
                    <a:pt x="1" y="97"/>
                    <a:pt x="0" y="97"/>
                  </a:cubicBezTo>
                  <a:cubicBezTo>
                    <a:pt x="0" y="86"/>
                    <a:pt x="0" y="86"/>
                    <a:pt x="0" y="86"/>
                  </a:cubicBezTo>
                  <a:cubicBezTo>
                    <a:pt x="3" y="85"/>
                    <a:pt x="6" y="84"/>
                    <a:pt x="9" y="82"/>
                  </a:cubicBezTo>
                  <a:cubicBezTo>
                    <a:pt x="12" y="81"/>
                    <a:pt x="15" y="79"/>
                    <a:pt x="17" y="77"/>
                  </a:cubicBezTo>
                  <a:lnTo>
                    <a:pt x="25" y="77"/>
                  </a:lnTo>
                  <a:close/>
                  <a:moveTo>
                    <a:pt x="63" y="138"/>
                  </a:moveTo>
                  <a:cubicBezTo>
                    <a:pt x="49" y="138"/>
                    <a:pt x="42" y="128"/>
                    <a:pt x="42" y="109"/>
                  </a:cubicBezTo>
                  <a:cubicBezTo>
                    <a:pt x="42" y="98"/>
                    <a:pt x="44" y="91"/>
                    <a:pt x="48" y="85"/>
                  </a:cubicBezTo>
                  <a:cubicBezTo>
                    <a:pt x="52" y="80"/>
                    <a:pt x="57" y="77"/>
                    <a:pt x="64" y="77"/>
                  </a:cubicBezTo>
                  <a:cubicBezTo>
                    <a:pt x="78" y="77"/>
                    <a:pt x="85" y="87"/>
                    <a:pt x="85" y="107"/>
                  </a:cubicBezTo>
                  <a:cubicBezTo>
                    <a:pt x="85" y="117"/>
                    <a:pt x="83" y="125"/>
                    <a:pt x="79" y="130"/>
                  </a:cubicBezTo>
                  <a:cubicBezTo>
                    <a:pt x="75" y="135"/>
                    <a:pt x="70" y="138"/>
                    <a:pt x="63" y="138"/>
                  </a:cubicBezTo>
                  <a:close/>
                  <a:moveTo>
                    <a:pt x="64" y="87"/>
                  </a:moveTo>
                  <a:cubicBezTo>
                    <a:pt x="58" y="87"/>
                    <a:pt x="55" y="94"/>
                    <a:pt x="55" y="108"/>
                  </a:cubicBezTo>
                  <a:cubicBezTo>
                    <a:pt x="55" y="121"/>
                    <a:pt x="58" y="128"/>
                    <a:pt x="64" y="128"/>
                  </a:cubicBezTo>
                  <a:cubicBezTo>
                    <a:pt x="69" y="128"/>
                    <a:pt x="72" y="121"/>
                    <a:pt x="72" y="108"/>
                  </a:cubicBezTo>
                  <a:cubicBezTo>
                    <a:pt x="72" y="94"/>
                    <a:pt x="69" y="87"/>
                    <a:pt x="64" y="87"/>
                  </a:cubicBezTo>
                  <a:close/>
                  <a:moveTo>
                    <a:pt x="122" y="77"/>
                  </a:moveTo>
                  <a:cubicBezTo>
                    <a:pt x="122" y="137"/>
                    <a:pt x="122" y="137"/>
                    <a:pt x="122" y="137"/>
                  </a:cubicBezTo>
                  <a:cubicBezTo>
                    <a:pt x="109" y="137"/>
                    <a:pt x="109" y="137"/>
                    <a:pt x="109" y="137"/>
                  </a:cubicBezTo>
                  <a:cubicBezTo>
                    <a:pt x="109" y="92"/>
                    <a:pt x="109" y="92"/>
                    <a:pt x="109" y="92"/>
                  </a:cubicBezTo>
                  <a:cubicBezTo>
                    <a:pt x="108" y="92"/>
                    <a:pt x="107" y="93"/>
                    <a:pt x="106" y="93"/>
                  </a:cubicBezTo>
                  <a:cubicBezTo>
                    <a:pt x="105" y="94"/>
                    <a:pt x="104" y="94"/>
                    <a:pt x="103" y="95"/>
                  </a:cubicBezTo>
                  <a:cubicBezTo>
                    <a:pt x="102" y="95"/>
                    <a:pt x="101" y="96"/>
                    <a:pt x="100" y="96"/>
                  </a:cubicBezTo>
                  <a:cubicBezTo>
                    <a:pt x="98" y="96"/>
                    <a:pt x="97" y="97"/>
                    <a:pt x="96" y="97"/>
                  </a:cubicBezTo>
                  <a:cubicBezTo>
                    <a:pt x="96" y="86"/>
                    <a:pt x="96" y="86"/>
                    <a:pt x="96" y="86"/>
                  </a:cubicBezTo>
                  <a:cubicBezTo>
                    <a:pt x="100" y="85"/>
                    <a:pt x="103" y="84"/>
                    <a:pt x="106" y="82"/>
                  </a:cubicBezTo>
                  <a:cubicBezTo>
                    <a:pt x="109" y="81"/>
                    <a:pt x="111" y="79"/>
                    <a:pt x="114" y="77"/>
                  </a:cubicBezTo>
                  <a:lnTo>
                    <a:pt x="122" y="77"/>
                  </a:lnTo>
                  <a:close/>
                  <a:moveTo>
                    <a:pt x="159" y="138"/>
                  </a:moveTo>
                  <a:cubicBezTo>
                    <a:pt x="145" y="138"/>
                    <a:pt x="138" y="128"/>
                    <a:pt x="138" y="109"/>
                  </a:cubicBezTo>
                  <a:cubicBezTo>
                    <a:pt x="138" y="98"/>
                    <a:pt x="140" y="91"/>
                    <a:pt x="144" y="85"/>
                  </a:cubicBezTo>
                  <a:cubicBezTo>
                    <a:pt x="148" y="80"/>
                    <a:pt x="153" y="77"/>
                    <a:pt x="161" y="77"/>
                  </a:cubicBezTo>
                  <a:cubicBezTo>
                    <a:pt x="174" y="77"/>
                    <a:pt x="181" y="87"/>
                    <a:pt x="181" y="107"/>
                  </a:cubicBezTo>
                  <a:cubicBezTo>
                    <a:pt x="181" y="117"/>
                    <a:pt x="179" y="125"/>
                    <a:pt x="175" y="130"/>
                  </a:cubicBezTo>
                  <a:cubicBezTo>
                    <a:pt x="172" y="135"/>
                    <a:pt x="166" y="138"/>
                    <a:pt x="159" y="138"/>
                  </a:cubicBezTo>
                  <a:close/>
                  <a:moveTo>
                    <a:pt x="160" y="87"/>
                  </a:moveTo>
                  <a:cubicBezTo>
                    <a:pt x="154" y="87"/>
                    <a:pt x="152" y="94"/>
                    <a:pt x="152" y="108"/>
                  </a:cubicBezTo>
                  <a:cubicBezTo>
                    <a:pt x="152" y="121"/>
                    <a:pt x="154" y="128"/>
                    <a:pt x="160" y="128"/>
                  </a:cubicBezTo>
                  <a:cubicBezTo>
                    <a:pt x="165" y="128"/>
                    <a:pt x="168" y="121"/>
                    <a:pt x="168" y="108"/>
                  </a:cubicBezTo>
                  <a:cubicBezTo>
                    <a:pt x="168" y="94"/>
                    <a:pt x="165" y="87"/>
                    <a:pt x="160" y="87"/>
                  </a:cubicBezTo>
                  <a:close/>
                  <a:moveTo>
                    <a:pt x="218" y="77"/>
                  </a:moveTo>
                  <a:cubicBezTo>
                    <a:pt x="218" y="137"/>
                    <a:pt x="218" y="137"/>
                    <a:pt x="218" y="137"/>
                  </a:cubicBezTo>
                  <a:cubicBezTo>
                    <a:pt x="205" y="137"/>
                    <a:pt x="205" y="137"/>
                    <a:pt x="205" y="137"/>
                  </a:cubicBezTo>
                  <a:cubicBezTo>
                    <a:pt x="205" y="92"/>
                    <a:pt x="205" y="92"/>
                    <a:pt x="205" y="92"/>
                  </a:cubicBezTo>
                  <a:cubicBezTo>
                    <a:pt x="204" y="92"/>
                    <a:pt x="203" y="93"/>
                    <a:pt x="202" y="93"/>
                  </a:cubicBezTo>
                  <a:cubicBezTo>
                    <a:pt x="201" y="94"/>
                    <a:pt x="200" y="94"/>
                    <a:pt x="199" y="95"/>
                  </a:cubicBezTo>
                  <a:cubicBezTo>
                    <a:pt x="198" y="95"/>
                    <a:pt x="197" y="96"/>
                    <a:pt x="196" y="96"/>
                  </a:cubicBezTo>
                  <a:cubicBezTo>
                    <a:pt x="195" y="96"/>
                    <a:pt x="194" y="97"/>
                    <a:pt x="192" y="97"/>
                  </a:cubicBezTo>
                  <a:cubicBezTo>
                    <a:pt x="192" y="86"/>
                    <a:pt x="192" y="86"/>
                    <a:pt x="192" y="86"/>
                  </a:cubicBezTo>
                  <a:cubicBezTo>
                    <a:pt x="196" y="85"/>
                    <a:pt x="199" y="84"/>
                    <a:pt x="202" y="82"/>
                  </a:cubicBezTo>
                  <a:cubicBezTo>
                    <a:pt x="205" y="81"/>
                    <a:pt x="208" y="79"/>
                    <a:pt x="210" y="77"/>
                  </a:cubicBezTo>
                  <a:lnTo>
                    <a:pt x="218" y="77"/>
                  </a:lnTo>
                  <a:close/>
                  <a:moveTo>
                    <a:pt x="256" y="138"/>
                  </a:moveTo>
                  <a:cubicBezTo>
                    <a:pt x="242" y="138"/>
                    <a:pt x="235" y="128"/>
                    <a:pt x="235" y="109"/>
                  </a:cubicBezTo>
                  <a:cubicBezTo>
                    <a:pt x="235" y="98"/>
                    <a:pt x="237" y="91"/>
                    <a:pt x="240" y="85"/>
                  </a:cubicBezTo>
                  <a:cubicBezTo>
                    <a:pt x="244" y="80"/>
                    <a:pt x="250" y="77"/>
                    <a:pt x="257" y="77"/>
                  </a:cubicBezTo>
                  <a:cubicBezTo>
                    <a:pt x="270" y="77"/>
                    <a:pt x="277" y="87"/>
                    <a:pt x="277" y="107"/>
                  </a:cubicBezTo>
                  <a:cubicBezTo>
                    <a:pt x="277" y="117"/>
                    <a:pt x="275" y="125"/>
                    <a:pt x="272" y="130"/>
                  </a:cubicBezTo>
                  <a:cubicBezTo>
                    <a:pt x="268" y="135"/>
                    <a:pt x="263" y="138"/>
                    <a:pt x="256" y="138"/>
                  </a:cubicBezTo>
                  <a:close/>
                  <a:moveTo>
                    <a:pt x="256" y="87"/>
                  </a:moveTo>
                  <a:cubicBezTo>
                    <a:pt x="251" y="87"/>
                    <a:pt x="248" y="94"/>
                    <a:pt x="248" y="108"/>
                  </a:cubicBezTo>
                  <a:cubicBezTo>
                    <a:pt x="248" y="121"/>
                    <a:pt x="251" y="128"/>
                    <a:pt x="256" y="128"/>
                  </a:cubicBezTo>
                  <a:cubicBezTo>
                    <a:pt x="261" y="128"/>
                    <a:pt x="264" y="121"/>
                    <a:pt x="264" y="108"/>
                  </a:cubicBezTo>
                  <a:cubicBezTo>
                    <a:pt x="264" y="94"/>
                    <a:pt x="262" y="87"/>
                    <a:pt x="256" y="87"/>
                  </a:cubicBezTo>
                  <a:close/>
                  <a:moveTo>
                    <a:pt x="21" y="215"/>
                  </a:moveTo>
                  <a:cubicBezTo>
                    <a:pt x="7" y="215"/>
                    <a:pt x="0" y="205"/>
                    <a:pt x="0" y="185"/>
                  </a:cubicBezTo>
                  <a:cubicBezTo>
                    <a:pt x="0" y="175"/>
                    <a:pt x="2" y="167"/>
                    <a:pt x="6" y="162"/>
                  </a:cubicBezTo>
                  <a:cubicBezTo>
                    <a:pt x="9" y="157"/>
                    <a:pt x="15" y="154"/>
                    <a:pt x="22" y="154"/>
                  </a:cubicBezTo>
                  <a:cubicBezTo>
                    <a:pt x="36" y="154"/>
                    <a:pt x="43" y="164"/>
                    <a:pt x="43" y="184"/>
                  </a:cubicBezTo>
                  <a:cubicBezTo>
                    <a:pt x="43" y="194"/>
                    <a:pt x="41" y="201"/>
                    <a:pt x="37" y="207"/>
                  </a:cubicBezTo>
                  <a:cubicBezTo>
                    <a:pt x="33" y="212"/>
                    <a:pt x="28" y="215"/>
                    <a:pt x="21" y="215"/>
                  </a:cubicBezTo>
                  <a:close/>
                  <a:moveTo>
                    <a:pt x="22" y="164"/>
                  </a:moveTo>
                  <a:cubicBezTo>
                    <a:pt x="16" y="164"/>
                    <a:pt x="13" y="171"/>
                    <a:pt x="13" y="185"/>
                  </a:cubicBezTo>
                  <a:cubicBezTo>
                    <a:pt x="13" y="198"/>
                    <a:pt x="16" y="205"/>
                    <a:pt x="21" y="205"/>
                  </a:cubicBezTo>
                  <a:cubicBezTo>
                    <a:pt x="27" y="205"/>
                    <a:pt x="29" y="198"/>
                    <a:pt x="29" y="184"/>
                  </a:cubicBezTo>
                  <a:cubicBezTo>
                    <a:pt x="29" y="171"/>
                    <a:pt x="27" y="164"/>
                    <a:pt x="22" y="164"/>
                  </a:cubicBezTo>
                  <a:close/>
                  <a:moveTo>
                    <a:pt x="79" y="154"/>
                  </a:moveTo>
                  <a:cubicBezTo>
                    <a:pt x="79" y="214"/>
                    <a:pt x="79" y="214"/>
                    <a:pt x="79" y="214"/>
                  </a:cubicBezTo>
                  <a:cubicBezTo>
                    <a:pt x="66" y="214"/>
                    <a:pt x="66" y="214"/>
                    <a:pt x="66" y="214"/>
                  </a:cubicBezTo>
                  <a:cubicBezTo>
                    <a:pt x="66" y="168"/>
                    <a:pt x="66" y="168"/>
                    <a:pt x="66" y="168"/>
                  </a:cubicBezTo>
                  <a:cubicBezTo>
                    <a:pt x="66" y="169"/>
                    <a:pt x="65" y="170"/>
                    <a:pt x="64" y="170"/>
                  </a:cubicBezTo>
                  <a:cubicBezTo>
                    <a:pt x="63" y="171"/>
                    <a:pt x="62" y="171"/>
                    <a:pt x="61" y="172"/>
                  </a:cubicBezTo>
                  <a:cubicBezTo>
                    <a:pt x="60" y="172"/>
                    <a:pt x="59" y="172"/>
                    <a:pt x="57" y="173"/>
                  </a:cubicBezTo>
                  <a:cubicBezTo>
                    <a:pt x="56" y="173"/>
                    <a:pt x="55" y="173"/>
                    <a:pt x="54" y="173"/>
                  </a:cubicBezTo>
                  <a:cubicBezTo>
                    <a:pt x="54" y="163"/>
                    <a:pt x="54" y="163"/>
                    <a:pt x="54" y="163"/>
                  </a:cubicBezTo>
                  <a:cubicBezTo>
                    <a:pt x="57" y="162"/>
                    <a:pt x="61" y="160"/>
                    <a:pt x="64" y="159"/>
                  </a:cubicBezTo>
                  <a:cubicBezTo>
                    <a:pt x="66" y="157"/>
                    <a:pt x="69" y="156"/>
                    <a:pt x="72" y="154"/>
                  </a:cubicBezTo>
                  <a:lnTo>
                    <a:pt x="79" y="154"/>
                  </a:lnTo>
                  <a:close/>
                  <a:moveTo>
                    <a:pt x="117" y="215"/>
                  </a:moveTo>
                  <a:cubicBezTo>
                    <a:pt x="103" y="215"/>
                    <a:pt x="96" y="205"/>
                    <a:pt x="96" y="185"/>
                  </a:cubicBezTo>
                  <a:cubicBezTo>
                    <a:pt x="96" y="175"/>
                    <a:pt x="98" y="167"/>
                    <a:pt x="102" y="162"/>
                  </a:cubicBezTo>
                  <a:cubicBezTo>
                    <a:pt x="106" y="157"/>
                    <a:pt x="111" y="154"/>
                    <a:pt x="118" y="154"/>
                  </a:cubicBezTo>
                  <a:cubicBezTo>
                    <a:pt x="132" y="154"/>
                    <a:pt x="139" y="164"/>
                    <a:pt x="139" y="184"/>
                  </a:cubicBezTo>
                  <a:cubicBezTo>
                    <a:pt x="139" y="194"/>
                    <a:pt x="137" y="201"/>
                    <a:pt x="133" y="207"/>
                  </a:cubicBezTo>
                  <a:cubicBezTo>
                    <a:pt x="130" y="212"/>
                    <a:pt x="124" y="215"/>
                    <a:pt x="117" y="215"/>
                  </a:cubicBezTo>
                  <a:close/>
                  <a:moveTo>
                    <a:pt x="118" y="164"/>
                  </a:moveTo>
                  <a:cubicBezTo>
                    <a:pt x="112" y="164"/>
                    <a:pt x="109" y="171"/>
                    <a:pt x="109" y="185"/>
                  </a:cubicBezTo>
                  <a:cubicBezTo>
                    <a:pt x="109" y="198"/>
                    <a:pt x="112" y="205"/>
                    <a:pt x="118" y="205"/>
                  </a:cubicBezTo>
                  <a:cubicBezTo>
                    <a:pt x="123" y="205"/>
                    <a:pt x="126" y="198"/>
                    <a:pt x="126" y="184"/>
                  </a:cubicBezTo>
                  <a:cubicBezTo>
                    <a:pt x="126" y="171"/>
                    <a:pt x="123" y="164"/>
                    <a:pt x="118" y="164"/>
                  </a:cubicBezTo>
                  <a:close/>
                  <a:moveTo>
                    <a:pt x="176" y="154"/>
                  </a:moveTo>
                  <a:cubicBezTo>
                    <a:pt x="176" y="214"/>
                    <a:pt x="176" y="214"/>
                    <a:pt x="176" y="214"/>
                  </a:cubicBezTo>
                  <a:cubicBezTo>
                    <a:pt x="163" y="214"/>
                    <a:pt x="163" y="214"/>
                    <a:pt x="163" y="214"/>
                  </a:cubicBezTo>
                  <a:cubicBezTo>
                    <a:pt x="163" y="168"/>
                    <a:pt x="163" y="168"/>
                    <a:pt x="163" y="168"/>
                  </a:cubicBezTo>
                  <a:cubicBezTo>
                    <a:pt x="162" y="169"/>
                    <a:pt x="161" y="170"/>
                    <a:pt x="160" y="170"/>
                  </a:cubicBezTo>
                  <a:cubicBezTo>
                    <a:pt x="159" y="171"/>
                    <a:pt x="158" y="171"/>
                    <a:pt x="157" y="172"/>
                  </a:cubicBezTo>
                  <a:cubicBezTo>
                    <a:pt x="156" y="172"/>
                    <a:pt x="155" y="172"/>
                    <a:pt x="154" y="173"/>
                  </a:cubicBezTo>
                  <a:cubicBezTo>
                    <a:pt x="153" y="173"/>
                    <a:pt x="151" y="173"/>
                    <a:pt x="150" y="173"/>
                  </a:cubicBezTo>
                  <a:cubicBezTo>
                    <a:pt x="150" y="163"/>
                    <a:pt x="150" y="163"/>
                    <a:pt x="150" y="163"/>
                  </a:cubicBezTo>
                  <a:cubicBezTo>
                    <a:pt x="154" y="162"/>
                    <a:pt x="157" y="160"/>
                    <a:pt x="160" y="159"/>
                  </a:cubicBezTo>
                  <a:cubicBezTo>
                    <a:pt x="163" y="157"/>
                    <a:pt x="165" y="156"/>
                    <a:pt x="168" y="154"/>
                  </a:cubicBezTo>
                  <a:lnTo>
                    <a:pt x="176" y="154"/>
                  </a:lnTo>
                  <a:close/>
                  <a:moveTo>
                    <a:pt x="214" y="215"/>
                  </a:moveTo>
                  <a:cubicBezTo>
                    <a:pt x="200" y="215"/>
                    <a:pt x="193" y="205"/>
                    <a:pt x="193" y="185"/>
                  </a:cubicBezTo>
                  <a:cubicBezTo>
                    <a:pt x="193" y="175"/>
                    <a:pt x="195" y="167"/>
                    <a:pt x="198" y="162"/>
                  </a:cubicBezTo>
                  <a:cubicBezTo>
                    <a:pt x="202" y="157"/>
                    <a:pt x="208" y="154"/>
                    <a:pt x="215" y="154"/>
                  </a:cubicBezTo>
                  <a:cubicBezTo>
                    <a:pt x="228" y="154"/>
                    <a:pt x="235" y="164"/>
                    <a:pt x="235" y="184"/>
                  </a:cubicBezTo>
                  <a:cubicBezTo>
                    <a:pt x="235" y="194"/>
                    <a:pt x="233" y="201"/>
                    <a:pt x="230" y="207"/>
                  </a:cubicBezTo>
                  <a:cubicBezTo>
                    <a:pt x="226" y="212"/>
                    <a:pt x="221" y="215"/>
                    <a:pt x="214" y="215"/>
                  </a:cubicBezTo>
                  <a:close/>
                  <a:moveTo>
                    <a:pt x="214" y="164"/>
                  </a:moveTo>
                  <a:cubicBezTo>
                    <a:pt x="209" y="164"/>
                    <a:pt x="206" y="171"/>
                    <a:pt x="206" y="185"/>
                  </a:cubicBezTo>
                  <a:cubicBezTo>
                    <a:pt x="206" y="198"/>
                    <a:pt x="209" y="205"/>
                    <a:pt x="214" y="205"/>
                  </a:cubicBezTo>
                  <a:cubicBezTo>
                    <a:pt x="219" y="205"/>
                    <a:pt x="222" y="198"/>
                    <a:pt x="222" y="184"/>
                  </a:cubicBezTo>
                  <a:cubicBezTo>
                    <a:pt x="222" y="171"/>
                    <a:pt x="219" y="164"/>
                    <a:pt x="214" y="164"/>
                  </a:cubicBezTo>
                  <a:close/>
                  <a:moveTo>
                    <a:pt x="272" y="154"/>
                  </a:moveTo>
                  <a:cubicBezTo>
                    <a:pt x="272" y="214"/>
                    <a:pt x="272" y="214"/>
                    <a:pt x="272" y="214"/>
                  </a:cubicBezTo>
                  <a:cubicBezTo>
                    <a:pt x="259" y="214"/>
                    <a:pt x="259" y="214"/>
                    <a:pt x="259" y="214"/>
                  </a:cubicBezTo>
                  <a:cubicBezTo>
                    <a:pt x="259" y="168"/>
                    <a:pt x="259" y="168"/>
                    <a:pt x="259" y="168"/>
                  </a:cubicBezTo>
                  <a:cubicBezTo>
                    <a:pt x="258" y="169"/>
                    <a:pt x="258" y="170"/>
                    <a:pt x="257" y="170"/>
                  </a:cubicBezTo>
                  <a:cubicBezTo>
                    <a:pt x="256" y="171"/>
                    <a:pt x="255" y="171"/>
                    <a:pt x="254" y="172"/>
                  </a:cubicBezTo>
                  <a:cubicBezTo>
                    <a:pt x="252" y="172"/>
                    <a:pt x="251" y="172"/>
                    <a:pt x="250" y="173"/>
                  </a:cubicBezTo>
                  <a:cubicBezTo>
                    <a:pt x="249" y="173"/>
                    <a:pt x="248" y="173"/>
                    <a:pt x="247" y="173"/>
                  </a:cubicBezTo>
                  <a:cubicBezTo>
                    <a:pt x="247" y="163"/>
                    <a:pt x="247" y="163"/>
                    <a:pt x="247" y="163"/>
                  </a:cubicBezTo>
                  <a:cubicBezTo>
                    <a:pt x="250" y="162"/>
                    <a:pt x="253" y="160"/>
                    <a:pt x="256" y="159"/>
                  </a:cubicBezTo>
                  <a:cubicBezTo>
                    <a:pt x="259" y="157"/>
                    <a:pt x="262" y="156"/>
                    <a:pt x="264" y="154"/>
                  </a:cubicBezTo>
                  <a:lnTo>
                    <a:pt x="272" y="154"/>
                  </a:lnTo>
                  <a:close/>
                </a:path>
              </a:pathLst>
            </a:custGeom>
            <a:solidFill>
              <a:srgbClr val="797979"/>
            </a:solidFill>
            <a:ln>
              <a:noFill/>
            </a:ln>
          </p:spPr>
          <p:txBody>
            <a:bodyPr vert="horz" wrap="square" lIns="95117" tIns="47558" rIns="95117" bIns="47558" numCol="1" anchor="t" anchorCtr="0" compatLnSpc="1">
              <a:prstTxWarp prst="textNoShape">
                <a:avLst/>
              </a:prstTxWarp>
            </a:bodyPr>
            <a:lstStyle/>
            <a:p>
              <a:pPr marL="0" marR="0" lvl="0" indent="0" algn="l" defTabSz="951156" rtl="0" eaLnBrk="1" fontAlgn="auto" latinLnBrk="0" hangingPunct="1">
                <a:lnSpc>
                  <a:spcPct val="100000"/>
                </a:lnSpc>
                <a:spcBef>
                  <a:spcPts val="0"/>
                </a:spcBef>
                <a:spcAft>
                  <a:spcPts val="0"/>
                </a:spcAft>
                <a:buClrTx/>
                <a:buSzTx/>
                <a:buFontTx/>
                <a:buNone/>
                <a:tabLst/>
                <a:defRPr/>
              </a:pPr>
              <a:endParaRPr kumimoji="0" lang="en-US" sz="1873" b="0" i="0" u="none" strike="noStrike" kern="1200" cap="none" spc="0" normalizeH="0" baseline="0" noProof="0">
                <a:ln>
                  <a:noFill/>
                </a:ln>
                <a:solidFill>
                  <a:srgbClr val="000000"/>
                </a:solidFill>
                <a:effectLst/>
                <a:uLnTx/>
                <a:uFillTx/>
                <a:latin typeface="Segoe UI"/>
                <a:ea typeface="+mn-ea"/>
                <a:cs typeface="+mn-cs"/>
              </a:endParaRPr>
            </a:p>
          </p:txBody>
        </p:sp>
      </p:grpSp>
      <p:sp>
        <p:nvSpPr>
          <p:cNvPr id="125" name="Hexagon 124">
            <a:extLst>
              <a:ext uri="{FF2B5EF4-FFF2-40B4-BE49-F238E27FC236}">
                <a16:creationId xmlns:a16="http://schemas.microsoft.com/office/drawing/2014/main" id="{42386C80-FD4C-4816-A1CE-FDA5288BE03B}"/>
              </a:ext>
            </a:extLst>
          </p:cNvPr>
          <p:cNvSpPr/>
          <p:nvPr/>
        </p:nvSpPr>
        <p:spPr>
          <a:xfrm>
            <a:off x="5425117" y="3519269"/>
            <a:ext cx="513100" cy="442328"/>
          </a:xfrm>
          <a:prstGeom prst="hexagon">
            <a:avLst/>
          </a:prstGeom>
          <a:solidFill>
            <a:srgbClr val="E9E9E9"/>
          </a:solidFill>
          <a:ln w="12700">
            <a:solidFill>
              <a:srgbClr val="797979"/>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51156" rtl="0" eaLnBrk="1" fontAlgn="auto" latinLnBrk="0" hangingPunct="1">
              <a:lnSpc>
                <a:spcPct val="100000"/>
              </a:lnSpc>
              <a:spcBef>
                <a:spcPts val="0"/>
              </a:spcBef>
              <a:spcAft>
                <a:spcPts val="0"/>
              </a:spcAft>
              <a:buClrTx/>
              <a:buSzTx/>
              <a:buFontTx/>
              <a:buNone/>
              <a:tabLst/>
              <a:defRPr/>
            </a:pPr>
            <a:endParaRPr kumimoji="0" lang="en-US" sz="1873" b="0" i="0" u="none" strike="noStrike" kern="1200" cap="none" spc="0" normalizeH="0" baseline="0" noProof="0">
              <a:ln>
                <a:noFill/>
              </a:ln>
              <a:solidFill>
                <a:srgbClr val="000000"/>
              </a:solidFill>
              <a:effectLst/>
              <a:uLnTx/>
              <a:uFillTx/>
              <a:latin typeface="Segoe UI"/>
              <a:ea typeface="+mn-ea"/>
              <a:cs typeface="+mn-cs"/>
            </a:endParaRPr>
          </a:p>
        </p:txBody>
      </p:sp>
      <p:sp>
        <p:nvSpPr>
          <p:cNvPr id="126" name="Hexagon 125">
            <a:extLst>
              <a:ext uri="{FF2B5EF4-FFF2-40B4-BE49-F238E27FC236}">
                <a16:creationId xmlns:a16="http://schemas.microsoft.com/office/drawing/2014/main" id="{0AF30DEB-EF0D-4A11-B0ED-ECB47A9FDEB7}"/>
              </a:ext>
            </a:extLst>
          </p:cNvPr>
          <p:cNvSpPr/>
          <p:nvPr/>
        </p:nvSpPr>
        <p:spPr>
          <a:xfrm>
            <a:off x="5883326" y="3665486"/>
            <a:ext cx="751535" cy="647875"/>
          </a:xfrm>
          <a:prstGeom prst="hexagon">
            <a:avLst/>
          </a:prstGeom>
          <a:solidFill>
            <a:srgbClr val="E9E9E9"/>
          </a:solidFill>
          <a:ln w="12700">
            <a:solidFill>
              <a:srgbClr val="797979"/>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51156" rtl="0" eaLnBrk="1" fontAlgn="auto" latinLnBrk="0" hangingPunct="1">
              <a:lnSpc>
                <a:spcPct val="100000"/>
              </a:lnSpc>
              <a:spcBef>
                <a:spcPts val="0"/>
              </a:spcBef>
              <a:spcAft>
                <a:spcPts val="0"/>
              </a:spcAft>
              <a:buClrTx/>
              <a:buSzTx/>
              <a:buFontTx/>
              <a:buNone/>
              <a:tabLst/>
              <a:defRPr/>
            </a:pPr>
            <a:endParaRPr kumimoji="0" lang="en-US" sz="1873" b="0" i="0" u="none" strike="noStrike" kern="1200" cap="none" spc="0" normalizeH="0" baseline="0" noProof="0">
              <a:ln>
                <a:noFill/>
              </a:ln>
              <a:solidFill>
                <a:srgbClr val="000000"/>
              </a:solidFill>
              <a:effectLst/>
              <a:uLnTx/>
              <a:uFillTx/>
              <a:latin typeface="Segoe UI"/>
              <a:ea typeface="+mn-ea"/>
              <a:cs typeface="+mn-cs"/>
            </a:endParaRPr>
          </a:p>
        </p:txBody>
      </p:sp>
      <p:grpSp>
        <p:nvGrpSpPr>
          <p:cNvPr id="127" name="Group 126">
            <a:extLst>
              <a:ext uri="{FF2B5EF4-FFF2-40B4-BE49-F238E27FC236}">
                <a16:creationId xmlns:a16="http://schemas.microsoft.com/office/drawing/2014/main" id="{1B6C1868-1C83-47E7-AAEA-8C23D9905044}"/>
              </a:ext>
            </a:extLst>
          </p:cNvPr>
          <p:cNvGrpSpPr/>
          <p:nvPr/>
        </p:nvGrpSpPr>
        <p:grpSpPr>
          <a:xfrm>
            <a:off x="7946577" y="4370528"/>
            <a:ext cx="513100" cy="442328"/>
            <a:chOff x="10430688" y="262913"/>
            <a:chExt cx="791685" cy="682487"/>
          </a:xfrm>
        </p:grpSpPr>
        <p:sp>
          <p:nvSpPr>
            <p:cNvPr id="128" name="Hexagon 127">
              <a:extLst>
                <a:ext uri="{FF2B5EF4-FFF2-40B4-BE49-F238E27FC236}">
                  <a16:creationId xmlns:a16="http://schemas.microsoft.com/office/drawing/2014/main" id="{FA1559E5-FD1B-44A6-B59D-2EB433946A9C}"/>
                </a:ext>
              </a:extLst>
            </p:cNvPr>
            <p:cNvSpPr/>
            <p:nvPr/>
          </p:nvSpPr>
          <p:spPr>
            <a:xfrm>
              <a:off x="10430688" y="262913"/>
              <a:ext cx="791685" cy="682487"/>
            </a:xfrm>
            <a:prstGeom prst="hexagon">
              <a:avLst/>
            </a:prstGeom>
            <a:solidFill>
              <a:srgbClr val="E9E9E9"/>
            </a:solidFill>
            <a:ln w="12700">
              <a:solidFill>
                <a:srgbClr val="797979"/>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51156" rtl="0" eaLnBrk="1" fontAlgn="auto" latinLnBrk="0" hangingPunct="1">
                <a:lnSpc>
                  <a:spcPct val="100000"/>
                </a:lnSpc>
                <a:spcBef>
                  <a:spcPts val="0"/>
                </a:spcBef>
                <a:spcAft>
                  <a:spcPts val="0"/>
                </a:spcAft>
                <a:buClrTx/>
                <a:buSzTx/>
                <a:buFontTx/>
                <a:buNone/>
                <a:tabLst/>
                <a:defRPr/>
              </a:pPr>
              <a:endParaRPr kumimoji="0" lang="en-US" sz="1873" b="0" i="0" u="none" strike="noStrike" kern="1200" cap="none" spc="0" normalizeH="0" baseline="0" noProof="0">
                <a:ln>
                  <a:noFill/>
                </a:ln>
                <a:solidFill>
                  <a:srgbClr val="000000"/>
                </a:solidFill>
                <a:effectLst/>
                <a:uLnTx/>
                <a:uFillTx/>
                <a:latin typeface="Segoe UI"/>
                <a:ea typeface="+mn-ea"/>
                <a:cs typeface="+mn-cs"/>
              </a:endParaRPr>
            </a:p>
          </p:txBody>
        </p:sp>
        <p:grpSp>
          <p:nvGrpSpPr>
            <p:cNvPr id="129" name="Group 128">
              <a:extLst>
                <a:ext uri="{FF2B5EF4-FFF2-40B4-BE49-F238E27FC236}">
                  <a16:creationId xmlns:a16="http://schemas.microsoft.com/office/drawing/2014/main" id="{BA6B958F-478C-48E6-A0B9-2959CB144039}"/>
                </a:ext>
              </a:extLst>
            </p:cNvPr>
            <p:cNvGrpSpPr/>
            <p:nvPr/>
          </p:nvGrpSpPr>
          <p:grpSpPr>
            <a:xfrm>
              <a:off x="10646269" y="409293"/>
              <a:ext cx="360522" cy="389726"/>
              <a:chOff x="528732" y="3883901"/>
              <a:chExt cx="360522" cy="389726"/>
            </a:xfrm>
          </p:grpSpPr>
          <p:sp>
            <p:nvSpPr>
              <p:cNvPr id="130" name="Freeform: Shape 115">
                <a:extLst>
                  <a:ext uri="{FF2B5EF4-FFF2-40B4-BE49-F238E27FC236}">
                    <a16:creationId xmlns:a16="http://schemas.microsoft.com/office/drawing/2014/main" id="{972053DE-1F04-4423-AE04-14CBC382449B}"/>
                  </a:ext>
                </a:extLst>
              </p:cNvPr>
              <p:cNvSpPr/>
              <p:nvPr/>
            </p:nvSpPr>
            <p:spPr>
              <a:xfrm>
                <a:off x="528732" y="3883901"/>
                <a:ext cx="276228" cy="389451"/>
              </a:xfrm>
              <a:custGeom>
                <a:avLst/>
                <a:gdLst>
                  <a:gd name="connsiteX0" fmla="*/ 366510 w 734983"/>
                  <a:gd name="connsiteY0" fmla="*/ 39615 h 1036243"/>
                  <a:gd name="connsiteX1" fmla="*/ 74477 w 734983"/>
                  <a:gd name="connsiteY1" fmla="*/ 133441 h 1036243"/>
                  <a:gd name="connsiteX2" fmla="*/ 368470 w 734983"/>
                  <a:gd name="connsiteY2" fmla="*/ 227266 h 1036243"/>
                  <a:gd name="connsiteX3" fmla="*/ 660504 w 734983"/>
                  <a:gd name="connsiteY3" fmla="*/ 133441 h 1036243"/>
                  <a:gd name="connsiteX4" fmla="*/ 366510 w 734983"/>
                  <a:gd name="connsiteY4" fmla="*/ 39615 h 1036243"/>
                  <a:gd name="connsiteX5" fmla="*/ 366511 w 734983"/>
                  <a:gd name="connsiteY5" fmla="*/ 0 h 1036243"/>
                  <a:gd name="connsiteX6" fmla="*/ 727430 w 734983"/>
                  <a:gd name="connsiteY6" fmla="*/ 113539 h 1036243"/>
                  <a:gd name="connsiteX7" fmla="*/ 734983 w 734983"/>
                  <a:gd name="connsiteY7" fmla="*/ 141780 h 1036243"/>
                  <a:gd name="connsiteX8" fmla="*/ 734983 w 734983"/>
                  <a:gd name="connsiteY8" fmla="*/ 268791 h 1036243"/>
                  <a:gd name="connsiteX9" fmla="*/ 714275 w 734983"/>
                  <a:gd name="connsiteY9" fmla="*/ 267399 h 1036243"/>
                  <a:gd name="connsiteX10" fmla="*/ 419004 w 734983"/>
                  <a:gd name="connsiteY10" fmla="*/ 359454 h 1036243"/>
                  <a:gd name="connsiteX11" fmla="*/ 412877 w 734983"/>
                  <a:gd name="connsiteY11" fmla="*/ 382824 h 1036243"/>
                  <a:gd name="connsiteX12" fmla="*/ 412877 w 734983"/>
                  <a:gd name="connsiteY12" fmla="*/ 382826 h 1036243"/>
                  <a:gd name="connsiteX13" fmla="*/ 412877 w 734983"/>
                  <a:gd name="connsiteY13" fmla="*/ 1000992 h 1036243"/>
                  <a:gd name="connsiteX14" fmla="*/ 425034 w 734983"/>
                  <a:gd name="connsiteY14" fmla="*/ 1031895 h 1036243"/>
                  <a:gd name="connsiteX15" fmla="*/ 368471 w 734983"/>
                  <a:gd name="connsiteY15" fmla="*/ 1036243 h 1036243"/>
                  <a:gd name="connsiteX16" fmla="*/ 366512 w 734983"/>
                  <a:gd name="connsiteY16" fmla="*/ 1036243 h 1036243"/>
                  <a:gd name="connsiteX17" fmla="*/ 362591 w 734983"/>
                  <a:gd name="connsiteY17" fmla="*/ 1036243 h 1036243"/>
                  <a:gd name="connsiteX18" fmla="*/ 362591 w 734983"/>
                  <a:gd name="connsiteY18" fmla="*/ 1035940 h 1036243"/>
                  <a:gd name="connsiteX19" fmla="*/ 224078 w 734983"/>
                  <a:gd name="connsiteY19" fmla="*/ 1025231 h 1036243"/>
                  <a:gd name="connsiteX20" fmla="*/ 0 w 734983"/>
                  <a:gd name="connsiteY20" fmla="*/ 894463 h 1036243"/>
                  <a:gd name="connsiteX21" fmla="*/ 0 w 734983"/>
                  <a:gd name="connsiteY21" fmla="*/ 141780 h 1036243"/>
                  <a:gd name="connsiteX22" fmla="*/ 7469 w 734983"/>
                  <a:gd name="connsiteY22" fmla="*/ 113539 h 1036243"/>
                  <a:gd name="connsiteX23" fmla="*/ 366511 w 734983"/>
                  <a:gd name="connsiteY23" fmla="*/ 0 h 1036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34983" h="1036243">
                    <a:moveTo>
                      <a:pt x="366510" y="39615"/>
                    </a:moveTo>
                    <a:cubicBezTo>
                      <a:pt x="205794" y="39615"/>
                      <a:pt x="74477" y="81315"/>
                      <a:pt x="74477" y="133441"/>
                    </a:cubicBezTo>
                    <a:cubicBezTo>
                      <a:pt x="74477" y="185566"/>
                      <a:pt x="207754" y="227266"/>
                      <a:pt x="368470" y="227266"/>
                    </a:cubicBezTo>
                    <a:cubicBezTo>
                      <a:pt x="529187" y="227266"/>
                      <a:pt x="660504" y="185566"/>
                      <a:pt x="660504" y="133441"/>
                    </a:cubicBezTo>
                    <a:cubicBezTo>
                      <a:pt x="660504" y="81315"/>
                      <a:pt x="527227" y="39615"/>
                      <a:pt x="366510" y="39615"/>
                    </a:cubicBezTo>
                    <a:close/>
                    <a:moveTo>
                      <a:pt x="366511" y="0"/>
                    </a:moveTo>
                    <a:cubicBezTo>
                      <a:pt x="543152" y="0"/>
                      <a:pt x="692783" y="49486"/>
                      <a:pt x="727430" y="113539"/>
                    </a:cubicBezTo>
                    <a:lnTo>
                      <a:pt x="734983" y="141780"/>
                    </a:lnTo>
                    <a:lnTo>
                      <a:pt x="734983" y="268791"/>
                    </a:lnTo>
                    <a:lnTo>
                      <a:pt x="714275" y="267399"/>
                    </a:lnTo>
                    <a:cubicBezTo>
                      <a:pt x="568701" y="267399"/>
                      <a:pt x="447124" y="306676"/>
                      <a:pt x="419004" y="359454"/>
                    </a:cubicBezTo>
                    <a:lnTo>
                      <a:pt x="412877" y="382824"/>
                    </a:lnTo>
                    <a:lnTo>
                      <a:pt x="412877" y="382826"/>
                    </a:lnTo>
                    <a:lnTo>
                      <a:pt x="412877" y="1000992"/>
                    </a:lnTo>
                    <a:lnTo>
                      <a:pt x="425034" y="1031895"/>
                    </a:lnTo>
                    <a:lnTo>
                      <a:pt x="368471" y="1036243"/>
                    </a:lnTo>
                    <a:lnTo>
                      <a:pt x="366512" y="1036243"/>
                    </a:lnTo>
                    <a:lnTo>
                      <a:pt x="362591" y="1036243"/>
                    </a:lnTo>
                    <a:lnTo>
                      <a:pt x="362591" y="1035940"/>
                    </a:lnTo>
                    <a:lnTo>
                      <a:pt x="224078" y="1025231"/>
                    </a:lnTo>
                    <a:cubicBezTo>
                      <a:pt x="92608" y="1003925"/>
                      <a:pt x="0" y="953885"/>
                      <a:pt x="0" y="894463"/>
                    </a:cubicBezTo>
                    <a:lnTo>
                      <a:pt x="0" y="141780"/>
                    </a:lnTo>
                    <a:lnTo>
                      <a:pt x="7469" y="113539"/>
                    </a:lnTo>
                    <a:cubicBezTo>
                      <a:pt x="41741" y="49486"/>
                      <a:pt x="189870" y="0"/>
                      <a:pt x="366511" y="0"/>
                    </a:cubicBezTo>
                    <a:close/>
                  </a:path>
                </a:pathLst>
              </a:custGeom>
              <a:solidFill>
                <a:srgbClr val="797979"/>
              </a:solidFill>
              <a:ln w="3905" cap="flat">
                <a:noFill/>
                <a:prstDash val="solid"/>
                <a:miter/>
              </a:ln>
            </p:spPr>
            <p:txBody>
              <a:bodyPr rtlCol="0" anchor="ctr"/>
              <a:lstStyle/>
              <a:p>
                <a:pPr marL="0" marR="0" lvl="0" indent="0" algn="l" defTabSz="951156" rtl="0" eaLnBrk="1" fontAlgn="auto" latinLnBrk="0" hangingPunct="1">
                  <a:lnSpc>
                    <a:spcPct val="100000"/>
                  </a:lnSpc>
                  <a:spcBef>
                    <a:spcPts val="0"/>
                  </a:spcBef>
                  <a:spcAft>
                    <a:spcPts val="0"/>
                  </a:spcAft>
                  <a:buClrTx/>
                  <a:buSzTx/>
                  <a:buFontTx/>
                  <a:buNone/>
                  <a:tabLst/>
                  <a:defRPr/>
                </a:pPr>
                <a:endParaRPr kumimoji="0" lang="en-US" sz="1873" b="0" i="0" u="none" strike="noStrike" kern="1200" cap="none" spc="0" normalizeH="0" baseline="0" noProof="0">
                  <a:ln>
                    <a:noFill/>
                  </a:ln>
                  <a:solidFill>
                    <a:srgbClr val="000000"/>
                  </a:solidFill>
                  <a:effectLst/>
                  <a:uLnTx/>
                  <a:uFillTx/>
                  <a:latin typeface="Segoe UI"/>
                  <a:ea typeface="+mn-ea"/>
                  <a:cs typeface="+mn-cs"/>
                </a:endParaRPr>
              </a:p>
            </p:txBody>
          </p:sp>
          <p:sp>
            <p:nvSpPr>
              <p:cNvPr id="131" name="Freeform: Shape 116">
                <a:extLst>
                  <a:ext uri="{FF2B5EF4-FFF2-40B4-BE49-F238E27FC236}">
                    <a16:creationId xmlns:a16="http://schemas.microsoft.com/office/drawing/2014/main" id="{E4F8CC07-BD5C-47B1-93CF-90B8BA633622}"/>
                  </a:ext>
                </a:extLst>
              </p:cNvPr>
              <p:cNvSpPr/>
              <p:nvPr/>
            </p:nvSpPr>
            <p:spPr>
              <a:xfrm>
                <a:off x="705102" y="4014255"/>
                <a:ext cx="184152" cy="259372"/>
              </a:xfrm>
              <a:custGeom>
                <a:avLst/>
                <a:gdLst>
                  <a:gd name="connsiteX0" fmla="*/ 391991 w 489989"/>
                  <a:gd name="connsiteY0" fmla="*/ 214754 h 690133"/>
                  <a:gd name="connsiteX1" fmla="*/ 119557 w 489989"/>
                  <a:gd name="connsiteY1" fmla="*/ 452444 h 690133"/>
                  <a:gd name="connsiteX2" fmla="*/ 211675 w 489989"/>
                  <a:gd name="connsiteY2" fmla="*/ 452444 h 690133"/>
                  <a:gd name="connsiteX3" fmla="*/ 105837 w 489989"/>
                  <a:gd name="connsiteY3" fmla="*/ 638009 h 690133"/>
                  <a:gd name="connsiteX4" fmla="*/ 378272 w 489989"/>
                  <a:gd name="connsiteY4" fmla="*/ 398234 h 690133"/>
                  <a:gd name="connsiteX5" fmla="*/ 286154 w 489989"/>
                  <a:gd name="connsiteY5" fmla="*/ 398234 h 690133"/>
                  <a:gd name="connsiteX6" fmla="*/ 244994 w 489989"/>
                  <a:gd name="connsiteY6" fmla="*/ 25020 h 690133"/>
                  <a:gd name="connsiteX7" fmla="*/ 50958 w 489989"/>
                  <a:gd name="connsiteY7" fmla="*/ 87571 h 690133"/>
                  <a:gd name="connsiteX8" fmla="*/ 244994 w 489989"/>
                  <a:gd name="connsiteY8" fmla="*/ 150121 h 690133"/>
                  <a:gd name="connsiteX9" fmla="*/ 439029 w 489989"/>
                  <a:gd name="connsiteY9" fmla="*/ 87571 h 690133"/>
                  <a:gd name="connsiteX10" fmla="*/ 244994 w 489989"/>
                  <a:gd name="connsiteY10" fmla="*/ 25020 h 690133"/>
                  <a:gd name="connsiteX11" fmla="*/ 244994 w 489989"/>
                  <a:gd name="connsiteY11" fmla="*/ 0 h 690133"/>
                  <a:gd name="connsiteX12" fmla="*/ 485009 w 489989"/>
                  <a:gd name="connsiteY12" fmla="*/ 74828 h 690133"/>
                  <a:gd name="connsiteX13" fmla="*/ 489989 w 489989"/>
                  <a:gd name="connsiteY13" fmla="*/ 93824 h 690133"/>
                  <a:gd name="connsiteX14" fmla="*/ 489989 w 489989"/>
                  <a:gd name="connsiteY14" fmla="*/ 93826 h 690133"/>
                  <a:gd name="connsiteX15" fmla="*/ 489989 w 489989"/>
                  <a:gd name="connsiteY15" fmla="*/ 596308 h 690133"/>
                  <a:gd name="connsiteX16" fmla="*/ 340328 w 489989"/>
                  <a:gd name="connsiteY16" fmla="*/ 682803 h 690133"/>
                  <a:gd name="connsiteX17" fmla="*/ 244995 w 489989"/>
                  <a:gd name="connsiteY17" fmla="*/ 690133 h 690133"/>
                  <a:gd name="connsiteX18" fmla="*/ 244994 w 489989"/>
                  <a:gd name="connsiteY18" fmla="*/ 690133 h 690133"/>
                  <a:gd name="connsiteX19" fmla="*/ 241074 w 489989"/>
                  <a:gd name="connsiteY19" fmla="*/ 690133 h 690133"/>
                  <a:gd name="connsiteX20" fmla="*/ 241074 w 489989"/>
                  <a:gd name="connsiteY20" fmla="*/ 689831 h 690133"/>
                  <a:gd name="connsiteX21" fmla="*/ 149661 w 489989"/>
                  <a:gd name="connsiteY21" fmla="*/ 682803 h 690133"/>
                  <a:gd name="connsiteX22" fmla="*/ 0 w 489989"/>
                  <a:gd name="connsiteY22" fmla="*/ 596308 h 690133"/>
                  <a:gd name="connsiteX23" fmla="*/ 0 w 489989"/>
                  <a:gd name="connsiteY23" fmla="*/ 93826 h 690133"/>
                  <a:gd name="connsiteX24" fmla="*/ 0 w 489989"/>
                  <a:gd name="connsiteY24" fmla="*/ 93824 h 690133"/>
                  <a:gd name="connsiteX25" fmla="*/ 4980 w 489989"/>
                  <a:gd name="connsiteY25" fmla="*/ 74828 h 690133"/>
                  <a:gd name="connsiteX26" fmla="*/ 244994 w 489989"/>
                  <a:gd name="connsiteY26" fmla="*/ 0 h 690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89989" h="690133">
                    <a:moveTo>
                      <a:pt x="391991" y="214754"/>
                    </a:moveTo>
                    <a:lnTo>
                      <a:pt x="119557" y="452444"/>
                    </a:lnTo>
                    <a:lnTo>
                      <a:pt x="211675" y="452444"/>
                    </a:lnTo>
                    <a:lnTo>
                      <a:pt x="105837" y="638009"/>
                    </a:lnTo>
                    <a:lnTo>
                      <a:pt x="378272" y="398234"/>
                    </a:lnTo>
                    <a:lnTo>
                      <a:pt x="286154" y="398234"/>
                    </a:lnTo>
                    <a:close/>
                    <a:moveTo>
                      <a:pt x="244994" y="25020"/>
                    </a:moveTo>
                    <a:cubicBezTo>
                      <a:pt x="139156" y="25020"/>
                      <a:pt x="50958" y="54211"/>
                      <a:pt x="50958" y="87571"/>
                    </a:cubicBezTo>
                    <a:cubicBezTo>
                      <a:pt x="50958" y="123016"/>
                      <a:pt x="139156" y="150121"/>
                      <a:pt x="244994" y="150121"/>
                    </a:cubicBezTo>
                    <a:cubicBezTo>
                      <a:pt x="350831" y="150121"/>
                      <a:pt x="439029" y="120931"/>
                      <a:pt x="439029" y="87571"/>
                    </a:cubicBezTo>
                    <a:cubicBezTo>
                      <a:pt x="439029" y="54211"/>
                      <a:pt x="350831" y="25020"/>
                      <a:pt x="244994" y="25020"/>
                    </a:cubicBezTo>
                    <a:close/>
                    <a:moveTo>
                      <a:pt x="244994" y="0"/>
                    </a:moveTo>
                    <a:cubicBezTo>
                      <a:pt x="363327" y="0"/>
                      <a:pt x="462152" y="31927"/>
                      <a:pt x="485009" y="74828"/>
                    </a:cubicBezTo>
                    <a:lnTo>
                      <a:pt x="489989" y="93824"/>
                    </a:lnTo>
                    <a:lnTo>
                      <a:pt x="489989" y="93826"/>
                    </a:lnTo>
                    <a:lnTo>
                      <a:pt x="489989" y="596308"/>
                    </a:lnTo>
                    <a:cubicBezTo>
                      <a:pt x="489989" y="635402"/>
                      <a:pt x="428251" y="668631"/>
                      <a:pt x="340328" y="682803"/>
                    </a:cubicBezTo>
                    <a:lnTo>
                      <a:pt x="244995" y="690133"/>
                    </a:lnTo>
                    <a:lnTo>
                      <a:pt x="244994" y="690133"/>
                    </a:lnTo>
                    <a:lnTo>
                      <a:pt x="241074" y="690133"/>
                    </a:lnTo>
                    <a:lnTo>
                      <a:pt x="241074" y="689831"/>
                    </a:lnTo>
                    <a:lnTo>
                      <a:pt x="149661" y="682803"/>
                    </a:lnTo>
                    <a:cubicBezTo>
                      <a:pt x="61739" y="668631"/>
                      <a:pt x="0" y="635402"/>
                      <a:pt x="0" y="596308"/>
                    </a:cubicBezTo>
                    <a:lnTo>
                      <a:pt x="0" y="93826"/>
                    </a:lnTo>
                    <a:lnTo>
                      <a:pt x="0" y="93824"/>
                    </a:lnTo>
                    <a:lnTo>
                      <a:pt x="4980" y="74828"/>
                    </a:lnTo>
                    <a:cubicBezTo>
                      <a:pt x="27838" y="31927"/>
                      <a:pt x="126663" y="0"/>
                      <a:pt x="244994" y="0"/>
                    </a:cubicBezTo>
                    <a:close/>
                  </a:path>
                </a:pathLst>
              </a:custGeom>
              <a:solidFill>
                <a:srgbClr val="797979"/>
              </a:solidFill>
              <a:ln w="3905" cap="flat">
                <a:noFill/>
                <a:prstDash val="solid"/>
                <a:miter/>
              </a:ln>
            </p:spPr>
            <p:txBody>
              <a:bodyPr rtlCol="0" anchor="ctr"/>
              <a:lstStyle/>
              <a:p>
                <a:pPr marL="0" marR="0" lvl="0" indent="0" algn="l" defTabSz="951156" rtl="0" eaLnBrk="1" fontAlgn="auto" latinLnBrk="0" hangingPunct="1">
                  <a:lnSpc>
                    <a:spcPct val="100000"/>
                  </a:lnSpc>
                  <a:spcBef>
                    <a:spcPts val="0"/>
                  </a:spcBef>
                  <a:spcAft>
                    <a:spcPts val="0"/>
                  </a:spcAft>
                  <a:buClrTx/>
                  <a:buSzTx/>
                  <a:buFontTx/>
                  <a:buNone/>
                  <a:tabLst/>
                  <a:defRPr/>
                </a:pPr>
                <a:endParaRPr kumimoji="0" lang="en-US" sz="1873"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132" name="Hexagon 131">
            <a:extLst>
              <a:ext uri="{FF2B5EF4-FFF2-40B4-BE49-F238E27FC236}">
                <a16:creationId xmlns:a16="http://schemas.microsoft.com/office/drawing/2014/main" id="{47F4C47E-65FA-4BA5-8F60-469BECE5E48C}"/>
              </a:ext>
            </a:extLst>
          </p:cNvPr>
          <p:cNvSpPr/>
          <p:nvPr/>
        </p:nvSpPr>
        <p:spPr>
          <a:xfrm>
            <a:off x="3841544" y="3949588"/>
            <a:ext cx="752644" cy="645970"/>
          </a:xfrm>
          <a:prstGeom prst="hexagon">
            <a:avLst/>
          </a:prstGeom>
          <a:solidFill>
            <a:srgbClr val="E9E9E9"/>
          </a:solidFill>
          <a:ln w="12700">
            <a:solidFill>
              <a:srgbClr val="797979"/>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51156" rtl="0" eaLnBrk="1" fontAlgn="auto" latinLnBrk="0" hangingPunct="1">
              <a:lnSpc>
                <a:spcPct val="100000"/>
              </a:lnSpc>
              <a:spcBef>
                <a:spcPts val="0"/>
              </a:spcBef>
              <a:spcAft>
                <a:spcPts val="0"/>
              </a:spcAft>
              <a:buClrTx/>
              <a:buSzTx/>
              <a:buFontTx/>
              <a:buNone/>
              <a:tabLst/>
              <a:defRPr/>
            </a:pPr>
            <a:endParaRPr kumimoji="0" lang="en-US" sz="1873" b="0" i="0" u="none" strike="noStrike" kern="1200" cap="none" spc="0" normalizeH="0" baseline="0" noProof="0">
              <a:ln>
                <a:noFill/>
              </a:ln>
              <a:solidFill>
                <a:srgbClr val="000000"/>
              </a:solidFill>
              <a:effectLst/>
              <a:uLnTx/>
              <a:uFillTx/>
              <a:latin typeface="Segoe UI"/>
              <a:ea typeface="+mn-ea"/>
              <a:cs typeface="+mn-cs"/>
            </a:endParaRPr>
          </a:p>
        </p:txBody>
      </p:sp>
      <p:grpSp>
        <p:nvGrpSpPr>
          <p:cNvPr id="133" name="Group 132">
            <a:extLst>
              <a:ext uri="{FF2B5EF4-FFF2-40B4-BE49-F238E27FC236}">
                <a16:creationId xmlns:a16="http://schemas.microsoft.com/office/drawing/2014/main" id="{82609A8A-2F4A-47D9-9E4A-EFCB26468061}"/>
              </a:ext>
            </a:extLst>
          </p:cNvPr>
          <p:cNvGrpSpPr>
            <a:grpSpLocks noChangeAspect="1"/>
          </p:cNvGrpSpPr>
          <p:nvPr/>
        </p:nvGrpSpPr>
        <p:grpSpPr>
          <a:xfrm>
            <a:off x="4776464" y="4259189"/>
            <a:ext cx="749325" cy="645970"/>
            <a:chOff x="609937" y="2683669"/>
            <a:chExt cx="791685" cy="682487"/>
          </a:xfrm>
        </p:grpSpPr>
        <p:sp>
          <p:nvSpPr>
            <p:cNvPr id="134" name="Hexagon 133">
              <a:extLst>
                <a:ext uri="{FF2B5EF4-FFF2-40B4-BE49-F238E27FC236}">
                  <a16:creationId xmlns:a16="http://schemas.microsoft.com/office/drawing/2014/main" id="{9D27F845-EC1D-480D-9685-0DAC4AA0F46F}"/>
                </a:ext>
              </a:extLst>
            </p:cNvPr>
            <p:cNvSpPr/>
            <p:nvPr/>
          </p:nvSpPr>
          <p:spPr>
            <a:xfrm>
              <a:off x="609937" y="2683669"/>
              <a:ext cx="791685" cy="682487"/>
            </a:xfrm>
            <a:prstGeom prst="hexagon">
              <a:avLst/>
            </a:prstGeom>
            <a:solidFill>
              <a:srgbClr val="E9E9E9"/>
            </a:solidFill>
            <a:ln w="12700">
              <a:solidFill>
                <a:srgbClr val="797979"/>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51156" rtl="0" eaLnBrk="1" fontAlgn="auto" latinLnBrk="0" hangingPunct="1">
                <a:lnSpc>
                  <a:spcPct val="100000"/>
                </a:lnSpc>
                <a:spcBef>
                  <a:spcPts val="0"/>
                </a:spcBef>
                <a:spcAft>
                  <a:spcPts val="0"/>
                </a:spcAft>
                <a:buClrTx/>
                <a:buSzTx/>
                <a:buFontTx/>
                <a:buNone/>
                <a:tabLst/>
                <a:defRPr/>
              </a:pPr>
              <a:endParaRPr kumimoji="0" lang="en-US" sz="1873" b="0" i="0" u="none" strike="noStrike" kern="1200" cap="none" spc="0" normalizeH="0" baseline="0" noProof="0">
                <a:ln>
                  <a:noFill/>
                </a:ln>
                <a:solidFill>
                  <a:srgbClr val="000000"/>
                </a:solidFill>
                <a:effectLst/>
                <a:uLnTx/>
                <a:uFillTx/>
                <a:latin typeface="Segoe UI"/>
                <a:ea typeface="+mn-ea"/>
                <a:cs typeface="+mn-cs"/>
              </a:endParaRPr>
            </a:p>
          </p:txBody>
        </p:sp>
        <p:grpSp>
          <p:nvGrpSpPr>
            <p:cNvPr id="136" name="Group 135">
              <a:extLst>
                <a:ext uri="{FF2B5EF4-FFF2-40B4-BE49-F238E27FC236}">
                  <a16:creationId xmlns:a16="http://schemas.microsoft.com/office/drawing/2014/main" id="{D3A58004-2792-4402-8451-16683D4C6602}"/>
                </a:ext>
              </a:extLst>
            </p:cNvPr>
            <p:cNvGrpSpPr/>
            <p:nvPr/>
          </p:nvGrpSpPr>
          <p:grpSpPr>
            <a:xfrm>
              <a:off x="812654" y="2833099"/>
              <a:ext cx="386251" cy="383627"/>
              <a:chOff x="8369454" y="1749836"/>
              <a:chExt cx="1062388" cy="1055171"/>
            </a:xfrm>
            <a:solidFill>
              <a:srgbClr val="797979"/>
            </a:solidFill>
          </p:grpSpPr>
          <p:sp>
            <p:nvSpPr>
              <p:cNvPr id="137" name="Freeform: Shape 130">
                <a:extLst>
                  <a:ext uri="{FF2B5EF4-FFF2-40B4-BE49-F238E27FC236}">
                    <a16:creationId xmlns:a16="http://schemas.microsoft.com/office/drawing/2014/main" id="{68A11CDE-2321-40DC-877B-8A962731C400}"/>
                  </a:ext>
                </a:extLst>
              </p:cNvPr>
              <p:cNvSpPr/>
              <p:nvPr/>
            </p:nvSpPr>
            <p:spPr>
              <a:xfrm>
                <a:off x="8369454" y="1749836"/>
                <a:ext cx="790575" cy="790575"/>
              </a:xfrm>
              <a:custGeom>
                <a:avLst/>
                <a:gdLst>
                  <a:gd name="connsiteX0" fmla="*/ 529233 w 790575"/>
                  <a:gd name="connsiteY0" fmla="*/ 7144 h 790575"/>
                  <a:gd name="connsiteX1" fmla="*/ 278904 w 790575"/>
                  <a:gd name="connsiteY1" fmla="*/ 122932 h 790575"/>
                  <a:gd name="connsiteX2" fmla="*/ 279202 w 790575"/>
                  <a:gd name="connsiteY2" fmla="*/ 242888 h 790575"/>
                  <a:gd name="connsiteX3" fmla="*/ 533995 w 790575"/>
                  <a:gd name="connsiteY3" fmla="*/ 242888 h 790575"/>
                  <a:gd name="connsiteX4" fmla="*/ 533995 w 790575"/>
                  <a:gd name="connsiteY4" fmla="*/ 278903 h 790575"/>
                  <a:gd name="connsiteX5" fmla="*/ 177998 w 790575"/>
                  <a:gd name="connsiteY5" fmla="*/ 278903 h 790575"/>
                  <a:gd name="connsiteX6" fmla="*/ 7144 w 790575"/>
                  <a:gd name="connsiteY6" fmla="*/ 528935 h 790575"/>
                  <a:gd name="connsiteX7" fmla="*/ 156270 w 790575"/>
                  <a:gd name="connsiteY7" fmla="*/ 788786 h 790575"/>
                  <a:gd name="connsiteX8" fmla="*/ 245269 w 790575"/>
                  <a:gd name="connsiteY8" fmla="*/ 788786 h 790575"/>
                  <a:gd name="connsiteX9" fmla="*/ 245269 w 790575"/>
                  <a:gd name="connsiteY9" fmla="*/ 663771 h 790575"/>
                  <a:gd name="connsiteX10" fmla="*/ 392014 w 790575"/>
                  <a:gd name="connsiteY10" fmla="*/ 514647 h 790575"/>
                  <a:gd name="connsiteX11" fmla="*/ 644723 w 790575"/>
                  <a:gd name="connsiteY11" fmla="*/ 514647 h 790575"/>
                  <a:gd name="connsiteX12" fmla="*/ 786703 w 790575"/>
                  <a:gd name="connsiteY12" fmla="*/ 377430 h 790575"/>
                  <a:gd name="connsiteX13" fmla="*/ 786703 w 790575"/>
                  <a:gd name="connsiteY13" fmla="*/ 146744 h 790575"/>
                  <a:gd name="connsiteX14" fmla="*/ 529233 w 790575"/>
                  <a:gd name="connsiteY14" fmla="*/ 7144 h 790575"/>
                  <a:gd name="connsiteX15" fmla="*/ 388739 w 790575"/>
                  <a:gd name="connsiteY15" fmla="*/ 87808 h 790575"/>
                  <a:gd name="connsiteX16" fmla="*/ 434578 w 790575"/>
                  <a:gd name="connsiteY16" fmla="*/ 133647 h 790575"/>
                  <a:gd name="connsiteX17" fmla="*/ 388739 w 790575"/>
                  <a:gd name="connsiteY17" fmla="*/ 179486 h 790575"/>
                  <a:gd name="connsiteX18" fmla="*/ 342900 w 790575"/>
                  <a:gd name="connsiteY18" fmla="*/ 133647 h 790575"/>
                  <a:gd name="connsiteX19" fmla="*/ 388739 w 790575"/>
                  <a:gd name="connsiteY19" fmla="*/ 87808 h 790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90575" h="790575">
                    <a:moveTo>
                      <a:pt x="529233" y="7144"/>
                    </a:moveTo>
                    <a:cubicBezTo>
                      <a:pt x="262231" y="7144"/>
                      <a:pt x="278904" y="122932"/>
                      <a:pt x="278904" y="122932"/>
                    </a:cubicBezTo>
                    <a:lnTo>
                      <a:pt x="279202" y="242888"/>
                    </a:lnTo>
                    <a:lnTo>
                      <a:pt x="533995" y="242888"/>
                    </a:lnTo>
                    <a:lnTo>
                      <a:pt x="533995" y="278903"/>
                    </a:lnTo>
                    <a:lnTo>
                      <a:pt x="177998" y="278903"/>
                    </a:lnTo>
                    <a:cubicBezTo>
                      <a:pt x="177998" y="278903"/>
                      <a:pt x="7144" y="259527"/>
                      <a:pt x="7144" y="528935"/>
                    </a:cubicBezTo>
                    <a:cubicBezTo>
                      <a:pt x="7144" y="798340"/>
                      <a:pt x="156270" y="788786"/>
                      <a:pt x="156270" y="788786"/>
                    </a:cubicBezTo>
                    <a:lnTo>
                      <a:pt x="245269" y="788786"/>
                    </a:lnTo>
                    <a:lnTo>
                      <a:pt x="245269" y="663771"/>
                    </a:lnTo>
                    <a:cubicBezTo>
                      <a:pt x="245269" y="663771"/>
                      <a:pt x="240471" y="514647"/>
                      <a:pt x="392014" y="514647"/>
                    </a:cubicBezTo>
                    <a:cubicBezTo>
                      <a:pt x="543558" y="514647"/>
                      <a:pt x="644723" y="514647"/>
                      <a:pt x="644723" y="514647"/>
                    </a:cubicBezTo>
                    <a:cubicBezTo>
                      <a:pt x="644723" y="514647"/>
                      <a:pt x="786703" y="516943"/>
                      <a:pt x="786703" y="377430"/>
                    </a:cubicBezTo>
                    <a:cubicBezTo>
                      <a:pt x="786703" y="237913"/>
                      <a:pt x="786703" y="146744"/>
                      <a:pt x="786703" y="146744"/>
                    </a:cubicBezTo>
                    <a:cubicBezTo>
                      <a:pt x="786703" y="146744"/>
                      <a:pt x="808258" y="7144"/>
                      <a:pt x="529233" y="7144"/>
                    </a:cubicBezTo>
                    <a:close/>
                    <a:moveTo>
                      <a:pt x="388739" y="87808"/>
                    </a:moveTo>
                    <a:cubicBezTo>
                      <a:pt x="414089" y="87808"/>
                      <a:pt x="434578" y="108297"/>
                      <a:pt x="434578" y="133647"/>
                    </a:cubicBezTo>
                    <a:cubicBezTo>
                      <a:pt x="434578" y="158997"/>
                      <a:pt x="414089" y="179486"/>
                      <a:pt x="388739" y="179486"/>
                    </a:cubicBezTo>
                    <a:cubicBezTo>
                      <a:pt x="363389" y="179486"/>
                      <a:pt x="342900" y="158997"/>
                      <a:pt x="342900" y="133647"/>
                    </a:cubicBezTo>
                    <a:cubicBezTo>
                      <a:pt x="342900" y="108297"/>
                      <a:pt x="363389" y="87808"/>
                      <a:pt x="388739" y="87808"/>
                    </a:cubicBezTo>
                    <a:close/>
                  </a:path>
                </a:pathLst>
              </a:custGeom>
              <a:grpFill/>
              <a:ln w="9525" cap="flat">
                <a:noFill/>
                <a:prstDash val="solid"/>
                <a:miter/>
              </a:ln>
            </p:spPr>
            <p:txBody>
              <a:bodyPr rtlCol="0" anchor="ctr"/>
              <a:lstStyle/>
              <a:p>
                <a:pPr marL="0" marR="0" lvl="0" indent="0" algn="l" defTabSz="951156" rtl="0" eaLnBrk="1" fontAlgn="auto" latinLnBrk="0" hangingPunct="1">
                  <a:lnSpc>
                    <a:spcPct val="100000"/>
                  </a:lnSpc>
                  <a:spcBef>
                    <a:spcPts val="0"/>
                  </a:spcBef>
                  <a:spcAft>
                    <a:spcPts val="0"/>
                  </a:spcAft>
                  <a:buClrTx/>
                  <a:buSzTx/>
                  <a:buFontTx/>
                  <a:buNone/>
                  <a:tabLst/>
                  <a:defRPr/>
                </a:pPr>
                <a:endParaRPr kumimoji="0" lang="en-US" sz="1873" b="0" i="0" u="none" strike="noStrike" kern="1200" cap="none" spc="0" normalizeH="0" baseline="0" noProof="0">
                  <a:ln>
                    <a:noFill/>
                  </a:ln>
                  <a:solidFill>
                    <a:srgbClr val="000000"/>
                  </a:solidFill>
                  <a:effectLst/>
                  <a:uLnTx/>
                  <a:uFillTx/>
                  <a:latin typeface="Segoe UI"/>
                  <a:ea typeface="+mn-ea"/>
                  <a:cs typeface="+mn-cs"/>
                </a:endParaRPr>
              </a:p>
            </p:txBody>
          </p:sp>
          <p:sp>
            <p:nvSpPr>
              <p:cNvPr id="138" name="Freeform: Shape 131">
                <a:extLst>
                  <a:ext uri="{FF2B5EF4-FFF2-40B4-BE49-F238E27FC236}">
                    <a16:creationId xmlns:a16="http://schemas.microsoft.com/office/drawing/2014/main" id="{45D774CF-AED1-4F65-8E57-6DFB9E101775}"/>
                  </a:ext>
                </a:extLst>
              </p:cNvPr>
              <p:cNvSpPr/>
              <p:nvPr/>
            </p:nvSpPr>
            <p:spPr>
              <a:xfrm>
                <a:off x="8641267" y="2014432"/>
                <a:ext cx="790575" cy="790575"/>
              </a:xfrm>
              <a:custGeom>
                <a:avLst/>
                <a:gdLst>
                  <a:gd name="connsiteX0" fmla="*/ 265002 w 790575"/>
                  <a:gd name="connsiteY0" fmla="*/ 788833 h 790575"/>
                  <a:gd name="connsiteX1" fmla="*/ 515329 w 790575"/>
                  <a:gd name="connsiteY1" fmla="*/ 673047 h 790575"/>
                  <a:gd name="connsiteX2" fmla="*/ 515033 w 790575"/>
                  <a:gd name="connsiteY2" fmla="*/ 553089 h 790575"/>
                  <a:gd name="connsiteX3" fmla="*/ 260239 w 790575"/>
                  <a:gd name="connsiteY3" fmla="*/ 553089 h 790575"/>
                  <a:gd name="connsiteX4" fmla="*/ 260239 w 790575"/>
                  <a:gd name="connsiteY4" fmla="*/ 517075 h 790575"/>
                  <a:gd name="connsiteX5" fmla="*/ 616236 w 790575"/>
                  <a:gd name="connsiteY5" fmla="*/ 517075 h 790575"/>
                  <a:gd name="connsiteX6" fmla="*/ 787096 w 790575"/>
                  <a:gd name="connsiteY6" fmla="*/ 267044 h 790575"/>
                  <a:gd name="connsiteX7" fmla="*/ 637963 w 790575"/>
                  <a:gd name="connsiteY7" fmla="*/ 7186 h 790575"/>
                  <a:gd name="connsiteX8" fmla="*/ 548971 w 790575"/>
                  <a:gd name="connsiteY8" fmla="*/ 7186 h 790575"/>
                  <a:gd name="connsiteX9" fmla="*/ 548971 w 790575"/>
                  <a:gd name="connsiteY9" fmla="*/ 132198 h 790575"/>
                  <a:gd name="connsiteX10" fmla="*/ 402219 w 790575"/>
                  <a:gd name="connsiteY10" fmla="*/ 281331 h 790575"/>
                  <a:gd name="connsiteX11" fmla="*/ 149512 w 790575"/>
                  <a:gd name="connsiteY11" fmla="*/ 281331 h 790575"/>
                  <a:gd name="connsiteX12" fmla="*/ 7530 w 790575"/>
                  <a:gd name="connsiteY12" fmla="*/ 418549 h 790575"/>
                  <a:gd name="connsiteX13" fmla="*/ 7530 w 790575"/>
                  <a:gd name="connsiteY13" fmla="*/ 649234 h 790575"/>
                  <a:gd name="connsiteX14" fmla="*/ 265002 w 790575"/>
                  <a:gd name="connsiteY14" fmla="*/ 788833 h 790575"/>
                  <a:gd name="connsiteX15" fmla="*/ 405496 w 790575"/>
                  <a:gd name="connsiteY15" fmla="*/ 708166 h 790575"/>
                  <a:gd name="connsiteX16" fmla="*/ 359661 w 790575"/>
                  <a:gd name="connsiteY16" fmla="*/ 662331 h 790575"/>
                  <a:gd name="connsiteX17" fmla="*/ 405496 w 790575"/>
                  <a:gd name="connsiteY17" fmla="*/ 616488 h 790575"/>
                  <a:gd name="connsiteX18" fmla="*/ 451340 w 790575"/>
                  <a:gd name="connsiteY18" fmla="*/ 662331 h 790575"/>
                  <a:gd name="connsiteX19" fmla="*/ 405496 w 790575"/>
                  <a:gd name="connsiteY19" fmla="*/ 708166 h 790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90575" h="790575">
                    <a:moveTo>
                      <a:pt x="265002" y="788833"/>
                    </a:moveTo>
                    <a:cubicBezTo>
                      <a:pt x="532007" y="788833"/>
                      <a:pt x="515329" y="673047"/>
                      <a:pt x="515329" y="673047"/>
                    </a:cubicBezTo>
                    <a:lnTo>
                      <a:pt x="515033" y="553089"/>
                    </a:lnTo>
                    <a:lnTo>
                      <a:pt x="260239" y="553089"/>
                    </a:lnTo>
                    <a:lnTo>
                      <a:pt x="260239" y="517075"/>
                    </a:lnTo>
                    <a:lnTo>
                      <a:pt x="616236" y="517075"/>
                    </a:lnTo>
                    <a:cubicBezTo>
                      <a:pt x="616236" y="517075"/>
                      <a:pt x="787096" y="536449"/>
                      <a:pt x="787096" y="267044"/>
                    </a:cubicBezTo>
                    <a:cubicBezTo>
                      <a:pt x="787096" y="-2368"/>
                      <a:pt x="637963" y="7186"/>
                      <a:pt x="637963" y="7186"/>
                    </a:cubicBezTo>
                    <a:lnTo>
                      <a:pt x="548971" y="7186"/>
                    </a:lnTo>
                    <a:lnTo>
                      <a:pt x="548971" y="132198"/>
                    </a:lnTo>
                    <a:cubicBezTo>
                      <a:pt x="548971" y="132198"/>
                      <a:pt x="553762" y="281331"/>
                      <a:pt x="402219" y="281331"/>
                    </a:cubicBezTo>
                    <a:cubicBezTo>
                      <a:pt x="250680" y="281331"/>
                      <a:pt x="149512" y="281331"/>
                      <a:pt x="149512" y="281331"/>
                    </a:cubicBezTo>
                    <a:cubicBezTo>
                      <a:pt x="149512" y="281331"/>
                      <a:pt x="7530" y="279036"/>
                      <a:pt x="7530" y="418549"/>
                    </a:cubicBezTo>
                    <a:cubicBezTo>
                      <a:pt x="7530" y="558061"/>
                      <a:pt x="7530" y="649234"/>
                      <a:pt x="7530" y="649234"/>
                    </a:cubicBezTo>
                    <a:cubicBezTo>
                      <a:pt x="7530" y="649234"/>
                      <a:pt x="-14026" y="788833"/>
                      <a:pt x="265002" y="788833"/>
                    </a:cubicBezTo>
                    <a:close/>
                    <a:moveTo>
                      <a:pt x="405496" y="708166"/>
                    </a:moveTo>
                    <a:cubicBezTo>
                      <a:pt x="380150" y="708166"/>
                      <a:pt x="359661" y="687678"/>
                      <a:pt x="359661" y="662331"/>
                    </a:cubicBezTo>
                    <a:cubicBezTo>
                      <a:pt x="359661" y="636976"/>
                      <a:pt x="380150" y="616488"/>
                      <a:pt x="405496" y="616488"/>
                    </a:cubicBezTo>
                    <a:cubicBezTo>
                      <a:pt x="430851" y="616488"/>
                      <a:pt x="451340" y="636976"/>
                      <a:pt x="451340" y="662331"/>
                    </a:cubicBezTo>
                    <a:cubicBezTo>
                      <a:pt x="451340" y="687678"/>
                      <a:pt x="430851" y="708166"/>
                      <a:pt x="405496" y="708166"/>
                    </a:cubicBezTo>
                    <a:close/>
                  </a:path>
                </a:pathLst>
              </a:custGeom>
              <a:grpFill/>
              <a:ln w="9525" cap="flat">
                <a:noFill/>
                <a:prstDash val="solid"/>
                <a:miter/>
              </a:ln>
            </p:spPr>
            <p:txBody>
              <a:bodyPr rtlCol="0" anchor="ctr"/>
              <a:lstStyle/>
              <a:p>
                <a:pPr marL="0" marR="0" lvl="0" indent="0" algn="l" defTabSz="951156" rtl="0" eaLnBrk="1" fontAlgn="auto" latinLnBrk="0" hangingPunct="1">
                  <a:lnSpc>
                    <a:spcPct val="100000"/>
                  </a:lnSpc>
                  <a:spcBef>
                    <a:spcPts val="0"/>
                  </a:spcBef>
                  <a:spcAft>
                    <a:spcPts val="0"/>
                  </a:spcAft>
                  <a:buClrTx/>
                  <a:buSzTx/>
                  <a:buFontTx/>
                  <a:buNone/>
                  <a:tabLst/>
                  <a:defRPr/>
                </a:pPr>
                <a:endParaRPr kumimoji="0" lang="en-US" sz="1873"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139" name="Group 138">
            <a:extLst>
              <a:ext uri="{FF2B5EF4-FFF2-40B4-BE49-F238E27FC236}">
                <a16:creationId xmlns:a16="http://schemas.microsoft.com/office/drawing/2014/main" id="{33374F58-6387-460D-8516-4F0808A693C6}"/>
              </a:ext>
            </a:extLst>
          </p:cNvPr>
          <p:cNvGrpSpPr/>
          <p:nvPr/>
        </p:nvGrpSpPr>
        <p:grpSpPr>
          <a:xfrm>
            <a:off x="6816950" y="4575716"/>
            <a:ext cx="751535" cy="647875"/>
            <a:chOff x="6414482" y="3823577"/>
            <a:chExt cx="722483" cy="622830"/>
          </a:xfrm>
        </p:grpSpPr>
        <p:sp>
          <p:nvSpPr>
            <p:cNvPr id="140" name="Hexagon 139">
              <a:extLst>
                <a:ext uri="{FF2B5EF4-FFF2-40B4-BE49-F238E27FC236}">
                  <a16:creationId xmlns:a16="http://schemas.microsoft.com/office/drawing/2014/main" id="{DA8F3A9C-9D29-4B5B-B22D-518D516BDCBC}"/>
                </a:ext>
              </a:extLst>
            </p:cNvPr>
            <p:cNvSpPr/>
            <p:nvPr/>
          </p:nvSpPr>
          <p:spPr>
            <a:xfrm>
              <a:off x="6414482" y="3823577"/>
              <a:ext cx="722483" cy="622830"/>
            </a:xfrm>
            <a:prstGeom prst="hexagon">
              <a:avLst/>
            </a:prstGeom>
            <a:solidFill>
              <a:srgbClr val="E9E9E9"/>
            </a:solidFill>
            <a:ln w="12700">
              <a:solidFill>
                <a:srgbClr val="797979"/>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51156" rtl="0" eaLnBrk="1" fontAlgn="auto" latinLnBrk="0" hangingPunct="1">
                <a:lnSpc>
                  <a:spcPct val="100000"/>
                </a:lnSpc>
                <a:spcBef>
                  <a:spcPts val="0"/>
                </a:spcBef>
                <a:spcAft>
                  <a:spcPts val="0"/>
                </a:spcAft>
                <a:buClrTx/>
                <a:buSzTx/>
                <a:buFontTx/>
                <a:buNone/>
                <a:tabLst/>
                <a:defRPr/>
              </a:pPr>
              <a:endParaRPr kumimoji="0" lang="en-US" sz="1873" b="0" i="0" u="none" strike="noStrike" kern="1200" cap="none" spc="0" normalizeH="0" baseline="0" noProof="0">
                <a:ln>
                  <a:noFill/>
                </a:ln>
                <a:solidFill>
                  <a:srgbClr val="000000"/>
                </a:solidFill>
                <a:effectLst/>
                <a:uLnTx/>
                <a:uFillTx/>
                <a:latin typeface="Segoe UI"/>
                <a:ea typeface="+mn-ea"/>
                <a:cs typeface="+mn-cs"/>
              </a:endParaRPr>
            </a:p>
          </p:txBody>
        </p:sp>
        <p:pic>
          <p:nvPicPr>
            <p:cNvPr id="141" name="Graphic 143">
              <a:extLst>
                <a:ext uri="{FF2B5EF4-FFF2-40B4-BE49-F238E27FC236}">
                  <a16:creationId xmlns:a16="http://schemas.microsoft.com/office/drawing/2014/main" id="{276C1587-825E-413C-867D-BA3085582EAB}"/>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6606517" y="3943974"/>
              <a:ext cx="338413" cy="382036"/>
            </a:xfrm>
            <a:prstGeom prst="rect">
              <a:avLst/>
            </a:prstGeom>
          </p:spPr>
        </p:pic>
      </p:grpSp>
      <p:sp>
        <p:nvSpPr>
          <p:cNvPr id="142" name="Hexagon 141">
            <a:extLst>
              <a:ext uri="{FF2B5EF4-FFF2-40B4-BE49-F238E27FC236}">
                <a16:creationId xmlns:a16="http://schemas.microsoft.com/office/drawing/2014/main" id="{0B390081-8084-4D5B-80B2-DD07AB8A528B}"/>
              </a:ext>
            </a:extLst>
          </p:cNvPr>
          <p:cNvSpPr/>
          <p:nvPr/>
        </p:nvSpPr>
        <p:spPr>
          <a:xfrm>
            <a:off x="3961316" y="3454256"/>
            <a:ext cx="513100" cy="442328"/>
          </a:xfrm>
          <a:prstGeom prst="hexagon">
            <a:avLst/>
          </a:prstGeom>
          <a:solidFill>
            <a:srgbClr val="E9E9E9"/>
          </a:solidFill>
          <a:ln w="12700">
            <a:solidFill>
              <a:srgbClr val="797979"/>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51156" rtl="0" eaLnBrk="1" fontAlgn="auto" latinLnBrk="0" hangingPunct="1">
              <a:lnSpc>
                <a:spcPct val="100000"/>
              </a:lnSpc>
              <a:spcBef>
                <a:spcPts val="0"/>
              </a:spcBef>
              <a:spcAft>
                <a:spcPts val="0"/>
              </a:spcAft>
              <a:buClrTx/>
              <a:buSzTx/>
              <a:buFontTx/>
              <a:buNone/>
              <a:tabLst/>
              <a:defRPr/>
            </a:pPr>
            <a:endParaRPr kumimoji="0" lang="en-US" sz="1873" b="0" i="0" u="none" strike="noStrike" kern="1200" cap="none" spc="0" normalizeH="0" baseline="0" noProof="0">
              <a:ln>
                <a:noFill/>
              </a:ln>
              <a:solidFill>
                <a:srgbClr val="000000"/>
              </a:solidFill>
              <a:effectLst/>
              <a:uLnTx/>
              <a:uFillTx/>
              <a:latin typeface="Segoe UI"/>
              <a:ea typeface="+mn-ea"/>
              <a:cs typeface="+mn-cs"/>
            </a:endParaRPr>
          </a:p>
        </p:txBody>
      </p:sp>
      <p:sp>
        <p:nvSpPr>
          <p:cNvPr id="143" name="Hexagon 142">
            <a:extLst>
              <a:ext uri="{FF2B5EF4-FFF2-40B4-BE49-F238E27FC236}">
                <a16:creationId xmlns:a16="http://schemas.microsoft.com/office/drawing/2014/main" id="{BF29E6A8-E346-4B49-82B7-511087A23890}"/>
              </a:ext>
            </a:extLst>
          </p:cNvPr>
          <p:cNvSpPr/>
          <p:nvPr/>
        </p:nvSpPr>
        <p:spPr>
          <a:xfrm>
            <a:off x="8380455" y="3973082"/>
            <a:ext cx="749325" cy="645970"/>
          </a:xfrm>
          <a:prstGeom prst="hexagon">
            <a:avLst/>
          </a:prstGeom>
          <a:solidFill>
            <a:srgbClr val="E9E9E9"/>
          </a:solidFill>
          <a:ln w="12700">
            <a:solidFill>
              <a:srgbClr val="797979"/>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51156" rtl="0" eaLnBrk="1" fontAlgn="auto" latinLnBrk="0" hangingPunct="1">
              <a:lnSpc>
                <a:spcPct val="100000"/>
              </a:lnSpc>
              <a:spcBef>
                <a:spcPts val="0"/>
              </a:spcBef>
              <a:spcAft>
                <a:spcPts val="0"/>
              </a:spcAft>
              <a:buClrTx/>
              <a:buSzTx/>
              <a:buFontTx/>
              <a:buNone/>
              <a:tabLst/>
              <a:defRPr/>
            </a:pPr>
            <a:endParaRPr kumimoji="0" lang="en-US" sz="1873" b="0" i="0" u="none" strike="noStrike" kern="1200" cap="none" spc="0" normalizeH="0" baseline="0" noProof="0">
              <a:ln>
                <a:noFill/>
              </a:ln>
              <a:solidFill>
                <a:srgbClr val="000000"/>
              </a:solidFill>
              <a:effectLst/>
              <a:uLnTx/>
              <a:uFillTx/>
              <a:latin typeface="Segoe UI"/>
              <a:ea typeface="+mn-ea"/>
              <a:cs typeface="+mn-cs"/>
            </a:endParaRPr>
          </a:p>
        </p:txBody>
      </p:sp>
      <p:grpSp>
        <p:nvGrpSpPr>
          <p:cNvPr id="144" name="Group 143">
            <a:extLst>
              <a:ext uri="{FF2B5EF4-FFF2-40B4-BE49-F238E27FC236}">
                <a16:creationId xmlns:a16="http://schemas.microsoft.com/office/drawing/2014/main" id="{CDD620EB-F0EB-4EF5-936B-34EBEB57F153}"/>
              </a:ext>
            </a:extLst>
          </p:cNvPr>
          <p:cNvGrpSpPr/>
          <p:nvPr/>
        </p:nvGrpSpPr>
        <p:grpSpPr>
          <a:xfrm>
            <a:off x="5883326" y="4363841"/>
            <a:ext cx="752644" cy="645970"/>
            <a:chOff x="5516949" y="3619892"/>
            <a:chExt cx="723549" cy="620999"/>
          </a:xfrm>
        </p:grpSpPr>
        <p:sp>
          <p:nvSpPr>
            <p:cNvPr id="145" name="Hexagon 144">
              <a:extLst>
                <a:ext uri="{FF2B5EF4-FFF2-40B4-BE49-F238E27FC236}">
                  <a16:creationId xmlns:a16="http://schemas.microsoft.com/office/drawing/2014/main" id="{3E932787-8744-47F0-8B9F-568F00B90E03}"/>
                </a:ext>
              </a:extLst>
            </p:cNvPr>
            <p:cNvSpPr/>
            <p:nvPr/>
          </p:nvSpPr>
          <p:spPr>
            <a:xfrm>
              <a:off x="5516949" y="3619892"/>
              <a:ext cx="723549" cy="620999"/>
            </a:xfrm>
            <a:prstGeom prst="hexagon">
              <a:avLst/>
            </a:prstGeom>
            <a:solidFill>
              <a:srgbClr val="E9E9E9"/>
            </a:solidFill>
            <a:ln w="12700">
              <a:solidFill>
                <a:srgbClr val="797979"/>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51156" rtl="0" eaLnBrk="1" fontAlgn="auto" latinLnBrk="0" hangingPunct="1">
                <a:lnSpc>
                  <a:spcPct val="100000"/>
                </a:lnSpc>
                <a:spcBef>
                  <a:spcPts val="0"/>
                </a:spcBef>
                <a:spcAft>
                  <a:spcPts val="0"/>
                </a:spcAft>
                <a:buClrTx/>
                <a:buSzTx/>
                <a:buFontTx/>
                <a:buNone/>
                <a:tabLst/>
                <a:defRPr/>
              </a:pPr>
              <a:endParaRPr kumimoji="0" lang="en-US" sz="1873" b="0" i="0" u="none" strike="noStrike" kern="1200" cap="none" spc="0" normalizeH="0" baseline="0" noProof="0">
                <a:ln>
                  <a:noFill/>
                </a:ln>
                <a:solidFill>
                  <a:srgbClr val="000000"/>
                </a:solidFill>
                <a:effectLst/>
                <a:uLnTx/>
                <a:uFillTx/>
                <a:latin typeface="Segoe UI"/>
                <a:ea typeface="+mn-ea"/>
                <a:cs typeface="+mn-cs"/>
              </a:endParaRPr>
            </a:p>
          </p:txBody>
        </p:sp>
        <p:sp>
          <p:nvSpPr>
            <p:cNvPr id="146" name="Intelligence" title="Icon of circles connected by crossing lines">
              <a:extLst>
                <a:ext uri="{FF2B5EF4-FFF2-40B4-BE49-F238E27FC236}">
                  <a16:creationId xmlns:a16="http://schemas.microsoft.com/office/drawing/2014/main" id="{01346275-59A8-4AC1-9C6B-9B08A3BE79B7}"/>
                </a:ext>
              </a:extLst>
            </p:cNvPr>
            <p:cNvSpPr>
              <a:spLocks noChangeAspect="1" noEditPoints="1"/>
            </p:cNvSpPr>
            <p:nvPr/>
          </p:nvSpPr>
          <p:spPr bwMode="auto">
            <a:xfrm>
              <a:off x="5674319" y="3733977"/>
              <a:ext cx="408808" cy="392829"/>
            </a:xfrm>
            <a:custGeom>
              <a:avLst/>
              <a:gdLst>
                <a:gd name="T0" fmla="*/ 90 w 347"/>
                <a:gd name="T1" fmla="*/ 24 h 333"/>
                <a:gd name="T2" fmla="*/ 114 w 347"/>
                <a:gd name="T3" fmla="*/ 0 h 333"/>
                <a:gd name="T4" fmla="*/ 138 w 347"/>
                <a:gd name="T5" fmla="*/ 24 h 333"/>
                <a:gd name="T6" fmla="*/ 114 w 347"/>
                <a:gd name="T7" fmla="*/ 49 h 333"/>
                <a:gd name="T8" fmla="*/ 90 w 347"/>
                <a:gd name="T9" fmla="*/ 24 h 333"/>
                <a:gd name="T10" fmla="*/ 0 w 347"/>
                <a:gd name="T11" fmla="*/ 146 h 333"/>
                <a:gd name="T12" fmla="*/ 37 w 347"/>
                <a:gd name="T13" fmla="*/ 183 h 333"/>
                <a:gd name="T14" fmla="*/ 75 w 347"/>
                <a:gd name="T15" fmla="*/ 146 h 333"/>
                <a:gd name="T16" fmla="*/ 37 w 347"/>
                <a:gd name="T17" fmla="*/ 108 h 333"/>
                <a:gd name="T18" fmla="*/ 0 w 347"/>
                <a:gd name="T19" fmla="*/ 146 h 333"/>
                <a:gd name="T20" fmla="*/ 60 w 347"/>
                <a:gd name="T21" fmla="*/ 273 h 333"/>
                <a:gd name="T22" fmla="*/ 119 w 347"/>
                <a:gd name="T23" fmla="*/ 333 h 333"/>
                <a:gd name="T24" fmla="*/ 179 w 347"/>
                <a:gd name="T25" fmla="*/ 273 h 333"/>
                <a:gd name="T26" fmla="*/ 119 w 347"/>
                <a:gd name="T27" fmla="*/ 213 h 333"/>
                <a:gd name="T28" fmla="*/ 60 w 347"/>
                <a:gd name="T29" fmla="*/ 273 h 333"/>
                <a:gd name="T30" fmla="*/ 134 w 347"/>
                <a:gd name="T31" fmla="*/ 110 h 333"/>
                <a:gd name="T32" fmla="*/ 174 w 347"/>
                <a:gd name="T33" fmla="*/ 149 h 333"/>
                <a:gd name="T34" fmla="*/ 213 w 347"/>
                <a:gd name="T35" fmla="*/ 110 h 333"/>
                <a:gd name="T36" fmla="*/ 174 w 347"/>
                <a:gd name="T37" fmla="*/ 71 h 333"/>
                <a:gd name="T38" fmla="*/ 134 w 347"/>
                <a:gd name="T39" fmla="*/ 110 h 333"/>
                <a:gd name="T40" fmla="*/ 228 w 347"/>
                <a:gd name="T41" fmla="*/ 241 h 333"/>
                <a:gd name="T42" fmla="*/ 287 w 347"/>
                <a:gd name="T43" fmla="*/ 303 h 333"/>
                <a:gd name="T44" fmla="*/ 347 w 347"/>
                <a:gd name="T45" fmla="*/ 241 h 333"/>
                <a:gd name="T46" fmla="*/ 287 w 347"/>
                <a:gd name="T47" fmla="*/ 179 h 333"/>
                <a:gd name="T48" fmla="*/ 228 w 347"/>
                <a:gd name="T49" fmla="*/ 241 h 333"/>
                <a:gd name="T50" fmla="*/ 228 w 347"/>
                <a:gd name="T51" fmla="*/ 250 h 333"/>
                <a:gd name="T52" fmla="*/ 178 w 347"/>
                <a:gd name="T53" fmla="*/ 262 h 333"/>
                <a:gd name="T54" fmla="*/ 74 w 347"/>
                <a:gd name="T55" fmla="*/ 139 h 333"/>
                <a:gd name="T56" fmla="*/ 136 w 347"/>
                <a:gd name="T57" fmla="*/ 120 h 333"/>
                <a:gd name="T58" fmla="*/ 137 w 347"/>
                <a:gd name="T59" fmla="*/ 216 h 333"/>
                <a:gd name="T60" fmla="*/ 162 w 347"/>
                <a:gd name="T61" fmla="*/ 148 h 333"/>
                <a:gd name="T62" fmla="*/ 86 w 347"/>
                <a:gd name="T63" fmla="*/ 223 h 333"/>
                <a:gd name="T64" fmla="*/ 57 w 347"/>
                <a:gd name="T65" fmla="*/ 177 h 333"/>
                <a:gd name="T66" fmla="*/ 232 w 347"/>
                <a:gd name="T67" fmla="*/ 217 h 333"/>
                <a:gd name="T68" fmla="*/ 71 w 347"/>
                <a:gd name="T69" fmla="*/ 161 h 333"/>
                <a:gd name="T70" fmla="*/ 102 w 347"/>
                <a:gd name="T71" fmla="*/ 46 h 333"/>
                <a:gd name="T72" fmla="*/ 58 w 347"/>
                <a:gd name="T73" fmla="*/ 115 h 333"/>
                <a:gd name="T74" fmla="*/ 249 w 347"/>
                <a:gd name="T75" fmla="*/ 194 h 333"/>
                <a:gd name="T76" fmla="*/ 200 w 347"/>
                <a:gd name="T77" fmla="*/ 139 h 333"/>
                <a:gd name="T78" fmla="*/ 112 w 347"/>
                <a:gd name="T79" fmla="*/ 213 h 333"/>
                <a:gd name="T80" fmla="*/ 114 w 347"/>
                <a:gd name="T81" fmla="*/ 49 h 333"/>
                <a:gd name="T82" fmla="*/ 126 w 347"/>
                <a:gd name="T83" fmla="*/ 45 h 333"/>
                <a:gd name="T84" fmla="*/ 151 w 347"/>
                <a:gd name="T85" fmla="*/ 78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47" h="333">
                  <a:moveTo>
                    <a:pt x="90" y="24"/>
                  </a:moveTo>
                  <a:cubicBezTo>
                    <a:pt x="90" y="11"/>
                    <a:pt x="100" y="0"/>
                    <a:pt x="114" y="0"/>
                  </a:cubicBezTo>
                  <a:cubicBezTo>
                    <a:pt x="127" y="0"/>
                    <a:pt x="138" y="11"/>
                    <a:pt x="138" y="24"/>
                  </a:cubicBezTo>
                  <a:cubicBezTo>
                    <a:pt x="138" y="38"/>
                    <a:pt x="127" y="49"/>
                    <a:pt x="114" y="49"/>
                  </a:cubicBezTo>
                  <a:cubicBezTo>
                    <a:pt x="100" y="49"/>
                    <a:pt x="90" y="38"/>
                    <a:pt x="90" y="24"/>
                  </a:cubicBezTo>
                  <a:close/>
                  <a:moveTo>
                    <a:pt x="0" y="146"/>
                  </a:moveTo>
                  <a:cubicBezTo>
                    <a:pt x="0" y="166"/>
                    <a:pt x="17" y="183"/>
                    <a:pt x="37" y="183"/>
                  </a:cubicBezTo>
                  <a:cubicBezTo>
                    <a:pt x="58" y="183"/>
                    <a:pt x="75" y="166"/>
                    <a:pt x="75" y="146"/>
                  </a:cubicBezTo>
                  <a:cubicBezTo>
                    <a:pt x="75" y="125"/>
                    <a:pt x="58" y="108"/>
                    <a:pt x="37" y="108"/>
                  </a:cubicBezTo>
                  <a:cubicBezTo>
                    <a:pt x="17" y="108"/>
                    <a:pt x="0" y="125"/>
                    <a:pt x="0" y="146"/>
                  </a:cubicBezTo>
                  <a:close/>
                  <a:moveTo>
                    <a:pt x="60" y="273"/>
                  </a:moveTo>
                  <a:cubicBezTo>
                    <a:pt x="60" y="306"/>
                    <a:pt x="86" y="333"/>
                    <a:pt x="119" y="333"/>
                  </a:cubicBezTo>
                  <a:cubicBezTo>
                    <a:pt x="152" y="333"/>
                    <a:pt x="179" y="306"/>
                    <a:pt x="179" y="273"/>
                  </a:cubicBezTo>
                  <a:cubicBezTo>
                    <a:pt x="179" y="240"/>
                    <a:pt x="152" y="213"/>
                    <a:pt x="119" y="213"/>
                  </a:cubicBezTo>
                  <a:cubicBezTo>
                    <a:pt x="86" y="213"/>
                    <a:pt x="60" y="240"/>
                    <a:pt x="60" y="273"/>
                  </a:cubicBezTo>
                  <a:close/>
                  <a:moveTo>
                    <a:pt x="134" y="110"/>
                  </a:moveTo>
                  <a:cubicBezTo>
                    <a:pt x="134" y="132"/>
                    <a:pt x="152" y="149"/>
                    <a:pt x="174" y="149"/>
                  </a:cubicBezTo>
                  <a:cubicBezTo>
                    <a:pt x="195" y="149"/>
                    <a:pt x="213" y="132"/>
                    <a:pt x="213" y="110"/>
                  </a:cubicBezTo>
                  <a:cubicBezTo>
                    <a:pt x="213" y="89"/>
                    <a:pt x="195" y="71"/>
                    <a:pt x="174" y="71"/>
                  </a:cubicBezTo>
                  <a:cubicBezTo>
                    <a:pt x="152" y="71"/>
                    <a:pt x="134" y="89"/>
                    <a:pt x="134" y="110"/>
                  </a:cubicBezTo>
                  <a:close/>
                  <a:moveTo>
                    <a:pt x="228" y="241"/>
                  </a:moveTo>
                  <a:cubicBezTo>
                    <a:pt x="228" y="275"/>
                    <a:pt x="254" y="303"/>
                    <a:pt x="287" y="303"/>
                  </a:cubicBezTo>
                  <a:cubicBezTo>
                    <a:pt x="320" y="303"/>
                    <a:pt x="347" y="275"/>
                    <a:pt x="347" y="241"/>
                  </a:cubicBezTo>
                  <a:cubicBezTo>
                    <a:pt x="347" y="207"/>
                    <a:pt x="320" y="179"/>
                    <a:pt x="287" y="179"/>
                  </a:cubicBezTo>
                  <a:cubicBezTo>
                    <a:pt x="254" y="179"/>
                    <a:pt x="228" y="207"/>
                    <a:pt x="228" y="241"/>
                  </a:cubicBezTo>
                  <a:close/>
                  <a:moveTo>
                    <a:pt x="228" y="250"/>
                  </a:moveTo>
                  <a:cubicBezTo>
                    <a:pt x="178" y="262"/>
                    <a:pt x="178" y="262"/>
                    <a:pt x="178" y="262"/>
                  </a:cubicBezTo>
                  <a:moveTo>
                    <a:pt x="74" y="139"/>
                  </a:moveTo>
                  <a:cubicBezTo>
                    <a:pt x="136" y="120"/>
                    <a:pt x="136" y="120"/>
                    <a:pt x="136" y="120"/>
                  </a:cubicBezTo>
                  <a:moveTo>
                    <a:pt x="137" y="216"/>
                  </a:moveTo>
                  <a:cubicBezTo>
                    <a:pt x="162" y="148"/>
                    <a:pt x="162" y="148"/>
                    <a:pt x="162" y="148"/>
                  </a:cubicBezTo>
                  <a:moveTo>
                    <a:pt x="86" y="223"/>
                  </a:moveTo>
                  <a:cubicBezTo>
                    <a:pt x="57" y="177"/>
                    <a:pt x="57" y="177"/>
                    <a:pt x="57" y="177"/>
                  </a:cubicBezTo>
                  <a:moveTo>
                    <a:pt x="232" y="217"/>
                  </a:moveTo>
                  <a:cubicBezTo>
                    <a:pt x="71" y="161"/>
                    <a:pt x="71" y="161"/>
                    <a:pt x="71" y="161"/>
                  </a:cubicBezTo>
                  <a:moveTo>
                    <a:pt x="102" y="46"/>
                  </a:moveTo>
                  <a:cubicBezTo>
                    <a:pt x="58" y="115"/>
                    <a:pt x="58" y="115"/>
                    <a:pt x="58" y="115"/>
                  </a:cubicBezTo>
                  <a:moveTo>
                    <a:pt x="249" y="194"/>
                  </a:moveTo>
                  <a:cubicBezTo>
                    <a:pt x="200" y="139"/>
                    <a:pt x="200" y="139"/>
                    <a:pt x="200" y="139"/>
                  </a:cubicBezTo>
                  <a:moveTo>
                    <a:pt x="112" y="213"/>
                  </a:moveTo>
                  <a:cubicBezTo>
                    <a:pt x="114" y="49"/>
                    <a:pt x="114" y="49"/>
                    <a:pt x="114" y="49"/>
                  </a:cubicBezTo>
                  <a:moveTo>
                    <a:pt x="126" y="45"/>
                  </a:moveTo>
                  <a:cubicBezTo>
                    <a:pt x="151" y="78"/>
                    <a:pt x="151" y="78"/>
                    <a:pt x="151" y="78"/>
                  </a:cubicBezTo>
                </a:path>
              </a:pathLst>
            </a:custGeom>
            <a:noFill/>
            <a:ln w="12700" cap="sq">
              <a:solidFill>
                <a:srgbClr val="797979"/>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5117" tIns="47558" rIns="95117" bIns="47558" numCol="1" anchor="t" anchorCtr="0" compatLnSpc="1">
              <a:prstTxWarp prst="textNoShape">
                <a:avLst/>
              </a:prstTxWarp>
            </a:bodyPr>
            <a:lstStyle/>
            <a:p>
              <a:pPr marL="0" marR="0" lvl="0" indent="0" algn="l" defTabSz="951156" rtl="0" eaLnBrk="1" fontAlgn="auto" latinLnBrk="0" hangingPunct="1">
                <a:lnSpc>
                  <a:spcPct val="100000"/>
                </a:lnSpc>
                <a:spcBef>
                  <a:spcPts val="0"/>
                </a:spcBef>
                <a:spcAft>
                  <a:spcPts val="0"/>
                </a:spcAft>
                <a:buClrTx/>
                <a:buSzTx/>
                <a:buFontTx/>
                <a:buNone/>
                <a:tabLst/>
                <a:defRPr/>
              </a:pPr>
              <a:endParaRPr kumimoji="0" lang="en-US" sz="936" b="0" i="0" u="none" strike="noStrike" kern="1200" cap="none" spc="0" normalizeH="0" baseline="0" noProof="0">
                <a:ln>
                  <a:noFill/>
                </a:ln>
                <a:solidFill>
                  <a:srgbClr val="8CCAFD"/>
                </a:solidFill>
                <a:effectLst/>
                <a:uLnTx/>
                <a:uFillTx/>
                <a:latin typeface="Segoe UI"/>
                <a:ea typeface="+mn-ea"/>
                <a:cs typeface="+mn-cs"/>
              </a:endParaRPr>
            </a:p>
          </p:txBody>
        </p:sp>
      </p:grpSp>
      <p:grpSp>
        <p:nvGrpSpPr>
          <p:cNvPr id="147" name="Group 146">
            <a:extLst>
              <a:ext uri="{FF2B5EF4-FFF2-40B4-BE49-F238E27FC236}">
                <a16:creationId xmlns:a16="http://schemas.microsoft.com/office/drawing/2014/main" id="{D825E32B-407C-4B89-AC23-D909047C51D2}"/>
              </a:ext>
            </a:extLst>
          </p:cNvPr>
          <p:cNvGrpSpPr/>
          <p:nvPr/>
        </p:nvGrpSpPr>
        <p:grpSpPr>
          <a:xfrm>
            <a:off x="6571493" y="4017252"/>
            <a:ext cx="513100" cy="442328"/>
            <a:chOff x="6178514" y="3286702"/>
            <a:chExt cx="493265" cy="425229"/>
          </a:xfrm>
        </p:grpSpPr>
        <p:sp>
          <p:nvSpPr>
            <p:cNvPr id="148" name="Hexagon 147">
              <a:extLst>
                <a:ext uri="{FF2B5EF4-FFF2-40B4-BE49-F238E27FC236}">
                  <a16:creationId xmlns:a16="http://schemas.microsoft.com/office/drawing/2014/main" id="{1E6EAB41-C2BA-49A5-B6F4-4C11A065A0FA}"/>
                </a:ext>
              </a:extLst>
            </p:cNvPr>
            <p:cNvSpPr/>
            <p:nvPr/>
          </p:nvSpPr>
          <p:spPr>
            <a:xfrm>
              <a:off x="6178514" y="3286702"/>
              <a:ext cx="493265" cy="425229"/>
            </a:xfrm>
            <a:prstGeom prst="hexagon">
              <a:avLst/>
            </a:prstGeom>
            <a:solidFill>
              <a:srgbClr val="E9E9E9"/>
            </a:solidFill>
            <a:ln w="12700">
              <a:solidFill>
                <a:srgbClr val="797979"/>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51156" rtl="0" eaLnBrk="1" fontAlgn="auto" latinLnBrk="0" hangingPunct="1">
                <a:lnSpc>
                  <a:spcPct val="100000"/>
                </a:lnSpc>
                <a:spcBef>
                  <a:spcPts val="0"/>
                </a:spcBef>
                <a:spcAft>
                  <a:spcPts val="0"/>
                </a:spcAft>
                <a:buClrTx/>
                <a:buSzTx/>
                <a:buFontTx/>
                <a:buNone/>
                <a:tabLst/>
                <a:defRPr/>
              </a:pPr>
              <a:endParaRPr kumimoji="0" lang="en-US" sz="1873" b="0" i="0" u="none" strike="noStrike" kern="1200" cap="none" spc="0" normalizeH="0" baseline="0" noProof="0">
                <a:ln>
                  <a:noFill/>
                </a:ln>
                <a:solidFill>
                  <a:srgbClr val="000000"/>
                </a:solidFill>
                <a:effectLst/>
                <a:uLnTx/>
                <a:uFillTx/>
                <a:latin typeface="Segoe UI"/>
                <a:ea typeface="+mn-ea"/>
                <a:cs typeface="+mn-cs"/>
              </a:endParaRPr>
            </a:p>
          </p:txBody>
        </p:sp>
        <p:sp>
          <p:nvSpPr>
            <p:cNvPr id="149" name="Freeform 92">
              <a:extLst>
                <a:ext uri="{FF2B5EF4-FFF2-40B4-BE49-F238E27FC236}">
                  <a16:creationId xmlns:a16="http://schemas.microsoft.com/office/drawing/2014/main" id="{FEC5A97D-74E3-42F6-BA2A-D2F8BB59828C}"/>
                </a:ext>
              </a:extLst>
            </p:cNvPr>
            <p:cNvSpPr>
              <a:spLocks noChangeAspect="1" noEditPoints="1"/>
            </p:cNvSpPr>
            <p:nvPr/>
          </p:nvSpPr>
          <p:spPr bwMode="black">
            <a:xfrm>
              <a:off x="6330273" y="3370052"/>
              <a:ext cx="189746" cy="258528"/>
            </a:xfrm>
            <a:custGeom>
              <a:avLst/>
              <a:gdLst>
                <a:gd name="T0" fmla="*/ 15 w 48"/>
                <a:gd name="T1" fmla="*/ 11 h 66"/>
                <a:gd name="T2" fmla="*/ 24 w 48"/>
                <a:gd name="T3" fmla="*/ 9 h 66"/>
                <a:gd name="T4" fmla="*/ 33 w 48"/>
                <a:gd name="T5" fmla="*/ 11 h 66"/>
                <a:gd name="T6" fmla="*/ 35 w 48"/>
                <a:gd name="T7" fmla="*/ 23 h 66"/>
                <a:gd name="T8" fmla="*/ 35 w 48"/>
                <a:gd name="T9" fmla="*/ 25 h 66"/>
                <a:gd name="T10" fmla="*/ 35 w 48"/>
                <a:gd name="T11" fmla="*/ 27 h 66"/>
                <a:gd name="T12" fmla="*/ 14 w 48"/>
                <a:gd name="T13" fmla="*/ 27 h 66"/>
                <a:gd name="T14" fmla="*/ 14 w 48"/>
                <a:gd name="T15" fmla="*/ 25 h 66"/>
                <a:gd name="T16" fmla="*/ 14 w 48"/>
                <a:gd name="T17" fmla="*/ 22 h 66"/>
                <a:gd name="T18" fmla="*/ 15 w 48"/>
                <a:gd name="T19" fmla="*/ 11 h 66"/>
                <a:gd name="T20" fmla="*/ 44 w 48"/>
                <a:gd name="T21" fmla="*/ 28 h 66"/>
                <a:gd name="T22" fmla="*/ 44 w 48"/>
                <a:gd name="T23" fmla="*/ 25 h 66"/>
                <a:gd name="T24" fmla="*/ 44 w 48"/>
                <a:gd name="T25" fmla="*/ 23 h 66"/>
                <a:gd name="T26" fmla="*/ 39 w 48"/>
                <a:gd name="T27" fmla="*/ 5 h 66"/>
                <a:gd name="T28" fmla="*/ 24 w 48"/>
                <a:gd name="T29" fmla="*/ 0 h 66"/>
                <a:gd name="T30" fmla="*/ 9 w 48"/>
                <a:gd name="T31" fmla="*/ 5 h 66"/>
                <a:gd name="T32" fmla="*/ 5 w 48"/>
                <a:gd name="T33" fmla="*/ 22 h 66"/>
                <a:gd name="T34" fmla="*/ 5 w 48"/>
                <a:gd name="T35" fmla="*/ 25 h 66"/>
                <a:gd name="T36" fmla="*/ 5 w 48"/>
                <a:gd name="T37" fmla="*/ 27 h 66"/>
                <a:gd name="T38" fmla="*/ 0 w 48"/>
                <a:gd name="T39" fmla="*/ 32 h 66"/>
                <a:gd name="T40" fmla="*/ 0 w 48"/>
                <a:gd name="T41" fmla="*/ 62 h 66"/>
                <a:gd name="T42" fmla="*/ 5 w 48"/>
                <a:gd name="T43" fmla="*/ 66 h 66"/>
                <a:gd name="T44" fmla="*/ 43 w 48"/>
                <a:gd name="T45" fmla="*/ 66 h 66"/>
                <a:gd name="T46" fmla="*/ 48 w 48"/>
                <a:gd name="T47" fmla="*/ 62 h 66"/>
                <a:gd name="T48" fmla="*/ 48 w 48"/>
                <a:gd name="T49" fmla="*/ 32 h 66"/>
                <a:gd name="T50" fmla="*/ 44 w 48"/>
                <a:gd name="T51" fmla="*/ 2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8" h="66">
                  <a:moveTo>
                    <a:pt x="15" y="11"/>
                  </a:moveTo>
                  <a:cubicBezTo>
                    <a:pt x="17" y="10"/>
                    <a:pt x="20" y="9"/>
                    <a:pt x="24" y="9"/>
                  </a:cubicBezTo>
                  <a:cubicBezTo>
                    <a:pt x="29" y="9"/>
                    <a:pt x="32" y="10"/>
                    <a:pt x="33" y="11"/>
                  </a:cubicBezTo>
                  <a:cubicBezTo>
                    <a:pt x="35" y="13"/>
                    <a:pt x="35" y="18"/>
                    <a:pt x="35" y="23"/>
                  </a:cubicBezTo>
                  <a:cubicBezTo>
                    <a:pt x="35" y="25"/>
                    <a:pt x="35" y="25"/>
                    <a:pt x="35" y="25"/>
                  </a:cubicBezTo>
                  <a:cubicBezTo>
                    <a:pt x="35" y="26"/>
                    <a:pt x="35" y="27"/>
                    <a:pt x="35" y="27"/>
                  </a:cubicBezTo>
                  <a:cubicBezTo>
                    <a:pt x="14" y="27"/>
                    <a:pt x="14" y="27"/>
                    <a:pt x="14" y="27"/>
                  </a:cubicBezTo>
                  <a:cubicBezTo>
                    <a:pt x="14" y="27"/>
                    <a:pt x="14" y="26"/>
                    <a:pt x="14" y="25"/>
                  </a:cubicBezTo>
                  <a:cubicBezTo>
                    <a:pt x="14" y="22"/>
                    <a:pt x="14" y="22"/>
                    <a:pt x="14" y="22"/>
                  </a:cubicBezTo>
                  <a:cubicBezTo>
                    <a:pt x="14" y="17"/>
                    <a:pt x="14" y="13"/>
                    <a:pt x="15" y="11"/>
                  </a:cubicBezTo>
                  <a:moveTo>
                    <a:pt x="44" y="28"/>
                  </a:moveTo>
                  <a:cubicBezTo>
                    <a:pt x="44" y="27"/>
                    <a:pt x="44" y="26"/>
                    <a:pt x="44" y="25"/>
                  </a:cubicBezTo>
                  <a:cubicBezTo>
                    <a:pt x="44" y="23"/>
                    <a:pt x="44" y="23"/>
                    <a:pt x="44" y="23"/>
                  </a:cubicBezTo>
                  <a:cubicBezTo>
                    <a:pt x="44" y="16"/>
                    <a:pt x="44" y="10"/>
                    <a:pt x="39" y="5"/>
                  </a:cubicBezTo>
                  <a:cubicBezTo>
                    <a:pt x="36" y="2"/>
                    <a:pt x="31" y="0"/>
                    <a:pt x="24" y="0"/>
                  </a:cubicBezTo>
                  <a:cubicBezTo>
                    <a:pt x="17" y="0"/>
                    <a:pt x="12" y="2"/>
                    <a:pt x="9" y="5"/>
                  </a:cubicBezTo>
                  <a:cubicBezTo>
                    <a:pt x="5" y="9"/>
                    <a:pt x="5" y="16"/>
                    <a:pt x="5" y="22"/>
                  </a:cubicBezTo>
                  <a:cubicBezTo>
                    <a:pt x="5" y="25"/>
                    <a:pt x="5" y="25"/>
                    <a:pt x="5" y="25"/>
                  </a:cubicBezTo>
                  <a:cubicBezTo>
                    <a:pt x="5" y="26"/>
                    <a:pt x="5" y="27"/>
                    <a:pt x="5" y="27"/>
                  </a:cubicBezTo>
                  <a:cubicBezTo>
                    <a:pt x="2" y="28"/>
                    <a:pt x="0" y="30"/>
                    <a:pt x="0" y="32"/>
                  </a:cubicBezTo>
                  <a:cubicBezTo>
                    <a:pt x="0" y="62"/>
                    <a:pt x="0" y="62"/>
                    <a:pt x="0" y="62"/>
                  </a:cubicBezTo>
                  <a:cubicBezTo>
                    <a:pt x="0" y="64"/>
                    <a:pt x="2" y="66"/>
                    <a:pt x="5" y="66"/>
                  </a:cubicBezTo>
                  <a:cubicBezTo>
                    <a:pt x="43" y="66"/>
                    <a:pt x="43" y="66"/>
                    <a:pt x="43" y="66"/>
                  </a:cubicBezTo>
                  <a:cubicBezTo>
                    <a:pt x="46" y="66"/>
                    <a:pt x="48" y="64"/>
                    <a:pt x="48" y="62"/>
                  </a:cubicBezTo>
                  <a:cubicBezTo>
                    <a:pt x="48" y="32"/>
                    <a:pt x="48" y="32"/>
                    <a:pt x="48" y="32"/>
                  </a:cubicBezTo>
                  <a:cubicBezTo>
                    <a:pt x="48" y="30"/>
                    <a:pt x="46" y="28"/>
                    <a:pt x="44" y="28"/>
                  </a:cubicBezTo>
                </a:path>
              </a:pathLst>
            </a:custGeom>
            <a:solidFill>
              <a:srgbClr val="797979"/>
            </a:solidFill>
            <a:ln>
              <a:noFill/>
            </a:ln>
          </p:spPr>
          <p:txBody>
            <a:bodyPr vert="horz" wrap="square" lIns="72766" tIns="36382" rIns="72766" bIns="36382" numCol="1" anchor="t" anchorCtr="0" compatLnSpc="1">
              <a:prstTxWarp prst="textNoShape">
                <a:avLst/>
              </a:prstTxWarp>
            </a:bodyPr>
            <a:lstStyle/>
            <a:p>
              <a:pPr marL="0" marR="0" lvl="0" indent="0" algn="l" defTabSz="951156" rtl="0" eaLnBrk="1" fontAlgn="auto" latinLnBrk="0" hangingPunct="1">
                <a:lnSpc>
                  <a:spcPct val="100000"/>
                </a:lnSpc>
                <a:spcBef>
                  <a:spcPts val="0"/>
                </a:spcBef>
                <a:spcAft>
                  <a:spcPts val="0"/>
                </a:spcAft>
                <a:buClrTx/>
                <a:buSzTx/>
                <a:buFontTx/>
                <a:buNone/>
                <a:tabLst/>
                <a:defRPr/>
              </a:pPr>
              <a:endParaRPr kumimoji="0" lang="en-US" sz="1404"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50" name="Group 149">
            <a:extLst>
              <a:ext uri="{FF2B5EF4-FFF2-40B4-BE49-F238E27FC236}">
                <a16:creationId xmlns:a16="http://schemas.microsoft.com/office/drawing/2014/main" id="{6BB8B5B2-29E1-4752-A445-CCC5C3125FF3}"/>
              </a:ext>
            </a:extLst>
          </p:cNvPr>
          <p:cNvGrpSpPr/>
          <p:nvPr/>
        </p:nvGrpSpPr>
        <p:grpSpPr>
          <a:xfrm>
            <a:off x="4973092" y="3750570"/>
            <a:ext cx="513100" cy="442328"/>
            <a:chOff x="4641902" y="3030329"/>
            <a:chExt cx="493265" cy="425229"/>
          </a:xfrm>
        </p:grpSpPr>
        <p:sp>
          <p:nvSpPr>
            <p:cNvPr id="152" name="Hexagon 151">
              <a:extLst>
                <a:ext uri="{FF2B5EF4-FFF2-40B4-BE49-F238E27FC236}">
                  <a16:creationId xmlns:a16="http://schemas.microsoft.com/office/drawing/2014/main" id="{53AE2F3B-60F4-4237-8580-73E088B9F7C7}"/>
                </a:ext>
              </a:extLst>
            </p:cNvPr>
            <p:cNvSpPr/>
            <p:nvPr/>
          </p:nvSpPr>
          <p:spPr>
            <a:xfrm>
              <a:off x="4641902" y="3030329"/>
              <a:ext cx="493265" cy="425229"/>
            </a:xfrm>
            <a:prstGeom prst="hexagon">
              <a:avLst/>
            </a:prstGeom>
            <a:solidFill>
              <a:srgbClr val="E9E9E9"/>
            </a:solidFill>
            <a:ln w="12700">
              <a:solidFill>
                <a:srgbClr val="797979"/>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51156" rtl="0" eaLnBrk="1" fontAlgn="auto" latinLnBrk="0" hangingPunct="1">
                <a:lnSpc>
                  <a:spcPct val="100000"/>
                </a:lnSpc>
                <a:spcBef>
                  <a:spcPts val="0"/>
                </a:spcBef>
                <a:spcAft>
                  <a:spcPts val="0"/>
                </a:spcAft>
                <a:buClrTx/>
                <a:buSzTx/>
                <a:buFontTx/>
                <a:buNone/>
                <a:tabLst/>
                <a:defRPr/>
              </a:pPr>
              <a:endParaRPr kumimoji="0" lang="en-US" sz="1873" b="0" i="0" u="none" strike="noStrike" kern="1200" cap="none" spc="0" normalizeH="0" baseline="0" noProof="0">
                <a:ln>
                  <a:noFill/>
                </a:ln>
                <a:solidFill>
                  <a:srgbClr val="000000"/>
                </a:solidFill>
                <a:effectLst/>
                <a:uLnTx/>
                <a:uFillTx/>
                <a:latin typeface="Segoe UI"/>
                <a:ea typeface="+mn-ea"/>
                <a:cs typeface="+mn-cs"/>
              </a:endParaRPr>
            </a:p>
          </p:txBody>
        </p:sp>
        <p:sp>
          <p:nvSpPr>
            <p:cNvPr id="153" name="Freeform: Shape 64">
              <a:extLst>
                <a:ext uri="{FF2B5EF4-FFF2-40B4-BE49-F238E27FC236}">
                  <a16:creationId xmlns:a16="http://schemas.microsoft.com/office/drawing/2014/main" id="{6E375ADB-C4F5-4A5A-B5BB-3E3C8004EFAB}"/>
                </a:ext>
              </a:extLst>
            </p:cNvPr>
            <p:cNvSpPr/>
            <p:nvPr/>
          </p:nvSpPr>
          <p:spPr>
            <a:xfrm>
              <a:off x="4799060" y="3124639"/>
              <a:ext cx="178948" cy="236609"/>
            </a:xfrm>
            <a:custGeom>
              <a:avLst/>
              <a:gdLst>
                <a:gd name="connsiteX0" fmla="*/ 888688 w 888689"/>
                <a:gd name="connsiteY0" fmla="*/ 1016472 h 1175041"/>
                <a:gd name="connsiteX1" fmla="*/ 882028 w 888689"/>
                <a:gd name="connsiteY1" fmla="*/ 1047176 h 1175041"/>
                <a:gd name="connsiteX2" fmla="*/ 845422 w 888689"/>
                <a:gd name="connsiteY2" fmla="*/ 1091758 h 1175041"/>
                <a:gd name="connsiteX3" fmla="*/ 761005 w 888689"/>
                <a:gd name="connsiteY3" fmla="*/ 1136179 h 1175041"/>
                <a:gd name="connsiteX4" fmla="*/ 652702 w 888689"/>
                <a:gd name="connsiteY4" fmla="*/ 1163414 h 1175041"/>
                <a:gd name="connsiteX5" fmla="*/ 471227 w 888689"/>
                <a:gd name="connsiteY5" fmla="*/ 1174380 h 1175041"/>
                <a:gd name="connsiteX6" fmla="*/ 328233 w 888689"/>
                <a:gd name="connsiteY6" fmla="*/ 1159347 h 1175041"/>
                <a:gd name="connsiteX7" fmla="*/ 150108 w 888689"/>
                <a:gd name="connsiteY7" fmla="*/ 1107947 h 1175041"/>
                <a:gd name="connsiteX8" fmla="*/ 149430 w 888689"/>
                <a:gd name="connsiteY8" fmla="*/ 1107668 h 1175041"/>
                <a:gd name="connsiteX9" fmla="*/ 152301 w 888689"/>
                <a:gd name="connsiteY9" fmla="*/ 1107389 h 1175041"/>
                <a:gd name="connsiteX10" fmla="*/ 155570 w 888689"/>
                <a:gd name="connsiteY10" fmla="*/ 1108146 h 1175041"/>
                <a:gd name="connsiteX11" fmla="*/ 278149 w 888689"/>
                <a:gd name="connsiteY11" fmla="*/ 1130557 h 1175041"/>
                <a:gd name="connsiteX12" fmla="*/ 385814 w 888689"/>
                <a:gd name="connsiteY12" fmla="*/ 1140725 h 1175041"/>
                <a:gd name="connsiteX13" fmla="*/ 487935 w 888689"/>
                <a:gd name="connsiteY13" fmla="*/ 1141881 h 1175041"/>
                <a:gd name="connsiteX14" fmla="*/ 563301 w 888689"/>
                <a:gd name="connsiteY14" fmla="*/ 1137057 h 1175041"/>
                <a:gd name="connsiteX15" fmla="*/ 776317 w 888689"/>
                <a:gd name="connsiteY15" fmla="*/ 1087092 h 1175041"/>
                <a:gd name="connsiteX16" fmla="*/ 870145 w 888689"/>
                <a:gd name="connsiteY16" fmla="*/ 1032940 h 1175041"/>
                <a:gd name="connsiteX17" fmla="*/ 888688 w 888689"/>
                <a:gd name="connsiteY17" fmla="*/ 1016472 h 1175041"/>
                <a:gd name="connsiteX18" fmla="*/ 763159 w 888689"/>
                <a:gd name="connsiteY18" fmla="*/ 914948 h 1175041"/>
                <a:gd name="connsiteX19" fmla="*/ 764036 w 888689"/>
                <a:gd name="connsiteY19" fmla="*/ 914948 h 1175041"/>
                <a:gd name="connsiteX20" fmla="*/ 763518 w 888689"/>
                <a:gd name="connsiteY20" fmla="*/ 915706 h 1175041"/>
                <a:gd name="connsiteX21" fmla="*/ 143050 w 888689"/>
                <a:gd name="connsiteY21" fmla="*/ 907770 h 1175041"/>
                <a:gd name="connsiteX22" fmla="*/ 159798 w 888689"/>
                <a:gd name="connsiteY22" fmla="*/ 909365 h 1175041"/>
                <a:gd name="connsiteX23" fmla="*/ 168809 w 888689"/>
                <a:gd name="connsiteY23" fmla="*/ 912475 h 1175041"/>
                <a:gd name="connsiteX24" fmla="*/ 204937 w 888689"/>
                <a:gd name="connsiteY24" fmla="*/ 933291 h 1175041"/>
                <a:gd name="connsiteX25" fmla="*/ 185478 w 888689"/>
                <a:gd name="connsiteY25" fmla="*/ 931696 h 1175041"/>
                <a:gd name="connsiteX26" fmla="*/ 122075 w 888689"/>
                <a:gd name="connsiteY26" fmla="*/ 945652 h 1175041"/>
                <a:gd name="connsiteX27" fmla="*/ 108677 w 888689"/>
                <a:gd name="connsiteY27" fmla="*/ 956777 h 1175041"/>
                <a:gd name="connsiteX28" fmla="*/ 107799 w 888689"/>
                <a:gd name="connsiteY28" fmla="*/ 976715 h 1175041"/>
                <a:gd name="connsiteX29" fmla="*/ 128614 w 888689"/>
                <a:gd name="connsiteY29" fmla="*/ 994300 h 1175041"/>
                <a:gd name="connsiteX30" fmla="*/ 184799 w 888689"/>
                <a:gd name="connsiteY30" fmla="*/ 1013720 h 1175041"/>
                <a:gd name="connsiteX31" fmla="*/ 294299 w 888689"/>
                <a:gd name="connsiteY31" fmla="*/ 1030348 h 1175041"/>
                <a:gd name="connsiteX32" fmla="*/ 463970 w 888689"/>
                <a:gd name="connsiteY32" fmla="*/ 1034854 h 1175041"/>
                <a:gd name="connsiteX33" fmla="*/ 568724 w 888689"/>
                <a:gd name="connsiteY33" fmla="*/ 1027158 h 1175041"/>
                <a:gd name="connsiteX34" fmla="*/ 687554 w 888689"/>
                <a:gd name="connsiteY34" fmla="*/ 1002515 h 1175041"/>
                <a:gd name="connsiteX35" fmla="*/ 740150 w 888689"/>
                <a:gd name="connsiteY35" fmla="*/ 977114 h 1175041"/>
                <a:gd name="connsiteX36" fmla="*/ 760088 w 888689"/>
                <a:gd name="connsiteY36" fmla="*/ 957176 h 1175041"/>
                <a:gd name="connsiteX37" fmla="*/ 764993 w 888689"/>
                <a:gd name="connsiteY37" fmla="*/ 920291 h 1175041"/>
                <a:gd name="connsiteX38" fmla="*/ 763637 w 888689"/>
                <a:gd name="connsiteY38" fmla="*/ 915665 h 1175041"/>
                <a:gd name="connsiteX39" fmla="*/ 764036 w 888689"/>
                <a:gd name="connsiteY39" fmla="*/ 915027 h 1175041"/>
                <a:gd name="connsiteX40" fmla="*/ 787961 w 888689"/>
                <a:gd name="connsiteY40" fmla="*/ 929702 h 1175041"/>
                <a:gd name="connsiteX41" fmla="*/ 800402 w 888689"/>
                <a:gd name="connsiteY41" fmla="*/ 981979 h 1175041"/>
                <a:gd name="connsiteX42" fmla="*/ 769618 w 888689"/>
                <a:gd name="connsiteY42" fmla="*/ 1016272 h 1175041"/>
                <a:gd name="connsiteX43" fmla="*/ 701231 w 888689"/>
                <a:gd name="connsiteY43" fmla="*/ 1048651 h 1175041"/>
                <a:gd name="connsiteX44" fmla="*/ 605529 w 888689"/>
                <a:gd name="connsiteY44" fmla="*/ 1072058 h 1175041"/>
                <a:gd name="connsiteX45" fmla="*/ 531559 w 888689"/>
                <a:gd name="connsiteY45" fmla="*/ 1082306 h 1175041"/>
                <a:gd name="connsiteX46" fmla="*/ 407666 w 888689"/>
                <a:gd name="connsiteY46" fmla="*/ 1089564 h 1175041"/>
                <a:gd name="connsiteX47" fmla="*/ 313798 w 888689"/>
                <a:gd name="connsiteY47" fmla="*/ 1087929 h 1175041"/>
                <a:gd name="connsiteX48" fmla="*/ 235562 w 888689"/>
                <a:gd name="connsiteY48" fmla="*/ 1081668 h 1175041"/>
                <a:gd name="connsiteX49" fmla="*/ 95438 w 888689"/>
                <a:gd name="connsiteY49" fmla="*/ 1053357 h 1175041"/>
                <a:gd name="connsiteX50" fmla="*/ 33590 w 888689"/>
                <a:gd name="connsiteY50" fmla="*/ 1024487 h 1175041"/>
                <a:gd name="connsiteX51" fmla="*/ 8429 w 888689"/>
                <a:gd name="connsiteY51" fmla="*/ 999764 h 1175041"/>
                <a:gd name="connsiteX52" fmla="*/ 15088 w 888689"/>
                <a:gd name="connsiteY52" fmla="*/ 942502 h 1175041"/>
                <a:gd name="connsiteX53" fmla="*/ 68602 w 888689"/>
                <a:gd name="connsiteY53" fmla="*/ 914230 h 1175041"/>
                <a:gd name="connsiteX54" fmla="*/ 143050 w 888689"/>
                <a:gd name="connsiteY54" fmla="*/ 907770 h 1175041"/>
                <a:gd name="connsiteX55" fmla="*/ 290391 w 888689"/>
                <a:gd name="connsiteY55" fmla="*/ 843530 h 1175041"/>
                <a:gd name="connsiteX56" fmla="*/ 283852 w 888689"/>
                <a:gd name="connsiteY56" fmla="*/ 854735 h 1175041"/>
                <a:gd name="connsiteX57" fmla="*/ 289354 w 888689"/>
                <a:gd name="connsiteY57" fmla="*/ 868771 h 1175041"/>
                <a:gd name="connsiteX58" fmla="*/ 315513 w 888689"/>
                <a:gd name="connsiteY58" fmla="*/ 878860 h 1175041"/>
                <a:gd name="connsiteX59" fmla="*/ 390758 w 888689"/>
                <a:gd name="connsiteY59" fmla="*/ 882847 h 1175041"/>
                <a:gd name="connsiteX60" fmla="*/ 456554 w 888689"/>
                <a:gd name="connsiteY60" fmla="*/ 876428 h 1175041"/>
                <a:gd name="connsiteX61" fmla="*/ 537581 w 888689"/>
                <a:gd name="connsiteY61" fmla="*/ 855613 h 1175041"/>
                <a:gd name="connsiteX62" fmla="*/ 542047 w 888689"/>
                <a:gd name="connsiteY62" fmla="*/ 855613 h 1175041"/>
                <a:gd name="connsiteX63" fmla="*/ 611312 w 888689"/>
                <a:gd name="connsiteY63" fmla="*/ 901908 h 1175041"/>
                <a:gd name="connsiteX64" fmla="*/ 612109 w 888689"/>
                <a:gd name="connsiteY64" fmla="*/ 902905 h 1175041"/>
                <a:gd name="connsiteX65" fmla="*/ 600944 w 888689"/>
                <a:gd name="connsiteY65" fmla="*/ 909206 h 1175041"/>
                <a:gd name="connsiteX66" fmla="*/ 518441 w 888689"/>
                <a:gd name="connsiteY66" fmla="*/ 938634 h 1175041"/>
                <a:gd name="connsiteX67" fmla="*/ 433625 w 888689"/>
                <a:gd name="connsiteY67" fmla="*/ 951275 h 1175041"/>
                <a:gd name="connsiteX68" fmla="*/ 345898 w 888689"/>
                <a:gd name="connsiteY68" fmla="*/ 952312 h 1175041"/>
                <a:gd name="connsiteX69" fmla="*/ 271211 w 888689"/>
                <a:gd name="connsiteY69" fmla="*/ 941665 h 1175041"/>
                <a:gd name="connsiteX70" fmla="*/ 227866 w 888689"/>
                <a:gd name="connsiteY70" fmla="*/ 923601 h 1175041"/>
                <a:gd name="connsiteX71" fmla="*/ 211916 w 888689"/>
                <a:gd name="connsiteY71" fmla="*/ 903025 h 1175041"/>
                <a:gd name="connsiteX72" fmla="*/ 220649 w 888689"/>
                <a:gd name="connsiteY72" fmla="*/ 873716 h 1175041"/>
                <a:gd name="connsiteX73" fmla="*/ 270772 w 888689"/>
                <a:gd name="connsiteY73" fmla="*/ 845205 h 1175041"/>
                <a:gd name="connsiteX74" fmla="*/ 290391 w 888689"/>
                <a:gd name="connsiteY74" fmla="*/ 843530 h 1175041"/>
                <a:gd name="connsiteX75" fmla="*/ 250675 w 888689"/>
                <a:gd name="connsiteY75" fmla="*/ 720394 h 1175041"/>
                <a:gd name="connsiteX76" fmla="*/ 253306 w 888689"/>
                <a:gd name="connsiteY76" fmla="*/ 720394 h 1175041"/>
                <a:gd name="connsiteX77" fmla="*/ 257613 w 888689"/>
                <a:gd name="connsiteY77" fmla="*/ 720394 h 1175041"/>
                <a:gd name="connsiteX78" fmla="*/ 250954 w 888689"/>
                <a:gd name="connsiteY78" fmla="*/ 727252 h 1175041"/>
                <a:gd name="connsiteX79" fmla="*/ 254543 w 888689"/>
                <a:gd name="connsiteY79" fmla="*/ 754886 h 1175041"/>
                <a:gd name="connsiteX80" fmla="*/ 284888 w 888689"/>
                <a:gd name="connsiteY80" fmla="*/ 766849 h 1175041"/>
                <a:gd name="connsiteX81" fmla="*/ 350963 w 888689"/>
                <a:gd name="connsiteY81" fmla="*/ 774863 h 1175041"/>
                <a:gd name="connsiteX82" fmla="*/ 436536 w 888689"/>
                <a:gd name="connsiteY82" fmla="*/ 773269 h 1175041"/>
                <a:gd name="connsiteX83" fmla="*/ 560151 w 888689"/>
                <a:gd name="connsiteY83" fmla="*/ 750619 h 1175041"/>
                <a:gd name="connsiteX84" fmla="*/ 564657 w 888689"/>
                <a:gd name="connsiteY84" fmla="*/ 751018 h 1175041"/>
                <a:gd name="connsiteX85" fmla="*/ 629017 w 888689"/>
                <a:gd name="connsiteY85" fmla="*/ 791332 h 1175041"/>
                <a:gd name="connsiteX86" fmla="*/ 630532 w 888689"/>
                <a:gd name="connsiteY86" fmla="*/ 792449 h 1175041"/>
                <a:gd name="connsiteX87" fmla="*/ 574706 w 888689"/>
                <a:gd name="connsiteY87" fmla="*/ 811549 h 1175041"/>
                <a:gd name="connsiteX88" fmla="*/ 485304 w 888689"/>
                <a:gd name="connsiteY88" fmla="*/ 830051 h 1175041"/>
                <a:gd name="connsiteX89" fmla="*/ 352119 w 888689"/>
                <a:gd name="connsiteY89" fmla="*/ 836073 h 1175041"/>
                <a:gd name="connsiteX90" fmla="*/ 227427 w 888689"/>
                <a:gd name="connsiteY90" fmla="*/ 816773 h 1175041"/>
                <a:gd name="connsiteX91" fmla="*/ 185836 w 888689"/>
                <a:gd name="connsiteY91" fmla="*/ 798032 h 1175041"/>
                <a:gd name="connsiteX92" fmla="*/ 171043 w 888689"/>
                <a:gd name="connsiteY92" fmla="*/ 780765 h 1175041"/>
                <a:gd name="connsiteX93" fmla="*/ 175788 w 888689"/>
                <a:gd name="connsiteY93" fmla="*/ 759352 h 1175041"/>
                <a:gd name="connsiteX94" fmla="*/ 202824 w 888689"/>
                <a:gd name="connsiteY94" fmla="*/ 736344 h 1175041"/>
                <a:gd name="connsiteX95" fmla="*/ 250675 w 888689"/>
                <a:gd name="connsiteY95" fmla="*/ 720394 h 1175041"/>
                <a:gd name="connsiteX96" fmla="*/ 469434 w 888689"/>
                <a:gd name="connsiteY96" fmla="*/ 634317 h 1175041"/>
                <a:gd name="connsiteX97" fmla="*/ 469434 w 888689"/>
                <a:gd name="connsiteY97" fmla="*/ 634740 h 1175041"/>
                <a:gd name="connsiteX98" fmla="*/ 468955 w 888689"/>
                <a:gd name="connsiteY98" fmla="*/ 634541 h 1175041"/>
                <a:gd name="connsiteX99" fmla="*/ 469434 w 888689"/>
                <a:gd name="connsiteY99" fmla="*/ 634182 h 1175041"/>
                <a:gd name="connsiteX100" fmla="*/ 469553 w 888689"/>
                <a:gd name="connsiteY100" fmla="*/ 634262 h 1175041"/>
                <a:gd name="connsiteX101" fmla="*/ 469434 w 888689"/>
                <a:gd name="connsiteY101" fmla="*/ 634317 h 1175041"/>
                <a:gd name="connsiteX102" fmla="*/ 469687 w 888689"/>
                <a:gd name="connsiteY102" fmla="*/ 633993 h 1175041"/>
                <a:gd name="connsiteX103" fmla="*/ 469513 w 888689"/>
                <a:gd name="connsiteY103" fmla="*/ 634182 h 1175041"/>
                <a:gd name="connsiteX104" fmla="*/ 469354 w 888689"/>
                <a:gd name="connsiteY104" fmla="*/ 634023 h 1175041"/>
                <a:gd name="connsiteX105" fmla="*/ 311087 w 888689"/>
                <a:gd name="connsiteY105" fmla="*/ 590079 h 1175041"/>
                <a:gd name="connsiteX106" fmla="*/ 297289 w 888689"/>
                <a:gd name="connsiteY106" fmla="*/ 593788 h 1175041"/>
                <a:gd name="connsiteX107" fmla="*/ 230817 w 888689"/>
                <a:gd name="connsiteY107" fmla="*/ 617713 h 1175041"/>
                <a:gd name="connsiteX108" fmla="*/ 214029 w 888689"/>
                <a:gd name="connsiteY108" fmla="*/ 629357 h 1175041"/>
                <a:gd name="connsiteX109" fmla="*/ 217059 w 888689"/>
                <a:gd name="connsiteY109" fmla="*/ 643992 h 1175041"/>
                <a:gd name="connsiteX110" fmla="*/ 245491 w 888689"/>
                <a:gd name="connsiteY110" fmla="*/ 649853 h 1175041"/>
                <a:gd name="connsiteX111" fmla="*/ 418871 w 888689"/>
                <a:gd name="connsiteY111" fmla="*/ 653841 h 1175041"/>
                <a:gd name="connsiteX112" fmla="*/ 517085 w 888689"/>
                <a:gd name="connsiteY112" fmla="*/ 648777 h 1175041"/>
                <a:gd name="connsiteX113" fmla="*/ 610793 w 888689"/>
                <a:gd name="connsiteY113" fmla="*/ 639485 h 1175041"/>
                <a:gd name="connsiteX114" fmla="*/ 668214 w 888689"/>
                <a:gd name="connsiteY114" fmla="*/ 629955 h 1175041"/>
                <a:gd name="connsiteX115" fmla="*/ 669969 w 888689"/>
                <a:gd name="connsiteY115" fmla="*/ 629955 h 1175041"/>
                <a:gd name="connsiteX116" fmla="*/ 661994 w 888689"/>
                <a:gd name="connsiteY116" fmla="*/ 637332 h 1175041"/>
                <a:gd name="connsiteX117" fmla="*/ 600146 w 888689"/>
                <a:gd name="connsiteY117" fmla="*/ 685183 h 1175041"/>
                <a:gd name="connsiteX118" fmla="*/ 588782 w 888689"/>
                <a:gd name="connsiteY118" fmla="*/ 688294 h 1175041"/>
                <a:gd name="connsiteX119" fmla="*/ 492881 w 888689"/>
                <a:gd name="connsiteY119" fmla="*/ 703207 h 1175041"/>
                <a:gd name="connsiteX120" fmla="*/ 394188 w 888689"/>
                <a:gd name="connsiteY120" fmla="*/ 711741 h 1175041"/>
                <a:gd name="connsiteX121" fmla="*/ 284649 w 888689"/>
                <a:gd name="connsiteY121" fmla="*/ 713695 h 1175041"/>
                <a:gd name="connsiteX122" fmla="*/ 182607 w 888689"/>
                <a:gd name="connsiteY122" fmla="*/ 705520 h 1175041"/>
                <a:gd name="connsiteX123" fmla="*/ 114060 w 888689"/>
                <a:gd name="connsiteY123" fmla="*/ 687257 h 1175041"/>
                <a:gd name="connsiteX124" fmla="*/ 92089 w 888689"/>
                <a:gd name="connsiteY124" fmla="*/ 672702 h 1175041"/>
                <a:gd name="connsiteX125" fmla="*/ 89058 w 888689"/>
                <a:gd name="connsiteY125" fmla="*/ 637252 h 1175041"/>
                <a:gd name="connsiteX126" fmla="*/ 110432 w 888689"/>
                <a:gd name="connsiteY126" fmla="*/ 619667 h 1175041"/>
                <a:gd name="connsiteX127" fmla="*/ 162589 w 888689"/>
                <a:gd name="connsiteY127" fmla="*/ 602401 h 1175041"/>
                <a:gd name="connsiteX128" fmla="*/ 256297 w 888689"/>
                <a:gd name="connsiteY128" fmla="*/ 591076 h 1175041"/>
                <a:gd name="connsiteX129" fmla="*/ 311087 w 888689"/>
                <a:gd name="connsiteY129" fmla="*/ 590079 h 1175041"/>
                <a:gd name="connsiteX130" fmla="*/ 760218 w 888689"/>
                <a:gd name="connsiteY130" fmla="*/ 588025 h 1175041"/>
                <a:gd name="connsiteX131" fmla="*/ 790354 w 888689"/>
                <a:gd name="connsiteY131" fmla="*/ 592591 h 1175041"/>
                <a:gd name="connsiteX132" fmla="*/ 843428 w 888689"/>
                <a:gd name="connsiteY132" fmla="*/ 654598 h 1175041"/>
                <a:gd name="connsiteX133" fmla="*/ 798209 w 888689"/>
                <a:gd name="connsiteY133" fmla="*/ 784793 h 1175041"/>
                <a:gd name="connsiteX134" fmla="*/ 695090 w 888689"/>
                <a:gd name="connsiteY134" fmla="*/ 835395 h 1175041"/>
                <a:gd name="connsiteX135" fmla="*/ 663748 w 888689"/>
                <a:gd name="connsiteY135" fmla="*/ 841695 h 1175041"/>
                <a:gd name="connsiteX136" fmla="*/ 664745 w 888689"/>
                <a:gd name="connsiteY136" fmla="*/ 840021 h 1175041"/>
                <a:gd name="connsiteX137" fmla="*/ 742264 w 888689"/>
                <a:gd name="connsiteY137" fmla="*/ 767447 h 1175041"/>
                <a:gd name="connsiteX138" fmla="*/ 778152 w 888689"/>
                <a:gd name="connsiteY138" fmla="*/ 699658 h 1175041"/>
                <a:gd name="connsiteX139" fmla="*/ 777753 w 888689"/>
                <a:gd name="connsiteY139" fmla="*/ 658466 h 1175041"/>
                <a:gd name="connsiteX140" fmla="*/ 738715 w 888689"/>
                <a:gd name="connsiteY140" fmla="*/ 620703 h 1175041"/>
                <a:gd name="connsiteX141" fmla="*/ 686278 w 888689"/>
                <a:gd name="connsiteY141" fmla="*/ 615878 h 1175041"/>
                <a:gd name="connsiteX142" fmla="*/ 730141 w 888689"/>
                <a:gd name="connsiteY142" fmla="*/ 593149 h 1175041"/>
                <a:gd name="connsiteX143" fmla="*/ 760218 w 888689"/>
                <a:gd name="connsiteY143" fmla="*/ 588025 h 1175041"/>
                <a:gd name="connsiteX144" fmla="*/ 704621 w 888689"/>
                <a:gd name="connsiteY144" fmla="*/ 204241 h 1175041"/>
                <a:gd name="connsiteX145" fmla="*/ 700633 w 888689"/>
                <a:gd name="connsiteY145" fmla="*/ 207351 h 1175041"/>
                <a:gd name="connsiteX146" fmla="*/ 594883 w 888689"/>
                <a:gd name="connsiteY146" fmla="*/ 284630 h 1175041"/>
                <a:gd name="connsiteX147" fmla="*/ 541888 w 888689"/>
                <a:gd name="connsiteY147" fmla="*/ 338742 h 1175041"/>
                <a:gd name="connsiteX148" fmla="*/ 528330 w 888689"/>
                <a:gd name="connsiteY148" fmla="*/ 369766 h 1175041"/>
                <a:gd name="connsiteX149" fmla="*/ 534830 w 888689"/>
                <a:gd name="connsiteY149" fmla="*/ 407647 h 1175041"/>
                <a:gd name="connsiteX150" fmla="*/ 558755 w 888689"/>
                <a:gd name="connsiteY150" fmla="*/ 454701 h 1175041"/>
                <a:gd name="connsiteX151" fmla="*/ 578255 w 888689"/>
                <a:gd name="connsiteY151" fmla="*/ 502592 h 1175041"/>
                <a:gd name="connsiteX152" fmla="*/ 564298 w 888689"/>
                <a:gd name="connsiteY152" fmla="*/ 572814 h 1175041"/>
                <a:gd name="connsiteX153" fmla="*/ 504484 w 888689"/>
                <a:gd name="connsiteY153" fmla="*/ 622538 h 1175041"/>
                <a:gd name="connsiteX154" fmla="*/ 473341 w 888689"/>
                <a:gd name="connsiteY154" fmla="*/ 633664 h 1175041"/>
                <a:gd name="connsiteX155" fmla="*/ 469687 w 888689"/>
                <a:gd name="connsiteY155" fmla="*/ 633993 h 1175041"/>
                <a:gd name="connsiteX156" fmla="*/ 489132 w 888689"/>
                <a:gd name="connsiteY156" fmla="*/ 612809 h 1175041"/>
                <a:gd name="connsiteX157" fmla="*/ 510904 w 888689"/>
                <a:gd name="connsiteY157" fmla="*/ 567191 h 1175041"/>
                <a:gd name="connsiteX158" fmla="*/ 504245 w 888689"/>
                <a:gd name="connsiteY158" fmla="*/ 525162 h 1175041"/>
                <a:gd name="connsiteX159" fmla="*/ 476332 w 888689"/>
                <a:gd name="connsiteY159" fmla="*/ 480261 h 1175041"/>
                <a:gd name="connsiteX160" fmla="*/ 449416 w 888689"/>
                <a:gd name="connsiteY160" fmla="*/ 430616 h 1175041"/>
                <a:gd name="connsiteX161" fmla="*/ 448219 w 888689"/>
                <a:gd name="connsiteY161" fmla="*/ 359996 h 1175041"/>
                <a:gd name="connsiteX162" fmla="*/ 508033 w 888689"/>
                <a:gd name="connsiteY162" fmla="*/ 272588 h 1175041"/>
                <a:gd name="connsiteX163" fmla="*/ 607722 w 888689"/>
                <a:gd name="connsiteY163" fmla="*/ 223341 h 1175041"/>
                <a:gd name="connsiteX164" fmla="*/ 697882 w 888689"/>
                <a:gd name="connsiteY164" fmla="*/ 204719 h 1175041"/>
                <a:gd name="connsiteX165" fmla="*/ 704621 w 888689"/>
                <a:gd name="connsiteY165" fmla="*/ 204241 h 1175041"/>
                <a:gd name="connsiteX166" fmla="*/ 519239 w 888689"/>
                <a:gd name="connsiteY166" fmla="*/ 156 h 1175041"/>
                <a:gd name="connsiteX167" fmla="*/ 521153 w 888689"/>
                <a:gd name="connsiteY167" fmla="*/ 1233 h 1175041"/>
                <a:gd name="connsiteX168" fmla="*/ 550940 w 888689"/>
                <a:gd name="connsiteY168" fmla="*/ 80386 h 1175041"/>
                <a:gd name="connsiteX169" fmla="*/ 538977 w 888689"/>
                <a:gd name="connsiteY169" fmla="*/ 160138 h 1175041"/>
                <a:gd name="connsiteX170" fmla="*/ 491246 w 888689"/>
                <a:gd name="connsiteY170" fmla="*/ 235423 h 1175041"/>
                <a:gd name="connsiteX171" fmla="*/ 423098 w 888689"/>
                <a:gd name="connsiteY171" fmla="*/ 308875 h 1175041"/>
                <a:gd name="connsiteX172" fmla="*/ 370581 w 888689"/>
                <a:gd name="connsiteY172" fmla="*/ 371041 h 1175041"/>
                <a:gd name="connsiteX173" fmla="*/ 352597 w 888689"/>
                <a:gd name="connsiteY173" fmla="*/ 411236 h 1175041"/>
                <a:gd name="connsiteX174" fmla="*/ 357223 w 888689"/>
                <a:gd name="connsiteY174" fmla="*/ 454302 h 1175041"/>
                <a:gd name="connsiteX175" fmla="*/ 410178 w 888689"/>
                <a:gd name="connsiteY175" fmla="*/ 567470 h 1175041"/>
                <a:gd name="connsiteX176" fmla="*/ 433585 w 888689"/>
                <a:gd name="connsiteY176" fmla="*/ 607345 h 1175041"/>
                <a:gd name="connsiteX177" fmla="*/ 434702 w 888689"/>
                <a:gd name="connsiteY177" fmla="*/ 611014 h 1175041"/>
                <a:gd name="connsiteX178" fmla="*/ 382624 w 888689"/>
                <a:gd name="connsiteY178" fmla="*/ 569264 h 1175041"/>
                <a:gd name="connsiteX179" fmla="*/ 327236 w 888689"/>
                <a:gd name="connsiteY179" fmla="*/ 513757 h 1175041"/>
                <a:gd name="connsiteX180" fmla="*/ 272526 w 888689"/>
                <a:gd name="connsiteY180" fmla="*/ 426429 h 1175041"/>
                <a:gd name="connsiteX181" fmla="*/ 288796 w 888689"/>
                <a:gd name="connsiteY181" fmla="*/ 315415 h 1175041"/>
                <a:gd name="connsiteX182" fmla="*/ 343585 w 888689"/>
                <a:gd name="connsiteY182" fmla="*/ 257315 h 1175041"/>
                <a:gd name="connsiteX183" fmla="*/ 422540 w 888689"/>
                <a:gd name="connsiteY183" fmla="*/ 190922 h 1175041"/>
                <a:gd name="connsiteX184" fmla="*/ 495991 w 888689"/>
                <a:gd name="connsiteY184" fmla="*/ 117112 h 1175041"/>
                <a:gd name="connsiteX185" fmla="*/ 524502 w 888689"/>
                <a:gd name="connsiteY185" fmla="*/ 56700 h 1175041"/>
                <a:gd name="connsiteX186" fmla="*/ 519239 w 888689"/>
                <a:gd name="connsiteY186" fmla="*/ 156 h 1175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Lst>
              <a:rect l="l" t="t" r="r" b="b"/>
              <a:pathLst>
                <a:path w="888689" h="1175041">
                  <a:moveTo>
                    <a:pt x="888688" y="1016472"/>
                  </a:moveTo>
                  <a:cubicBezTo>
                    <a:pt x="888747" y="1027071"/>
                    <a:pt x="886474" y="1037554"/>
                    <a:pt x="882028" y="1047176"/>
                  </a:cubicBezTo>
                  <a:cubicBezTo>
                    <a:pt x="873678" y="1064821"/>
                    <a:pt x="861105" y="1080133"/>
                    <a:pt x="845422" y="1091758"/>
                  </a:cubicBezTo>
                  <a:cubicBezTo>
                    <a:pt x="820101" y="1111695"/>
                    <a:pt x="791191" y="1125293"/>
                    <a:pt x="761005" y="1136179"/>
                  </a:cubicBezTo>
                  <a:cubicBezTo>
                    <a:pt x="725818" y="1148573"/>
                    <a:pt x="689563" y="1157688"/>
                    <a:pt x="652702" y="1163414"/>
                  </a:cubicBezTo>
                  <a:cubicBezTo>
                    <a:pt x="592717" y="1173000"/>
                    <a:pt x="531930" y="1176673"/>
                    <a:pt x="471227" y="1174380"/>
                  </a:cubicBezTo>
                  <a:cubicBezTo>
                    <a:pt x="423261" y="1172845"/>
                    <a:pt x="375470" y="1167821"/>
                    <a:pt x="328233" y="1159347"/>
                  </a:cubicBezTo>
                  <a:cubicBezTo>
                    <a:pt x="267174" y="1148704"/>
                    <a:pt x="207450" y="1131470"/>
                    <a:pt x="150108" y="1107947"/>
                  </a:cubicBezTo>
                  <a:lnTo>
                    <a:pt x="149430" y="1107668"/>
                  </a:lnTo>
                  <a:cubicBezTo>
                    <a:pt x="150347" y="1106671"/>
                    <a:pt x="151384" y="1107269"/>
                    <a:pt x="152301" y="1107389"/>
                  </a:cubicBezTo>
                  <a:cubicBezTo>
                    <a:pt x="153218" y="1107509"/>
                    <a:pt x="154494" y="1107907"/>
                    <a:pt x="155570" y="1108146"/>
                  </a:cubicBezTo>
                  <a:cubicBezTo>
                    <a:pt x="196084" y="1117557"/>
                    <a:pt x="236917" y="1124934"/>
                    <a:pt x="278149" y="1130557"/>
                  </a:cubicBezTo>
                  <a:cubicBezTo>
                    <a:pt x="313824" y="1135422"/>
                    <a:pt x="349713" y="1138811"/>
                    <a:pt x="385814" y="1140725"/>
                  </a:cubicBezTo>
                  <a:cubicBezTo>
                    <a:pt x="419840" y="1142532"/>
                    <a:pt x="453882" y="1142918"/>
                    <a:pt x="487935" y="1141881"/>
                  </a:cubicBezTo>
                  <a:cubicBezTo>
                    <a:pt x="513097" y="1141044"/>
                    <a:pt x="538259" y="1139648"/>
                    <a:pt x="563301" y="1137057"/>
                  </a:cubicBezTo>
                  <a:cubicBezTo>
                    <a:pt x="636393" y="1129360"/>
                    <a:pt x="708010" y="1115324"/>
                    <a:pt x="776317" y="1087092"/>
                  </a:cubicBezTo>
                  <a:cubicBezTo>
                    <a:pt x="810032" y="1073646"/>
                    <a:pt x="841634" y="1055407"/>
                    <a:pt x="870145" y="1032940"/>
                  </a:cubicBezTo>
                  <a:cubicBezTo>
                    <a:pt x="876621" y="1027792"/>
                    <a:pt x="882810" y="1022294"/>
                    <a:pt x="888688" y="1016472"/>
                  </a:cubicBezTo>
                  <a:close/>
                  <a:moveTo>
                    <a:pt x="763159" y="914948"/>
                  </a:moveTo>
                  <a:lnTo>
                    <a:pt x="764036" y="914948"/>
                  </a:lnTo>
                  <a:lnTo>
                    <a:pt x="763518" y="915706"/>
                  </a:lnTo>
                  <a:close/>
                  <a:moveTo>
                    <a:pt x="143050" y="907770"/>
                  </a:moveTo>
                  <a:cubicBezTo>
                    <a:pt x="148632" y="908169"/>
                    <a:pt x="154215" y="909006"/>
                    <a:pt x="159798" y="909365"/>
                  </a:cubicBezTo>
                  <a:cubicBezTo>
                    <a:pt x="163007" y="909664"/>
                    <a:pt x="166098" y="910733"/>
                    <a:pt x="168809" y="912475"/>
                  </a:cubicBezTo>
                  <a:cubicBezTo>
                    <a:pt x="180772" y="919374"/>
                    <a:pt x="192934" y="926153"/>
                    <a:pt x="204937" y="933291"/>
                  </a:cubicBezTo>
                  <a:cubicBezTo>
                    <a:pt x="198397" y="932653"/>
                    <a:pt x="191977" y="931855"/>
                    <a:pt x="185478" y="931696"/>
                  </a:cubicBezTo>
                  <a:cubicBezTo>
                    <a:pt x="163477" y="930615"/>
                    <a:pt x="141588" y="935436"/>
                    <a:pt x="122075" y="945652"/>
                  </a:cubicBezTo>
                  <a:cubicBezTo>
                    <a:pt x="116843" y="948328"/>
                    <a:pt x="112269" y="952128"/>
                    <a:pt x="108677" y="956777"/>
                  </a:cubicBezTo>
                  <a:cubicBezTo>
                    <a:pt x="103905" y="962460"/>
                    <a:pt x="103545" y="970638"/>
                    <a:pt x="107799" y="976715"/>
                  </a:cubicBezTo>
                  <a:cubicBezTo>
                    <a:pt x="112946" y="984419"/>
                    <a:pt x="120160" y="990512"/>
                    <a:pt x="128614" y="994300"/>
                  </a:cubicBezTo>
                  <a:cubicBezTo>
                    <a:pt x="146438" y="1003141"/>
                    <a:pt x="165320" y="1009669"/>
                    <a:pt x="184799" y="1013720"/>
                  </a:cubicBezTo>
                  <a:cubicBezTo>
                    <a:pt x="220860" y="1021847"/>
                    <a:pt x="257451" y="1027405"/>
                    <a:pt x="294299" y="1030348"/>
                  </a:cubicBezTo>
                  <a:cubicBezTo>
                    <a:pt x="350713" y="1035277"/>
                    <a:pt x="407374" y="1036784"/>
                    <a:pt x="463970" y="1034854"/>
                  </a:cubicBezTo>
                  <a:cubicBezTo>
                    <a:pt x="498981" y="1033778"/>
                    <a:pt x="533912" y="1031385"/>
                    <a:pt x="568724" y="1027158"/>
                  </a:cubicBezTo>
                  <a:cubicBezTo>
                    <a:pt x="608999" y="1022213"/>
                    <a:pt x="648914" y="1015435"/>
                    <a:pt x="687554" y="1002515"/>
                  </a:cubicBezTo>
                  <a:cubicBezTo>
                    <a:pt x="706267" y="996753"/>
                    <a:pt x="724000" y="988187"/>
                    <a:pt x="740150" y="977114"/>
                  </a:cubicBezTo>
                  <a:cubicBezTo>
                    <a:pt x="748030" y="971826"/>
                    <a:pt x="754800" y="965056"/>
                    <a:pt x="760088" y="957176"/>
                  </a:cubicBezTo>
                  <a:cubicBezTo>
                    <a:pt x="767162" y="946234"/>
                    <a:pt x="768964" y="932700"/>
                    <a:pt x="764993" y="920291"/>
                  </a:cubicBezTo>
                  <a:cubicBezTo>
                    <a:pt x="764554" y="918736"/>
                    <a:pt x="764075" y="917221"/>
                    <a:pt x="763637" y="915665"/>
                  </a:cubicBezTo>
                  <a:lnTo>
                    <a:pt x="764036" y="915027"/>
                  </a:lnTo>
                  <a:cubicBezTo>
                    <a:pt x="772497" y="919075"/>
                    <a:pt x="780516" y="923996"/>
                    <a:pt x="787961" y="929702"/>
                  </a:cubicBezTo>
                  <a:cubicBezTo>
                    <a:pt x="805427" y="943778"/>
                    <a:pt x="809534" y="960924"/>
                    <a:pt x="800402" y="981979"/>
                  </a:cubicBezTo>
                  <a:cubicBezTo>
                    <a:pt x="793942" y="996773"/>
                    <a:pt x="782498" y="1007260"/>
                    <a:pt x="769618" y="1016272"/>
                  </a:cubicBezTo>
                  <a:cubicBezTo>
                    <a:pt x="748528" y="1030352"/>
                    <a:pt x="725488" y="1041262"/>
                    <a:pt x="701231" y="1048651"/>
                  </a:cubicBezTo>
                  <a:cubicBezTo>
                    <a:pt x="669956" y="1058828"/>
                    <a:pt x="637968" y="1066651"/>
                    <a:pt x="605529" y="1072058"/>
                  </a:cubicBezTo>
                  <a:cubicBezTo>
                    <a:pt x="580966" y="1076365"/>
                    <a:pt x="556310" y="1079782"/>
                    <a:pt x="531559" y="1082306"/>
                  </a:cubicBezTo>
                  <a:cubicBezTo>
                    <a:pt x="490368" y="1086613"/>
                    <a:pt x="449056" y="1088886"/>
                    <a:pt x="407666" y="1089564"/>
                  </a:cubicBezTo>
                  <a:cubicBezTo>
                    <a:pt x="376363" y="1090082"/>
                    <a:pt x="345060" y="1089564"/>
                    <a:pt x="313798" y="1087929"/>
                  </a:cubicBezTo>
                  <a:cubicBezTo>
                    <a:pt x="287639" y="1086693"/>
                    <a:pt x="261561" y="1084699"/>
                    <a:pt x="235562" y="1081668"/>
                  </a:cubicBezTo>
                  <a:cubicBezTo>
                    <a:pt x="188069" y="1076125"/>
                    <a:pt x="141016" y="1068310"/>
                    <a:pt x="95438" y="1053357"/>
                  </a:cubicBezTo>
                  <a:cubicBezTo>
                    <a:pt x="73544" y="1046749"/>
                    <a:pt x="52714" y="1037028"/>
                    <a:pt x="33590" y="1024487"/>
                  </a:cubicBezTo>
                  <a:cubicBezTo>
                    <a:pt x="23619" y="1018031"/>
                    <a:pt x="15060" y="1009621"/>
                    <a:pt x="8429" y="999764"/>
                  </a:cubicBezTo>
                  <a:cubicBezTo>
                    <a:pt x="-4730" y="979267"/>
                    <a:pt x="-2457" y="959369"/>
                    <a:pt x="15088" y="942502"/>
                  </a:cubicBezTo>
                  <a:cubicBezTo>
                    <a:pt x="30201" y="927947"/>
                    <a:pt x="48743" y="919773"/>
                    <a:pt x="68602" y="914230"/>
                  </a:cubicBezTo>
                  <a:cubicBezTo>
                    <a:pt x="92871" y="907866"/>
                    <a:pt x="118047" y="905681"/>
                    <a:pt x="143050" y="907770"/>
                  </a:cubicBezTo>
                  <a:close/>
                  <a:moveTo>
                    <a:pt x="290391" y="843530"/>
                  </a:moveTo>
                  <a:cubicBezTo>
                    <a:pt x="287405" y="846732"/>
                    <a:pt x="285171" y="850560"/>
                    <a:pt x="283852" y="854735"/>
                  </a:cubicBezTo>
                  <a:cubicBezTo>
                    <a:pt x="282457" y="860111"/>
                    <a:pt x="284678" y="865777"/>
                    <a:pt x="289354" y="868771"/>
                  </a:cubicBezTo>
                  <a:cubicBezTo>
                    <a:pt x="297151" y="874159"/>
                    <a:pt x="306117" y="877616"/>
                    <a:pt x="315513" y="878860"/>
                  </a:cubicBezTo>
                  <a:cubicBezTo>
                    <a:pt x="340358" y="883075"/>
                    <a:pt x="365607" y="884415"/>
                    <a:pt x="390758" y="882847"/>
                  </a:cubicBezTo>
                  <a:cubicBezTo>
                    <a:pt x="412798" y="882006"/>
                    <a:pt x="434765" y="879861"/>
                    <a:pt x="456554" y="876428"/>
                  </a:cubicBezTo>
                  <a:cubicBezTo>
                    <a:pt x="484283" y="872683"/>
                    <a:pt x="511478" y="865697"/>
                    <a:pt x="537581" y="855613"/>
                  </a:cubicBezTo>
                  <a:cubicBezTo>
                    <a:pt x="538929" y="854699"/>
                    <a:pt x="540699" y="854699"/>
                    <a:pt x="542047" y="855613"/>
                  </a:cubicBezTo>
                  <a:cubicBezTo>
                    <a:pt x="565095" y="871084"/>
                    <a:pt x="588184" y="886516"/>
                    <a:pt x="611312" y="901908"/>
                  </a:cubicBezTo>
                  <a:cubicBezTo>
                    <a:pt x="611511" y="901908"/>
                    <a:pt x="611631" y="902267"/>
                    <a:pt x="612109" y="902905"/>
                  </a:cubicBezTo>
                  <a:cubicBezTo>
                    <a:pt x="608360" y="905059"/>
                    <a:pt x="604692" y="907212"/>
                    <a:pt x="600944" y="909206"/>
                  </a:cubicBezTo>
                  <a:cubicBezTo>
                    <a:pt x="574857" y="922600"/>
                    <a:pt x="547115" y="932493"/>
                    <a:pt x="518441" y="938634"/>
                  </a:cubicBezTo>
                  <a:cubicBezTo>
                    <a:pt x="490524" y="944954"/>
                    <a:pt x="462172" y="949181"/>
                    <a:pt x="433625" y="951275"/>
                  </a:cubicBezTo>
                  <a:cubicBezTo>
                    <a:pt x="404440" y="953627"/>
                    <a:pt x="375130" y="953974"/>
                    <a:pt x="345898" y="952312"/>
                  </a:cubicBezTo>
                  <a:cubicBezTo>
                    <a:pt x="320716" y="951195"/>
                    <a:pt x="295702" y="947630"/>
                    <a:pt x="271211" y="941665"/>
                  </a:cubicBezTo>
                  <a:cubicBezTo>
                    <a:pt x="255786" y="938327"/>
                    <a:pt x="241098" y="932206"/>
                    <a:pt x="227866" y="923601"/>
                  </a:cubicBezTo>
                  <a:cubicBezTo>
                    <a:pt x="220110" y="919039"/>
                    <a:pt x="214401" y="911674"/>
                    <a:pt x="211916" y="903025"/>
                  </a:cubicBezTo>
                  <a:cubicBezTo>
                    <a:pt x="209284" y="891660"/>
                    <a:pt x="213909" y="882209"/>
                    <a:pt x="220649" y="873716"/>
                  </a:cubicBezTo>
                  <a:cubicBezTo>
                    <a:pt x="233528" y="857766"/>
                    <a:pt x="250954" y="849232"/>
                    <a:pt x="270772" y="845205"/>
                  </a:cubicBezTo>
                  <a:cubicBezTo>
                    <a:pt x="277232" y="843933"/>
                    <a:pt x="283810" y="843371"/>
                    <a:pt x="290391" y="843530"/>
                  </a:cubicBezTo>
                  <a:close/>
                  <a:moveTo>
                    <a:pt x="250675" y="720394"/>
                  </a:moveTo>
                  <a:cubicBezTo>
                    <a:pt x="251551" y="720334"/>
                    <a:pt x="252430" y="720334"/>
                    <a:pt x="253306" y="720394"/>
                  </a:cubicBezTo>
                  <a:lnTo>
                    <a:pt x="257613" y="720394"/>
                  </a:lnTo>
                  <a:cubicBezTo>
                    <a:pt x="255181" y="722906"/>
                    <a:pt x="252908" y="724939"/>
                    <a:pt x="250954" y="727252"/>
                  </a:cubicBezTo>
                  <a:cubicBezTo>
                    <a:pt x="241942" y="737660"/>
                    <a:pt x="242979" y="747190"/>
                    <a:pt x="254543" y="754886"/>
                  </a:cubicBezTo>
                  <a:cubicBezTo>
                    <a:pt x="263841" y="760696"/>
                    <a:pt x="274127" y="764751"/>
                    <a:pt x="284888" y="766849"/>
                  </a:cubicBezTo>
                  <a:cubicBezTo>
                    <a:pt x="306621" y="771538"/>
                    <a:pt x="328739" y="774222"/>
                    <a:pt x="350963" y="774863"/>
                  </a:cubicBezTo>
                  <a:cubicBezTo>
                    <a:pt x="379491" y="776227"/>
                    <a:pt x="408077" y="775693"/>
                    <a:pt x="436536" y="773269"/>
                  </a:cubicBezTo>
                  <a:cubicBezTo>
                    <a:pt x="478466" y="770438"/>
                    <a:pt x="519940" y="762837"/>
                    <a:pt x="560151" y="750619"/>
                  </a:cubicBezTo>
                  <a:cubicBezTo>
                    <a:pt x="561623" y="749981"/>
                    <a:pt x="563317" y="750133"/>
                    <a:pt x="564657" y="751018"/>
                  </a:cubicBezTo>
                  <a:lnTo>
                    <a:pt x="629017" y="791332"/>
                  </a:lnTo>
                  <a:cubicBezTo>
                    <a:pt x="629615" y="791571"/>
                    <a:pt x="630094" y="791970"/>
                    <a:pt x="630532" y="792449"/>
                  </a:cubicBezTo>
                  <a:cubicBezTo>
                    <a:pt x="612281" y="799818"/>
                    <a:pt x="593647" y="806194"/>
                    <a:pt x="574706" y="811549"/>
                  </a:cubicBezTo>
                  <a:cubicBezTo>
                    <a:pt x="545385" y="819839"/>
                    <a:pt x="515506" y="826020"/>
                    <a:pt x="485304" y="830051"/>
                  </a:cubicBezTo>
                  <a:cubicBezTo>
                    <a:pt x="441185" y="836101"/>
                    <a:pt x="396605" y="838119"/>
                    <a:pt x="352119" y="836073"/>
                  </a:cubicBezTo>
                  <a:cubicBezTo>
                    <a:pt x="309930" y="833999"/>
                    <a:pt x="268061" y="829214"/>
                    <a:pt x="227427" y="816773"/>
                  </a:cubicBezTo>
                  <a:cubicBezTo>
                    <a:pt x="212676" y="812722"/>
                    <a:pt x="198645" y="806397"/>
                    <a:pt x="185836" y="798032"/>
                  </a:cubicBezTo>
                  <a:cubicBezTo>
                    <a:pt x="179110" y="794096"/>
                    <a:pt x="173900" y="788015"/>
                    <a:pt x="171043" y="780765"/>
                  </a:cubicBezTo>
                  <a:cubicBezTo>
                    <a:pt x="168450" y="772790"/>
                    <a:pt x="171362" y="765812"/>
                    <a:pt x="175788" y="759352"/>
                  </a:cubicBezTo>
                  <a:cubicBezTo>
                    <a:pt x="182921" y="749714"/>
                    <a:pt x="192170" y="741843"/>
                    <a:pt x="202824" y="736344"/>
                  </a:cubicBezTo>
                  <a:cubicBezTo>
                    <a:pt x="217538" y="727862"/>
                    <a:pt x="233813" y="722435"/>
                    <a:pt x="250675" y="720394"/>
                  </a:cubicBezTo>
                  <a:close/>
                  <a:moveTo>
                    <a:pt x="469434" y="634317"/>
                  </a:moveTo>
                  <a:lnTo>
                    <a:pt x="469434" y="634740"/>
                  </a:lnTo>
                  <a:lnTo>
                    <a:pt x="468955" y="634541"/>
                  </a:lnTo>
                  <a:close/>
                  <a:moveTo>
                    <a:pt x="469434" y="634182"/>
                  </a:moveTo>
                  <a:lnTo>
                    <a:pt x="469553" y="634262"/>
                  </a:lnTo>
                  <a:lnTo>
                    <a:pt x="469434" y="634317"/>
                  </a:lnTo>
                  <a:close/>
                  <a:moveTo>
                    <a:pt x="469687" y="633993"/>
                  </a:moveTo>
                  <a:lnTo>
                    <a:pt x="469513" y="634182"/>
                  </a:lnTo>
                  <a:lnTo>
                    <a:pt x="469354" y="634023"/>
                  </a:lnTo>
                  <a:close/>
                  <a:moveTo>
                    <a:pt x="311087" y="590079"/>
                  </a:moveTo>
                  <a:cubicBezTo>
                    <a:pt x="306501" y="591315"/>
                    <a:pt x="301875" y="592472"/>
                    <a:pt x="297289" y="593788"/>
                  </a:cubicBezTo>
                  <a:cubicBezTo>
                    <a:pt x="274414" y="599606"/>
                    <a:pt x="252153" y="607621"/>
                    <a:pt x="230817" y="617713"/>
                  </a:cubicBezTo>
                  <a:cubicBezTo>
                    <a:pt x="224523" y="620477"/>
                    <a:pt x="218822" y="624432"/>
                    <a:pt x="214029" y="629357"/>
                  </a:cubicBezTo>
                  <a:cubicBezTo>
                    <a:pt x="206532" y="637811"/>
                    <a:pt x="209483" y="641320"/>
                    <a:pt x="217059" y="643992"/>
                  </a:cubicBezTo>
                  <a:cubicBezTo>
                    <a:pt x="226258" y="647114"/>
                    <a:pt x="235808" y="649084"/>
                    <a:pt x="245491" y="649853"/>
                  </a:cubicBezTo>
                  <a:cubicBezTo>
                    <a:pt x="303151" y="656194"/>
                    <a:pt x="361131" y="655117"/>
                    <a:pt x="418871" y="653841"/>
                  </a:cubicBezTo>
                  <a:cubicBezTo>
                    <a:pt x="451649" y="653003"/>
                    <a:pt x="484387" y="651169"/>
                    <a:pt x="517085" y="648777"/>
                  </a:cubicBezTo>
                  <a:cubicBezTo>
                    <a:pt x="548428" y="646504"/>
                    <a:pt x="579650" y="643513"/>
                    <a:pt x="610793" y="639485"/>
                  </a:cubicBezTo>
                  <a:cubicBezTo>
                    <a:pt x="630053" y="636974"/>
                    <a:pt x="649234" y="634062"/>
                    <a:pt x="668214" y="629955"/>
                  </a:cubicBezTo>
                  <a:lnTo>
                    <a:pt x="669969" y="629955"/>
                  </a:lnTo>
                  <a:cubicBezTo>
                    <a:pt x="667584" y="632695"/>
                    <a:pt x="664909" y="635167"/>
                    <a:pt x="661994" y="637332"/>
                  </a:cubicBezTo>
                  <a:cubicBezTo>
                    <a:pt x="642056" y="654040"/>
                    <a:pt x="621041" y="669472"/>
                    <a:pt x="600146" y="685183"/>
                  </a:cubicBezTo>
                  <a:cubicBezTo>
                    <a:pt x="596645" y="687077"/>
                    <a:pt x="592757" y="688142"/>
                    <a:pt x="588782" y="688294"/>
                  </a:cubicBezTo>
                  <a:cubicBezTo>
                    <a:pt x="556881" y="694514"/>
                    <a:pt x="524981" y="699419"/>
                    <a:pt x="492881" y="703207"/>
                  </a:cubicBezTo>
                  <a:cubicBezTo>
                    <a:pt x="460102" y="707063"/>
                    <a:pt x="427205" y="709907"/>
                    <a:pt x="394188" y="711741"/>
                  </a:cubicBezTo>
                  <a:cubicBezTo>
                    <a:pt x="357715" y="713814"/>
                    <a:pt x="321202" y="714464"/>
                    <a:pt x="284649" y="713695"/>
                  </a:cubicBezTo>
                  <a:cubicBezTo>
                    <a:pt x="250491" y="713248"/>
                    <a:pt x="216401" y="710516"/>
                    <a:pt x="182607" y="705520"/>
                  </a:cubicBezTo>
                  <a:cubicBezTo>
                    <a:pt x="159120" y="701851"/>
                    <a:pt x="135872" y="697106"/>
                    <a:pt x="114060" y="687257"/>
                  </a:cubicBezTo>
                  <a:cubicBezTo>
                    <a:pt x="105859" y="683879"/>
                    <a:pt x="98396" y="678935"/>
                    <a:pt x="92089" y="672702"/>
                  </a:cubicBezTo>
                  <a:cubicBezTo>
                    <a:pt x="82299" y="663331"/>
                    <a:pt x="81001" y="648147"/>
                    <a:pt x="89058" y="637252"/>
                  </a:cubicBezTo>
                  <a:cubicBezTo>
                    <a:pt x="94593" y="629688"/>
                    <a:pt x="101944" y="623643"/>
                    <a:pt x="110432" y="619667"/>
                  </a:cubicBezTo>
                  <a:cubicBezTo>
                    <a:pt x="126917" y="611485"/>
                    <a:pt x="144477" y="605671"/>
                    <a:pt x="162589" y="602401"/>
                  </a:cubicBezTo>
                  <a:cubicBezTo>
                    <a:pt x="193496" y="596276"/>
                    <a:pt x="224821" y="592492"/>
                    <a:pt x="256297" y="591076"/>
                  </a:cubicBezTo>
                  <a:cubicBezTo>
                    <a:pt x="274527" y="589712"/>
                    <a:pt x="292820" y="589377"/>
                    <a:pt x="311087" y="590079"/>
                  </a:cubicBezTo>
                  <a:close/>
                  <a:moveTo>
                    <a:pt x="760218" y="588025"/>
                  </a:moveTo>
                  <a:cubicBezTo>
                    <a:pt x="770276" y="587776"/>
                    <a:pt x="780345" y="589142"/>
                    <a:pt x="790354" y="592591"/>
                  </a:cubicBezTo>
                  <a:cubicBezTo>
                    <a:pt x="820101" y="602799"/>
                    <a:pt x="837726" y="624492"/>
                    <a:pt x="843428" y="654598"/>
                  </a:cubicBezTo>
                  <a:cubicBezTo>
                    <a:pt x="853118" y="706237"/>
                    <a:pt x="837766" y="750061"/>
                    <a:pt x="798209" y="784793"/>
                  </a:cubicBezTo>
                  <a:cubicBezTo>
                    <a:pt x="768462" y="810911"/>
                    <a:pt x="732853" y="825426"/>
                    <a:pt x="695090" y="835395"/>
                  </a:cubicBezTo>
                  <a:cubicBezTo>
                    <a:pt x="684783" y="838131"/>
                    <a:pt x="674315" y="840232"/>
                    <a:pt x="663748" y="841695"/>
                  </a:cubicBezTo>
                  <a:cubicBezTo>
                    <a:pt x="663230" y="840459"/>
                    <a:pt x="664267" y="840380"/>
                    <a:pt x="664745" y="840021"/>
                  </a:cubicBezTo>
                  <a:cubicBezTo>
                    <a:pt x="693751" y="819453"/>
                    <a:pt x="719829" y="795037"/>
                    <a:pt x="742264" y="767447"/>
                  </a:cubicBezTo>
                  <a:cubicBezTo>
                    <a:pt x="758493" y="747110"/>
                    <a:pt x="772051" y="725218"/>
                    <a:pt x="778152" y="699658"/>
                  </a:cubicBezTo>
                  <a:cubicBezTo>
                    <a:pt x="781422" y="685940"/>
                    <a:pt x="783057" y="672064"/>
                    <a:pt x="777753" y="658466"/>
                  </a:cubicBezTo>
                  <a:cubicBezTo>
                    <a:pt x="770535" y="639963"/>
                    <a:pt x="756619" y="628160"/>
                    <a:pt x="738715" y="620703"/>
                  </a:cubicBezTo>
                  <a:cubicBezTo>
                    <a:pt x="722082" y="614005"/>
                    <a:pt x="703851" y="612325"/>
                    <a:pt x="686278" y="615878"/>
                  </a:cubicBezTo>
                  <a:cubicBezTo>
                    <a:pt x="699413" y="605726"/>
                    <a:pt x="714275" y="598026"/>
                    <a:pt x="730141" y="593149"/>
                  </a:cubicBezTo>
                  <a:cubicBezTo>
                    <a:pt x="740110" y="590139"/>
                    <a:pt x="750159" y="588275"/>
                    <a:pt x="760218" y="588025"/>
                  </a:cubicBezTo>
                  <a:close/>
                  <a:moveTo>
                    <a:pt x="704621" y="204241"/>
                  </a:moveTo>
                  <a:cubicBezTo>
                    <a:pt x="703572" y="205595"/>
                    <a:pt x="702200" y="206665"/>
                    <a:pt x="700633" y="207351"/>
                  </a:cubicBezTo>
                  <a:cubicBezTo>
                    <a:pt x="663780" y="230841"/>
                    <a:pt x="628458" y="256652"/>
                    <a:pt x="594883" y="284630"/>
                  </a:cubicBezTo>
                  <a:cubicBezTo>
                    <a:pt x="575060" y="300419"/>
                    <a:pt x="557260" y="318593"/>
                    <a:pt x="541888" y="338742"/>
                  </a:cubicBezTo>
                  <a:cubicBezTo>
                    <a:pt x="534610" y="347644"/>
                    <a:pt x="529917" y="358376"/>
                    <a:pt x="528330" y="369766"/>
                  </a:cubicBezTo>
                  <a:cubicBezTo>
                    <a:pt x="527473" y="382729"/>
                    <a:pt x="529698" y="395711"/>
                    <a:pt x="534830" y="407647"/>
                  </a:cubicBezTo>
                  <a:cubicBezTo>
                    <a:pt x="541290" y="424116"/>
                    <a:pt x="550501" y="439149"/>
                    <a:pt x="558755" y="454701"/>
                  </a:cubicBezTo>
                  <a:cubicBezTo>
                    <a:pt x="567520" y="469647"/>
                    <a:pt x="574087" y="485776"/>
                    <a:pt x="578255" y="502592"/>
                  </a:cubicBezTo>
                  <a:cubicBezTo>
                    <a:pt x="583207" y="526924"/>
                    <a:pt x="578179" y="552225"/>
                    <a:pt x="564298" y="572814"/>
                  </a:cubicBezTo>
                  <a:cubicBezTo>
                    <a:pt x="549783" y="595742"/>
                    <a:pt x="528888" y="611254"/>
                    <a:pt x="504484" y="622538"/>
                  </a:cubicBezTo>
                  <a:cubicBezTo>
                    <a:pt x="494495" y="627260"/>
                    <a:pt x="484064" y="630988"/>
                    <a:pt x="473341" y="633664"/>
                  </a:cubicBezTo>
                  <a:lnTo>
                    <a:pt x="469687" y="633993"/>
                  </a:lnTo>
                  <a:lnTo>
                    <a:pt x="489132" y="612809"/>
                  </a:lnTo>
                  <a:cubicBezTo>
                    <a:pt x="500066" y="599650"/>
                    <a:pt x="507551" y="583971"/>
                    <a:pt x="510904" y="567191"/>
                  </a:cubicBezTo>
                  <a:cubicBezTo>
                    <a:pt x="513086" y="552827"/>
                    <a:pt x="510757" y="538145"/>
                    <a:pt x="504245" y="525162"/>
                  </a:cubicBezTo>
                  <a:cubicBezTo>
                    <a:pt x="496788" y="509012"/>
                    <a:pt x="486181" y="494856"/>
                    <a:pt x="476332" y="480261"/>
                  </a:cubicBezTo>
                  <a:cubicBezTo>
                    <a:pt x="465218" y="464965"/>
                    <a:pt x="456171" y="448273"/>
                    <a:pt x="449416" y="430616"/>
                  </a:cubicBezTo>
                  <a:cubicBezTo>
                    <a:pt x="441441" y="407209"/>
                    <a:pt x="442198" y="383642"/>
                    <a:pt x="448219" y="359996"/>
                  </a:cubicBezTo>
                  <a:cubicBezTo>
                    <a:pt x="457471" y="323629"/>
                    <a:pt x="478645" y="295317"/>
                    <a:pt x="508033" y="272588"/>
                  </a:cubicBezTo>
                  <a:cubicBezTo>
                    <a:pt x="537422" y="249859"/>
                    <a:pt x="571834" y="234466"/>
                    <a:pt x="607722" y="223341"/>
                  </a:cubicBezTo>
                  <a:cubicBezTo>
                    <a:pt x="637131" y="214336"/>
                    <a:pt x="667313" y="208102"/>
                    <a:pt x="697882" y="204719"/>
                  </a:cubicBezTo>
                  <a:cubicBezTo>
                    <a:pt x="699955" y="204480"/>
                    <a:pt x="702069" y="204440"/>
                    <a:pt x="704621" y="204241"/>
                  </a:cubicBezTo>
                  <a:close/>
                  <a:moveTo>
                    <a:pt x="519239" y="156"/>
                  </a:moveTo>
                  <a:cubicBezTo>
                    <a:pt x="520315" y="-362"/>
                    <a:pt x="520714" y="515"/>
                    <a:pt x="521153" y="1233"/>
                  </a:cubicBezTo>
                  <a:cubicBezTo>
                    <a:pt x="536860" y="25066"/>
                    <a:pt x="547036" y="52110"/>
                    <a:pt x="550940" y="80386"/>
                  </a:cubicBezTo>
                  <a:cubicBezTo>
                    <a:pt x="553974" y="107558"/>
                    <a:pt x="549851" y="135051"/>
                    <a:pt x="538977" y="160138"/>
                  </a:cubicBezTo>
                  <a:cubicBezTo>
                    <a:pt x="526931" y="187484"/>
                    <a:pt x="510840" y="212863"/>
                    <a:pt x="491246" y="235423"/>
                  </a:cubicBezTo>
                  <a:cubicBezTo>
                    <a:pt x="469872" y="261143"/>
                    <a:pt x="446146" y="284710"/>
                    <a:pt x="423098" y="308875"/>
                  </a:cubicBezTo>
                  <a:cubicBezTo>
                    <a:pt x="404316" y="328534"/>
                    <a:pt x="385575" y="348192"/>
                    <a:pt x="370581" y="371041"/>
                  </a:cubicBezTo>
                  <a:cubicBezTo>
                    <a:pt x="362139" y="383205"/>
                    <a:pt x="356040" y="396836"/>
                    <a:pt x="352597" y="411236"/>
                  </a:cubicBezTo>
                  <a:cubicBezTo>
                    <a:pt x="349641" y="425723"/>
                    <a:pt x="351257" y="440772"/>
                    <a:pt x="357223" y="454302"/>
                  </a:cubicBezTo>
                  <a:cubicBezTo>
                    <a:pt x="372540" y="493073"/>
                    <a:pt x="390224" y="530868"/>
                    <a:pt x="410178" y="567470"/>
                  </a:cubicBezTo>
                  <a:cubicBezTo>
                    <a:pt x="417675" y="580947"/>
                    <a:pt x="425530" y="594187"/>
                    <a:pt x="433585" y="607345"/>
                  </a:cubicBezTo>
                  <a:cubicBezTo>
                    <a:pt x="434183" y="608263"/>
                    <a:pt x="435300" y="609140"/>
                    <a:pt x="434702" y="611014"/>
                  </a:cubicBezTo>
                  <a:cubicBezTo>
                    <a:pt x="416518" y="597815"/>
                    <a:pt x="399252" y="583938"/>
                    <a:pt x="382624" y="569264"/>
                  </a:cubicBezTo>
                  <a:cubicBezTo>
                    <a:pt x="362898" y="552066"/>
                    <a:pt x="344391" y="533519"/>
                    <a:pt x="327236" y="513757"/>
                  </a:cubicBezTo>
                  <a:cubicBezTo>
                    <a:pt x="304586" y="487439"/>
                    <a:pt x="284689" y="459446"/>
                    <a:pt x="272526" y="426429"/>
                  </a:cubicBezTo>
                  <a:cubicBezTo>
                    <a:pt x="257772" y="386353"/>
                    <a:pt x="263794" y="349628"/>
                    <a:pt x="288796" y="315415"/>
                  </a:cubicBezTo>
                  <a:cubicBezTo>
                    <a:pt x="304967" y="294177"/>
                    <a:pt x="323332" y="274703"/>
                    <a:pt x="343585" y="257315"/>
                  </a:cubicBezTo>
                  <a:cubicBezTo>
                    <a:pt x="369265" y="234427"/>
                    <a:pt x="396381" y="213452"/>
                    <a:pt x="422540" y="190922"/>
                  </a:cubicBezTo>
                  <a:cubicBezTo>
                    <a:pt x="448698" y="168392"/>
                    <a:pt x="474976" y="145184"/>
                    <a:pt x="495991" y="117112"/>
                  </a:cubicBezTo>
                  <a:cubicBezTo>
                    <a:pt x="510035" y="99449"/>
                    <a:pt x="519797" y="78771"/>
                    <a:pt x="524502" y="56700"/>
                  </a:cubicBezTo>
                  <a:cubicBezTo>
                    <a:pt x="528043" y="37729"/>
                    <a:pt x="526221" y="18147"/>
                    <a:pt x="519239" y="156"/>
                  </a:cubicBezTo>
                  <a:close/>
                </a:path>
              </a:pathLst>
            </a:custGeom>
            <a:solidFill>
              <a:srgbClr val="797979"/>
            </a:solidFill>
            <a:ln w="9525" cap="flat">
              <a:noFill/>
              <a:prstDash val="solid"/>
              <a:miter/>
            </a:ln>
          </p:spPr>
          <p:txBody>
            <a:bodyPr wrap="square" rtlCol="0" anchor="ctr">
              <a:noAutofit/>
            </a:bodyPr>
            <a:lstStyle/>
            <a:p>
              <a:pPr marL="0" marR="0" lvl="0" indent="0" algn="l" defTabSz="951156" rtl="0" eaLnBrk="1" fontAlgn="auto" latinLnBrk="0" hangingPunct="1">
                <a:lnSpc>
                  <a:spcPct val="100000"/>
                </a:lnSpc>
                <a:spcBef>
                  <a:spcPts val="0"/>
                </a:spcBef>
                <a:spcAft>
                  <a:spcPts val="0"/>
                </a:spcAft>
                <a:buClrTx/>
                <a:buSzTx/>
                <a:buFontTx/>
                <a:buNone/>
                <a:tabLst/>
                <a:defRPr/>
              </a:pPr>
              <a:endParaRPr kumimoji="0" lang="en-US" sz="1873"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54" name="Group 153">
            <a:extLst>
              <a:ext uri="{FF2B5EF4-FFF2-40B4-BE49-F238E27FC236}">
                <a16:creationId xmlns:a16="http://schemas.microsoft.com/office/drawing/2014/main" id="{4876FBBC-34AE-4BED-8845-5AB325C096F2}"/>
              </a:ext>
            </a:extLst>
          </p:cNvPr>
          <p:cNvGrpSpPr/>
          <p:nvPr/>
        </p:nvGrpSpPr>
        <p:grpSpPr>
          <a:xfrm>
            <a:off x="4508235" y="3750570"/>
            <a:ext cx="513100" cy="442328"/>
            <a:chOff x="3180259" y="4622049"/>
            <a:chExt cx="791685" cy="682487"/>
          </a:xfrm>
        </p:grpSpPr>
        <p:sp>
          <p:nvSpPr>
            <p:cNvPr id="155" name="Hexagon 154">
              <a:extLst>
                <a:ext uri="{FF2B5EF4-FFF2-40B4-BE49-F238E27FC236}">
                  <a16:creationId xmlns:a16="http://schemas.microsoft.com/office/drawing/2014/main" id="{764E77CA-CFEA-4E86-B400-121467B2B2C8}"/>
                </a:ext>
              </a:extLst>
            </p:cNvPr>
            <p:cNvSpPr/>
            <p:nvPr/>
          </p:nvSpPr>
          <p:spPr>
            <a:xfrm>
              <a:off x="3180259" y="4622049"/>
              <a:ext cx="791685" cy="682487"/>
            </a:xfrm>
            <a:prstGeom prst="hexagon">
              <a:avLst/>
            </a:prstGeom>
            <a:solidFill>
              <a:srgbClr val="E9E9E9"/>
            </a:solidFill>
            <a:ln w="12700">
              <a:solidFill>
                <a:srgbClr val="797979"/>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51156" rtl="0" eaLnBrk="1" fontAlgn="auto" latinLnBrk="0" hangingPunct="1">
                <a:lnSpc>
                  <a:spcPct val="100000"/>
                </a:lnSpc>
                <a:spcBef>
                  <a:spcPts val="0"/>
                </a:spcBef>
                <a:spcAft>
                  <a:spcPts val="0"/>
                </a:spcAft>
                <a:buClrTx/>
                <a:buSzTx/>
                <a:buFontTx/>
                <a:buNone/>
                <a:tabLst/>
                <a:defRPr/>
              </a:pPr>
              <a:endParaRPr kumimoji="0" lang="en-US" sz="1873" b="0" i="0" u="none" strike="noStrike" kern="1200" cap="none" spc="0" normalizeH="0" baseline="0" noProof="0">
                <a:ln>
                  <a:noFill/>
                </a:ln>
                <a:solidFill>
                  <a:srgbClr val="000000"/>
                </a:solidFill>
                <a:effectLst/>
                <a:uLnTx/>
                <a:uFillTx/>
                <a:latin typeface="Segoe UI"/>
                <a:ea typeface="+mn-ea"/>
                <a:cs typeface="+mn-cs"/>
              </a:endParaRPr>
            </a:p>
          </p:txBody>
        </p:sp>
        <p:sp>
          <p:nvSpPr>
            <p:cNvPr id="156" name="Freeform: Shape 95">
              <a:extLst>
                <a:ext uri="{FF2B5EF4-FFF2-40B4-BE49-F238E27FC236}">
                  <a16:creationId xmlns:a16="http://schemas.microsoft.com/office/drawing/2014/main" id="{7FE43E1F-E634-40B0-B6B8-84D66ABCAAE6}"/>
                </a:ext>
              </a:extLst>
            </p:cNvPr>
            <p:cNvSpPr/>
            <p:nvPr/>
          </p:nvSpPr>
          <p:spPr>
            <a:xfrm>
              <a:off x="3346899" y="4800773"/>
              <a:ext cx="458405" cy="325038"/>
            </a:xfrm>
            <a:custGeom>
              <a:avLst/>
              <a:gdLst>
                <a:gd name="connsiteX0" fmla="*/ 186728 w 942360"/>
                <a:gd name="connsiteY0" fmla="*/ 441322 h 668193"/>
                <a:gd name="connsiteX1" fmla="*/ 136255 w 942360"/>
                <a:gd name="connsiteY1" fmla="*/ 491391 h 668193"/>
                <a:gd name="connsiteX2" fmla="*/ 186963 w 942360"/>
                <a:gd name="connsiteY2" fmla="*/ 539928 h 668193"/>
                <a:gd name="connsiteX3" fmla="*/ 237797 w 942360"/>
                <a:gd name="connsiteY3" fmla="*/ 490603 h 668193"/>
                <a:gd name="connsiteX4" fmla="*/ 186728 w 942360"/>
                <a:gd name="connsiteY4" fmla="*/ 441322 h 668193"/>
                <a:gd name="connsiteX5" fmla="*/ 523719 w 942360"/>
                <a:gd name="connsiteY5" fmla="*/ 236684 h 668193"/>
                <a:gd name="connsiteX6" fmla="*/ 620388 w 942360"/>
                <a:gd name="connsiteY6" fmla="*/ 236684 h 668193"/>
                <a:gd name="connsiteX7" fmla="*/ 620388 w 942360"/>
                <a:gd name="connsiteY7" fmla="*/ 333353 h 668193"/>
                <a:gd name="connsiteX8" fmla="*/ 523719 w 942360"/>
                <a:gd name="connsiteY8" fmla="*/ 333353 h 668193"/>
                <a:gd name="connsiteX9" fmla="*/ 405920 w 942360"/>
                <a:gd name="connsiteY9" fmla="*/ 236684 h 668193"/>
                <a:gd name="connsiteX10" fmla="*/ 502589 w 942360"/>
                <a:gd name="connsiteY10" fmla="*/ 236684 h 668193"/>
                <a:gd name="connsiteX11" fmla="*/ 502589 w 942360"/>
                <a:gd name="connsiteY11" fmla="*/ 333353 h 668193"/>
                <a:gd name="connsiteX12" fmla="*/ 405920 w 942360"/>
                <a:gd name="connsiteY12" fmla="*/ 333353 h 668193"/>
                <a:gd name="connsiteX13" fmla="*/ 288100 w 942360"/>
                <a:gd name="connsiteY13" fmla="*/ 236684 h 668193"/>
                <a:gd name="connsiteX14" fmla="*/ 384769 w 942360"/>
                <a:gd name="connsiteY14" fmla="*/ 236684 h 668193"/>
                <a:gd name="connsiteX15" fmla="*/ 384769 w 942360"/>
                <a:gd name="connsiteY15" fmla="*/ 333353 h 668193"/>
                <a:gd name="connsiteX16" fmla="*/ 288100 w 942360"/>
                <a:gd name="connsiteY16" fmla="*/ 333353 h 668193"/>
                <a:gd name="connsiteX17" fmla="*/ 170301 w 942360"/>
                <a:gd name="connsiteY17" fmla="*/ 236684 h 668193"/>
                <a:gd name="connsiteX18" fmla="*/ 266970 w 942360"/>
                <a:gd name="connsiteY18" fmla="*/ 236684 h 668193"/>
                <a:gd name="connsiteX19" fmla="*/ 266970 w 942360"/>
                <a:gd name="connsiteY19" fmla="*/ 333353 h 668193"/>
                <a:gd name="connsiteX20" fmla="*/ 170301 w 942360"/>
                <a:gd name="connsiteY20" fmla="*/ 333353 h 668193"/>
                <a:gd name="connsiteX21" fmla="*/ 52502 w 942360"/>
                <a:gd name="connsiteY21" fmla="*/ 236684 h 668193"/>
                <a:gd name="connsiteX22" fmla="*/ 149171 w 942360"/>
                <a:gd name="connsiteY22" fmla="*/ 236684 h 668193"/>
                <a:gd name="connsiteX23" fmla="*/ 149171 w 942360"/>
                <a:gd name="connsiteY23" fmla="*/ 333353 h 668193"/>
                <a:gd name="connsiteX24" fmla="*/ 52502 w 942360"/>
                <a:gd name="connsiteY24" fmla="*/ 333353 h 668193"/>
                <a:gd name="connsiteX25" fmla="*/ 746016 w 942360"/>
                <a:gd name="connsiteY25" fmla="*/ 172869 h 668193"/>
                <a:gd name="connsiteX26" fmla="*/ 752615 w 942360"/>
                <a:gd name="connsiteY26" fmla="*/ 175571 h 668193"/>
                <a:gd name="connsiteX27" fmla="*/ 817941 w 942360"/>
                <a:gd name="connsiteY27" fmla="*/ 269198 h 668193"/>
                <a:gd name="connsiteX28" fmla="*/ 827580 w 942360"/>
                <a:gd name="connsiteY28" fmla="*/ 272496 h 668193"/>
                <a:gd name="connsiteX29" fmla="*/ 900268 w 942360"/>
                <a:gd name="connsiteY29" fmla="*/ 273049 h 668193"/>
                <a:gd name="connsiteX30" fmla="*/ 938315 w 942360"/>
                <a:gd name="connsiteY30" fmla="*/ 289051 h 668193"/>
                <a:gd name="connsiteX31" fmla="*/ 940762 w 942360"/>
                <a:gd name="connsiteY31" fmla="*/ 298711 h 668193"/>
                <a:gd name="connsiteX32" fmla="*/ 842880 w 942360"/>
                <a:gd name="connsiteY32" fmla="*/ 368421 h 668193"/>
                <a:gd name="connsiteX33" fmla="*/ 808004 w 942360"/>
                <a:gd name="connsiteY33" fmla="*/ 370783 h 668193"/>
                <a:gd name="connsiteX34" fmla="*/ 792024 w 942360"/>
                <a:gd name="connsiteY34" fmla="*/ 381422 h 668193"/>
                <a:gd name="connsiteX35" fmla="*/ 696163 w 942360"/>
                <a:gd name="connsiteY35" fmla="*/ 524479 h 668193"/>
                <a:gd name="connsiteX36" fmla="*/ 442371 w 942360"/>
                <a:gd name="connsiteY36" fmla="*/ 655386 h 668193"/>
                <a:gd name="connsiteX37" fmla="*/ 253161 w 942360"/>
                <a:gd name="connsiteY37" fmla="*/ 663898 h 668193"/>
                <a:gd name="connsiteX38" fmla="*/ 44948 w 942360"/>
                <a:gd name="connsiteY38" fmla="*/ 546013 h 668193"/>
                <a:gd name="connsiteX39" fmla="*/ 2135 w 942360"/>
                <a:gd name="connsiteY39" fmla="*/ 363122 h 668193"/>
                <a:gd name="connsiteX40" fmla="*/ 7285 w 942360"/>
                <a:gd name="connsiteY40" fmla="*/ 358058 h 668193"/>
                <a:gd name="connsiteX41" fmla="*/ 628560 w 942360"/>
                <a:gd name="connsiteY41" fmla="*/ 358058 h 668193"/>
                <a:gd name="connsiteX42" fmla="*/ 725464 w 942360"/>
                <a:gd name="connsiteY42" fmla="*/ 337630 h 668193"/>
                <a:gd name="connsiteX43" fmla="*/ 729145 w 942360"/>
                <a:gd name="connsiteY43" fmla="*/ 324863 h 668193"/>
                <a:gd name="connsiteX44" fmla="*/ 740104 w 942360"/>
                <a:gd name="connsiteY44" fmla="*/ 176869 h 668193"/>
                <a:gd name="connsiteX45" fmla="*/ 746016 w 942360"/>
                <a:gd name="connsiteY45" fmla="*/ 172869 h 668193"/>
                <a:gd name="connsiteX46" fmla="*/ 405920 w 942360"/>
                <a:gd name="connsiteY46" fmla="*/ 117693 h 668193"/>
                <a:gd name="connsiteX47" fmla="*/ 502589 w 942360"/>
                <a:gd name="connsiteY47" fmla="*/ 117693 h 668193"/>
                <a:gd name="connsiteX48" fmla="*/ 502589 w 942360"/>
                <a:gd name="connsiteY48" fmla="*/ 214362 h 668193"/>
                <a:gd name="connsiteX49" fmla="*/ 405920 w 942360"/>
                <a:gd name="connsiteY49" fmla="*/ 214362 h 668193"/>
                <a:gd name="connsiteX50" fmla="*/ 288100 w 942360"/>
                <a:gd name="connsiteY50" fmla="*/ 117693 h 668193"/>
                <a:gd name="connsiteX51" fmla="*/ 384769 w 942360"/>
                <a:gd name="connsiteY51" fmla="*/ 117693 h 668193"/>
                <a:gd name="connsiteX52" fmla="*/ 384769 w 942360"/>
                <a:gd name="connsiteY52" fmla="*/ 214362 h 668193"/>
                <a:gd name="connsiteX53" fmla="*/ 288100 w 942360"/>
                <a:gd name="connsiteY53" fmla="*/ 214362 h 668193"/>
                <a:gd name="connsiteX54" fmla="*/ 170301 w 942360"/>
                <a:gd name="connsiteY54" fmla="*/ 117693 h 668193"/>
                <a:gd name="connsiteX55" fmla="*/ 266970 w 942360"/>
                <a:gd name="connsiteY55" fmla="*/ 117693 h 668193"/>
                <a:gd name="connsiteX56" fmla="*/ 266970 w 942360"/>
                <a:gd name="connsiteY56" fmla="*/ 214362 h 668193"/>
                <a:gd name="connsiteX57" fmla="*/ 170301 w 942360"/>
                <a:gd name="connsiteY57" fmla="*/ 214362 h 668193"/>
                <a:gd name="connsiteX58" fmla="*/ 405920 w 942360"/>
                <a:gd name="connsiteY58" fmla="*/ 0 h 668193"/>
                <a:gd name="connsiteX59" fmla="*/ 502589 w 942360"/>
                <a:gd name="connsiteY59" fmla="*/ 0 h 668193"/>
                <a:gd name="connsiteX60" fmla="*/ 502589 w 942360"/>
                <a:gd name="connsiteY60" fmla="*/ 96669 h 668193"/>
                <a:gd name="connsiteX61" fmla="*/ 405920 w 942360"/>
                <a:gd name="connsiteY61" fmla="*/ 96669 h 66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942360" h="668193">
                  <a:moveTo>
                    <a:pt x="186728" y="441322"/>
                  </a:moveTo>
                  <a:cubicBezTo>
                    <a:pt x="159066" y="441811"/>
                    <a:pt x="135766" y="464856"/>
                    <a:pt x="136255" y="491391"/>
                  </a:cubicBezTo>
                  <a:cubicBezTo>
                    <a:pt x="136745" y="517925"/>
                    <a:pt x="159811" y="539928"/>
                    <a:pt x="186963" y="539928"/>
                  </a:cubicBezTo>
                  <a:cubicBezTo>
                    <a:pt x="215072" y="539928"/>
                    <a:pt x="237819" y="517798"/>
                    <a:pt x="237797" y="490603"/>
                  </a:cubicBezTo>
                  <a:cubicBezTo>
                    <a:pt x="237797" y="463664"/>
                    <a:pt x="214178" y="440854"/>
                    <a:pt x="186728" y="441322"/>
                  </a:cubicBezTo>
                  <a:close/>
                  <a:moveTo>
                    <a:pt x="523719" y="236684"/>
                  </a:moveTo>
                  <a:lnTo>
                    <a:pt x="620388" y="236684"/>
                  </a:lnTo>
                  <a:lnTo>
                    <a:pt x="620388" y="333353"/>
                  </a:lnTo>
                  <a:lnTo>
                    <a:pt x="523719" y="333353"/>
                  </a:lnTo>
                  <a:close/>
                  <a:moveTo>
                    <a:pt x="405920" y="236684"/>
                  </a:moveTo>
                  <a:lnTo>
                    <a:pt x="502589" y="236684"/>
                  </a:lnTo>
                  <a:lnTo>
                    <a:pt x="502589" y="333353"/>
                  </a:lnTo>
                  <a:lnTo>
                    <a:pt x="405920" y="333353"/>
                  </a:lnTo>
                  <a:close/>
                  <a:moveTo>
                    <a:pt x="288100" y="236684"/>
                  </a:moveTo>
                  <a:lnTo>
                    <a:pt x="384769" y="236684"/>
                  </a:lnTo>
                  <a:lnTo>
                    <a:pt x="384769" y="333353"/>
                  </a:lnTo>
                  <a:lnTo>
                    <a:pt x="288100" y="333353"/>
                  </a:lnTo>
                  <a:close/>
                  <a:moveTo>
                    <a:pt x="170301" y="236684"/>
                  </a:moveTo>
                  <a:lnTo>
                    <a:pt x="266970" y="236684"/>
                  </a:lnTo>
                  <a:lnTo>
                    <a:pt x="266970" y="333353"/>
                  </a:lnTo>
                  <a:lnTo>
                    <a:pt x="170301" y="333353"/>
                  </a:lnTo>
                  <a:close/>
                  <a:moveTo>
                    <a:pt x="52502" y="236684"/>
                  </a:moveTo>
                  <a:lnTo>
                    <a:pt x="149171" y="236684"/>
                  </a:lnTo>
                  <a:lnTo>
                    <a:pt x="149171" y="333353"/>
                  </a:lnTo>
                  <a:lnTo>
                    <a:pt x="52502" y="333353"/>
                  </a:lnTo>
                  <a:close/>
                  <a:moveTo>
                    <a:pt x="746016" y="172869"/>
                  </a:moveTo>
                  <a:cubicBezTo>
                    <a:pt x="747870" y="172587"/>
                    <a:pt x="749838" y="173422"/>
                    <a:pt x="752615" y="175571"/>
                  </a:cubicBezTo>
                  <a:cubicBezTo>
                    <a:pt x="784236" y="200021"/>
                    <a:pt x="809813" y="228534"/>
                    <a:pt x="817941" y="269198"/>
                  </a:cubicBezTo>
                  <a:cubicBezTo>
                    <a:pt x="819431" y="276624"/>
                    <a:pt x="824133" y="273262"/>
                    <a:pt x="827580" y="272496"/>
                  </a:cubicBezTo>
                  <a:cubicBezTo>
                    <a:pt x="851536" y="267136"/>
                    <a:pt x="876398" y="267325"/>
                    <a:pt x="900268" y="273049"/>
                  </a:cubicBezTo>
                  <a:cubicBezTo>
                    <a:pt x="913844" y="276284"/>
                    <a:pt x="926122" y="282476"/>
                    <a:pt x="938315" y="289051"/>
                  </a:cubicBezTo>
                  <a:cubicBezTo>
                    <a:pt x="943528" y="291860"/>
                    <a:pt x="942954" y="294115"/>
                    <a:pt x="940762" y="298711"/>
                  </a:cubicBezTo>
                  <a:cubicBezTo>
                    <a:pt x="921079" y="340248"/>
                    <a:pt x="886693" y="360867"/>
                    <a:pt x="842880" y="368421"/>
                  </a:cubicBezTo>
                  <a:cubicBezTo>
                    <a:pt x="831325" y="370421"/>
                    <a:pt x="819473" y="372059"/>
                    <a:pt x="808004" y="370783"/>
                  </a:cubicBezTo>
                  <a:cubicBezTo>
                    <a:pt x="798407" y="369719"/>
                    <a:pt x="795237" y="373932"/>
                    <a:pt x="792024" y="381422"/>
                  </a:cubicBezTo>
                  <a:cubicBezTo>
                    <a:pt x="769400" y="434738"/>
                    <a:pt x="736873" y="483281"/>
                    <a:pt x="696163" y="524479"/>
                  </a:cubicBezTo>
                  <a:cubicBezTo>
                    <a:pt x="625602" y="595295"/>
                    <a:pt x="539594" y="636469"/>
                    <a:pt x="442371" y="655386"/>
                  </a:cubicBezTo>
                  <a:cubicBezTo>
                    <a:pt x="379812" y="667600"/>
                    <a:pt x="316635" y="672409"/>
                    <a:pt x="253161" y="663898"/>
                  </a:cubicBezTo>
                  <a:cubicBezTo>
                    <a:pt x="168110" y="652513"/>
                    <a:pt x="95932" y="617425"/>
                    <a:pt x="44948" y="546013"/>
                  </a:cubicBezTo>
                  <a:cubicBezTo>
                    <a:pt x="5753" y="491114"/>
                    <a:pt x="-5206" y="429150"/>
                    <a:pt x="2135" y="363122"/>
                  </a:cubicBezTo>
                  <a:cubicBezTo>
                    <a:pt x="2518" y="359718"/>
                    <a:pt x="3604" y="357866"/>
                    <a:pt x="7285" y="358058"/>
                  </a:cubicBezTo>
                  <a:cubicBezTo>
                    <a:pt x="10179" y="358079"/>
                    <a:pt x="528550" y="358101"/>
                    <a:pt x="628560" y="358058"/>
                  </a:cubicBezTo>
                  <a:cubicBezTo>
                    <a:pt x="662266" y="358058"/>
                    <a:pt x="694695" y="351972"/>
                    <a:pt x="725464" y="337630"/>
                  </a:cubicBezTo>
                  <a:cubicBezTo>
                    <a:pt x="732635" y="334290"/>
                    <a:pt x="733805" y="331758"/>
                    <a:pt x="729145" y="324863"/>
                  </a:cubicBezTo>
                  <a:cubicBezTo>
                    <a:pt x="703057" y="285689"/>
                    <a:pt x="705057" y="211873"/>
                    <a:pt x="740104" y="176869"/>
                  </a:cubicBezTo>
                  <a:cubicBezTo>
                    <a:pt x="742423" y="174550"/>
                    <a:pt x="744162" y="173151"/>
                    <a:pt x="746016" y="172869"/>
                  </a:cubicBezTo>
                  <a:close/>
                  <a:moveTo>
                    <a:pt x="405920" y="117693"/>
                  </a:moveTo>
                  <a:lnTo>
                    <a:pt x="502589" y="117693"/>
                  </a:lnTo>
                  <a:lnTo>
                    <a:pt x="502589" y="214362"/>
                  </a:lnTo>
                  <a:lnTo>
                    <a:pt x="405920" y="214362"/>
                  </a:lnTo>
                  <a:close/>
                  <a:moveTo>
                    <a:pt x="288100" y="117693"/>
                  </a:moveTo>
                  <a:lnTo>
                    <a:pt x="384769" y="117693"/>
                  </a:lnTo>
                  <a:lnTo>
                    <a:pt x="384769" y="214362"/>
                  </a:lnTo>
                  <a:lnTo>
                    <a:pt x="288100" y="214362"/>
                  </a:lnTo>
                  <a:close/>
                  <a:moveTo>
                    <a:pt x="170301" y="117693"/>
                  </a:moveTo>
                  <a:lnTo>
                    <a:pt x="266970" y="117693"/>
                  </a:lnTo>
                  <a:lnTo>
                    <a:pt x="266970" y="214362"/>
                  </a:lnTo>
                  <a:lnTo>
                    <a:pt x="170301" y="214362"/>
                  </a:lnTo>
                  <a:close/>
                  <a:moveTo>
                    <a:pt x="405920" y="0"/>
                  </a:moveTo>
                  <a:lnTo>
                    <a:pt x="502589" y="0"/>
                  </a:lnTo>
                  <a:lnTo>
                    <a:pt x="502589" y="96669"/>
                  </a:lnTo>
                  <a:lnTo>
                    <a:pt x="405920" y="96669"/>
                  </a:lnTo>
                  <a:close/>
                </a:path>
              </a:pathLst>
            </a:custGeom>
            <a:solidFill>
              <a:srgbClr val="797979"/>
            </a:solidFill>
            <a:ln w="9525" cap="flat">
              <a:noFill/>
              <a:prstDash val="solid"/>
              <a:miter/>
            </a:ln>
          </p:spPr>
          <p:txBody>
            <a:bodyPr wrap="square" rtlCol="0" anchor="ctr">
              <a:noAutofit/>
            </a:bodyPr>
            <a:lstStyle/>
            <a:p>
              <a:pPr marL="0" marR="0" lvl="0" indent="0" algn="l" defTabSz="951156" rtl="0" eaLnBrk="1" fontAlgn="auto" latinLnBrk="0" hangingPunct="1">
                <a:lnSpc>
                  <a:spcPct val="100000"/>
                </a:lnSpc>
                <a:spcBef>
                  <a:spcPts val="0"/>
                </a:spcBef>
                <a:spcAft>
                  <a:spcPts val="0"/>
                </a:spcAft>
                <a:buClrTx/>
                <a:buSzTx/>
                <a:buFontTx/>
                <a:buNone/>
                <a:tabLst/>
                <a:defRPr/>
              </a:pPr>
              <a:endParaRPr kumimoji="0" lang="en-US" sz="1873"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58" name="Group 157">
            <a:extLst>
              <a:ext uri="{FF2B5EF4-FFF2-40B4-BE49-F238E27FC236}">
                <a16:creationId xmlns:a16="http://schemas.microsoft.com/office/drawing/2014/main" id="{91C45176-97A1-4402-B784-E9F0F0EC62EC}"/>
              </a:ext>
            </a:extLst>
          </p:cNvPr>
          <p:cNvGrpSpPr/>
          <p:nvPr/>
        </p:nvGrpSpPr>
        <p:grpSpPr>
          <a:xfrm>
            <a:off x="4740664" y="3397294"/>
            <a:ext cx="513100" cy="442328"/>
            <a:chOff x="4418458" y="2690709"/>
            <a:chExt cx="493265" cy="425229"/>
          </a:xfrm>
        </p:grpSpPr>
        <p:sp>
          <p:nvSpPr>
            <p:cNvPr id="159" name="Hexagon 158">
              <a:extLst>
                <a:ext uri="{FF2B5EF4-FFF2-40B4-BE49-F238E27FC236}">
                  <a16:creationId xmlns:a16="http://schemas.microsoft.com/office/drawing/2014/main" id="{E1CA0A74-18CF-420C-98E4-1A989ACD38D1}"/>
                </a:ext>
              </a:extLst>
            </p:cNvPr>
            <p:cNvSpPr/>
            <p:nvPr/>
          </p:nvSpPr>
          <p:spPr>
            <a:xfrm>
              <a:off x="4418458" y="2690709"/>
              <a:ext cx="493265" cy="425229"/>
            </a:xfrm>
            <a:prstGeom prst="hexagon">
              <a:avLst/>
            </a:prstGeom>
            <a:solidFill>
              <a:srgbClr val="E9E9E9"/>
            </a:solidFill>
            <a:ln w="12700">
              <a:solidFill>
                <a:srgbClr val="797979"/>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51156" rtl="0" eaLnBrk="1" fontAlgn="auto" latinLnBrk="0" hangingPunct="1">
                <a:lnSpc>
                  <a:spcPct val="100000"/>
                </a:lnSpc>
                <a:spcBef>
                  <a:spcPts val="0"/>
                </a:spcBef>
                <a:spcAft>
                  <a:spcPts val="0"/>
                </a:spcAft>
                <a:buClrTx/>
                <a:buSzTx/>
                <a:buFontTx/>
                <a:buNone/>
                <a:tabLst/>
                <a:defRPr/>
              </a:pPr>
              <a:endParaRPr kumimoji="0" lang="en-US" sz="1873" b="0" i="0" u="none" strike="noStrike" kern="1200" cap="none" spc="0" normalizeH="0" baseline="0" noProof="0">
                <a:ln>
                  <a:noFill/>
                </a:ln>
                <a:solidFill>
                  <a:srgbClr val="000000"/>
                </a:solidFill>
                <a:effectLst/>
                <a:uLnTx/>
                <a:uFillTx/>
                <a:latin typeface="Segoe UI"/>
                <a:ea typeface="+mn-ea"/>
                <a:cs typeface="+mn-cs"/>
              </a:endParaRPr>
            </a:p>
          </p:txBody>
        </p:sp>
        <p:grpSp>
          <p:nvGrpSpPr>
            <p:cNvPr id="160" name="Group 159">
              <a:extLst>
                <a:ext uri="{FF2B5EF4-FFF2-40B4-BE49-F238E27FC236}">
                  <a16:creationId xmlns:a16="http://schemas.microsoft.com/office/drawing/2014/main" id="{1761745F-E96C-4CE2-BC31-F81A77357195}"/>
                </a:ext>
              </a:extLst>
            </p:cNvPr>
            <p:cNvGrpSpPr/>
            <p:nvPr/>
          </p:nvGrpSpPr>
          <p:grpSpPr>
            <a:xfrm>
              <a:off x="4529073" y="2787233"/>
              <a:ext cx="272034" cy="232181"/>
              <a:chOff x="4485861" y="2054748"/>
              <a:chExt cx="3220278" cy="2748504"/>
            </a:xfrm>
          </p:grpSpPr>
          <p:grpSp>
            <p:nvGrpSpPr>
              <p:cNvPr id="161" name="Group 160">
                <a:extLst>
                  <a:ext uri="{FF2B5EF4-FFF2-40B4-BE49-F238E27FC236}">
                    <a16:creationId xmlns:a16="http://schemas.microsoft.com/office/drawing/2014/main" id="{2054EA95-EC8C-4A84-9002-5150D4AE12BD}"/>
                  </a:ext>
                </a:extLst>
              </p:cNvPr>
              <p:cNvGrpSpPr/>
              <p:nvPr/>
            </p:nvGrpSpPr>
            <p:grpSpPr>
              <a:xfrm>
                <a:off x="4485861" y="3307082"/>
                <a:ext cx="3220278" cy="1496170"/>
                <a:chOff x="8040600" y="1481595"/>
                <a:chExt cx="3220278" cy="1496170"/>
              </a:xfrm>
            </p:grpSpPr>
            <p:sp>
              <p:nvSpPr>
                <p:cNvPr id="189" name="Freeform: Shape 161">
                  <a:extLst>
                    <a:ext uri="{FF2B5EF4-FFF2-40B4-BE49-F238E27FC236}">
                      <a16:creationId xmlns:a16="http://schemas.microsoft.com/office/drawing/2014/main" id="{201657B0-1EC9-4339-A8E2-7DD00943B934}"/>
                    </a:ext>
                  </a:extLst>
                </p:cNvPr>
                <p:cNvSpPr/>
                <p:nvPr/>
              </p:nvSpPr>
              <p:spPr>
                <a:xfrm>
                  <a:off x="8040600" y="1481595"/>
                  <a:ext cx="3220278" cy="1496170"/>
                </a:xfrm>
                <a:custGeom>
                  <a:avLst/>
                  <a:gdLst>
                    <a:gd name="connsiteX0" fmla="*/ 1610139 w 3220278"/>
                    <a:gd name="connsiteY0" fmla="*/ 0 h 1496170"/>
                    <a:gd name="connsiteX1" fmla="*/ 3220278 w 3220278"/>
                    <a:gd name="connsiteY1" fmla="*/ 588396 h 1496170"/>
                    <a:gd name="connsiteX2" fmla="*/ 3219482 w 3220278"/>
                    <a:gd name="connsiteY2" fmla="*/ 594157 h 1496170"/>
                    <a:gd name="connsiteX3" fmla="*/ 3219482 w 3220278"/>
                    <a:gd name="connsiteY3" fmla="*/ 902014 h 1496170"/>
                    <a:gd name="connsiteX4" fmla="*/ 3220278 w 3220278"/>
                    <a:gd name="connsiteY4" fmla="*/ 907774 h 1496170"/>
                    <a:gd name="connsiteX5" fmla="*/ 1610139 w 3220278"/>
                    <a:gd name="connsiteY5" fmla="*/ 1496170 h 1496170"/>
                    <a:gd name="connsiteX6" fmla="*/ 0 w 3220278"/>
                    <a:gd name="connsiteY6" fmla="*/ 907774 h 1496170"/>
                    <a:gd name="connsiteX7" fmla="*/ 794 w 3220278"/>
                    <a:gd name="connsiteY7" fmla="*/ 902028 h 1496170"/>
                    <a:gd name="connsiteX8" fmla="*/ 794 w 3220278"/>
                    <a:gd name="connsiteY8" fmla="*/ 594142 h 1496170"/>
                    <a:gd name="connsiteX9" fmla="*/ 0 w 3220278"/>
                    <a:gd name="connsiteY9" fmla="*/ 588396 h 1496170"/>
                    <a:gd name="connsiteX10" fmla="*/ 1610139 w 3220278"/>
                    <a:gd name="connsiteY10" fmla="*/ 0 h 1496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20278" h="1496170">
                      <a:moveTo>
                        <a:pt x="1610139" y="0"/>
                      </a:moveTo>
                      <a:cubicBezTo>
                        <a:pt x="2499394" y="0"/>
                        <a:pt x="3220278" y="263434"/>
                        <a:pt x="3220278" y="588396"/>
                      </a:cubicBezTo>
                      <a:lnTo>
                        <a:pt x="3219482" y="594157"/>
                      </a:lnTo>
                      <a:lnTo>
                        <a:pt x="3219482" y="902014"/>
                      </a:lnTo>
                      <a:lnTo>
                        <a:pt x="3220278" y="907774"/>
                      </a:lnTo>
                      <a:cubicBezTo>
                        <a:pt x="3220278" y="1232736"/>
                        <a:pt x="2499394" y="1496170"/>
                        <a:pt x="1610139" y="1496170"/>
                      </a:cubicBezTo>
                      <a:cubicBezTo>
                        <a:pt x="720884" y="1496170"/>
                        <a:pt x="0" y="1232736"/>
                        <a:pt x="0" y="907774"/>
                      </a:cubicBezTo>
                      <a:lnTo>
                        <a:pt x="794" y="902028"/>
                      </a:lnTo>
                      <a:lnTo>
                        <a:pt x="794" y="594142"/>
                      </a:lnTo>
                      <a:lnTo>
                        <a:pt x="0" y="588396"/>
                      </a:lnTo>
                      <a:cubicBezTo>
                        <a:pt x="0" y="263434"/>
                        <a:pt x="720884" y="0"/>
                        <a:pt x="1610139" y="0"/>
                      </a:cubicBezTo>
                      <a:close/>
                    </a:path>
                  </a:pathLst>
                </a:custGeom>
                <a:solidFill>
                  <a:srgbClr val="797979"/>
                </a:solidFill>
                <a:ln>
                  <a:noFill/>
                </a:ln>
              </p:spPr>
              <p:style>
                <a:lnRef idx="1">
                  <a:schemeClr val="accent1"/>
                </a:lnRef>
                <a:fillRef idx="3">
                  <a:schemeClr val="accent1"/>
                </a:fillRef>
                <a:effectRef idx="2">
                  <a:schemeClr val="accent1"/>
                </a:effectRef>
                <a:fontRef idx="minor">
                  <a:schemeClr val="lt1"/>
                </a:fontRef>
              </p:style>
              <p:txBody>
                <a:bodyPr rot="0" spcFirstLastPara="0" vert="horz" wrap="square" lIns="95117" tIns="47558" rIns="95117" bIns="47558"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51156" rtl="0" eaLnBrk="1" fontAlgn="auto" latinLnBrk="0" hangingPunct="1">
                    <a:lnSpc>
                      <a:spcPct val="100000"/>
                    </a:lnSpc>
                    <a:spcBef>
                      <a:spcPts val="0"/>
                    </a:spcBef>
                    <a:spcAft>
                      <a:spcPts val="0"/>
                    </a:spcAft>
                    <a:buClrTx/>
                    <a:buSzTx/>
                    <a:buFontTx/>
                    <a:buNone/>
                    <a:tabLst/>
                    <a:defRPr/>
                  </a:pPr>
                  <a:endParaRPr kumimoji="0" lang="en-US" sz="1873" b="0" i="0" u="none" strike="noStrike" kern="1200" cap="none" spc="0" normalizeH="0" baseline="0" noProof="0">
                    <a:ln>
                      <a:noFill/>
                    </a:ln>
                    <a:solidFill>
                      <a:srgbClr val="000000"/>
                    </a:solidFill>
                    <a:effectLst/>
                    <a:uLnTx/>
                    <a:uFillTx/>
                    <a:latin typeface="Segoe UI"/>
                    <a:ea typeface="+mn-ea"/>
                    <a:cs typeface="+mn-cs"/>
                  </a:endParaRPr>
                </a:p>
              </p:txBody>
            </p:sp>
            <p:sp>
              <p:nvSpPr>
                <p:cNvPr id="190" name="Oval 189">
                  <a:extLst>
                    <a:ext uri="{FF2B5EF4-FFF2-40B4-BE49-F238E27FC236}">
                      <a16:creationId xmlns:a16="http://schemas.microsoft.com/office/drawing/2014/main" id="{B0D1591E-B645-4C64-98B6-AD11CED4D7EA}"/>
                    </a:ext>
                  </a:extLst>
                </p:cNvPr>
                <p:cNvSpPr/>
                <p:nvPr/>
              </p:nvSpPr>
              <p:spPr>
                <a:xfrm>
                  <a:off x="8040601" y="1481595"/>
                  <a:ext cx="3220277" cy="1176792"/>
                </a:xfrm>
                <a:prstGeom prst="ellipse">
                  <a:avLst/>
                </a:prstGeom>
                <a:solidFill>
                  <a:srgbClr val="A3A3A3"/>
                </a:solidFill>
                <a:ln>
                  <a:noFill/>
                </a:ln>
              </p:spPr>
              <p:style>
                <a:lnRef idx="1">
                  <a:schemeClr val="accent1"/>
                </a:lnRef>
                <a:fillRef idx="3">
                  <a:schemeClr val="accent1"/>
                </a:fillRef>
                <a:effectRef idx="2">
                  <a:schemeClr val="accent1"/>
                </a:effectRef>
                <a:fontRef idx="minor">
                  <a:schemeClr val="lt1"/>
                </a:fontRef>
              </p:style>
              <p:txBody>
                <a:bodyPr rot="0" spcFirstLastPara="0" vert="horz" wrap="square" lIns="95117" tIns="47558" rIns="95117" bIns="47558"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51156" rtl="0" eaLnBrk="1" fontAlgn="auto" latinLnBrk="0" hangingPunct="1">
                    <a:lnSpc>
                      <a:spcPct val="100000"/>
                    </a:lnSpc>
                    <a:spcBef>
                      <a:spcPts val="0"/>
                    </a:spcBef>
                    <a:spcAft>
                      <a:spcPts val="0"/>
                    </a:spcAft>
                    <a:buClrTx/>
                    <a:buSzTx/>
                    <a:buFontTx/>
                    <a:buNone/>
                    <a:tabLst/>
                    <a:defRPr/>
                  </a:pPr>
                  <a:endParaRPr kumimoji="0" lang="en-US" sz="1873" b="0" i="0" u="none" strike="noStrike" kern="1200" cap="none" spc="0" normalizeH="0" baseline="0" noProof="0">
                    <a:ln>
                      <a:noFill/>
                    </a:ln>
                    <a:solidFill>
                      <a:srgbClr val="000000"/>
                    </a:solidFill>
                    <a:effectLst/>
                    <a:uLnTx/>
                    <a:uFillTx/>
                    <a:latin typeface="Segoe UI"/>
                    <a:ea typeface="+mn-ea"/>
                    <a:cs typeface="+mn-cs"/>
                  </a:endParaRPr>
                </a:p>
              </p:txBody>
            </p:sp>
            <p:sp>
              <p:nvSpPr>
                <p:cNvPr id="191" name="Oval 190">
                  <a:extLst>
                    <a:ext uri="{FF2B5EF4-FFF2-40B4-BE49-F238E27FC236}">
                      <a16:creationId xmlns:a16="http://schemas.microsoft.com/office/drawing/2014/main" id="{4CEA2612-91ED-45BE-8391-5157413E148B}"/>
                    </a:ext>
                  </a:extLst>
                </p:cNvPr>
                <p:cNvSpPr/>
                <p:nvPr/>
              </p:nvSpPr>
              <p:spPr>
                <a:xfrm>
                  <a:off x="9123201" y="1909218"/>
                  <a:ext cx="1055077" cy="321547"/>
                </a:xfrm>
                <a:prstGeom prst="ellipse">
                  <a:avLst/>
                </a:prstGeom>
                <a:solidFill>
                  <a:srgbClr val="797979"/>
                </a:solidFill>
                <a:ln>
                  <a:noFill/>
                </a:ln>
              </p:spPr>
              <p:style>
                <a:lnRef idx="1">
                  <a:schemeClr val="accent1"/>
                </a:lnRef>
                <a:fillRef idx="3">
                  <a:schemeClr val="accent1"/>
                </a:fillRef>
                <a:effectRef idx="2">
                  <a:schemeClr val="accent1"/>
                </a:effectRef>
                <a:fontRef idx="minor">
                  <a:schemeClr val="lt1"/>
                </a:fontRef>
              </p:style>
              <p:txBody>
                <a:bodyPr rot="0" spcFirstLastPara="0" vert="horz" wrap="square" lIns="95117" tIns="47558" rIns="95117" bIns="47558"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51156" rtl="0" eaLnBrk="1" fontAlgn="auto" latinLnBrk="0" hangingPunct="1">
                    <a:lnSpc>
                      <a:spcPct val="100000"/>
                    </a:lnSpc>
                    <a:spcBef>
                      <a:spcPts val="0"/>
                    </a:spcBef>
                    <a:spcAft>
                      <a:spcPts val="0"/>
                    </a:spcAft>
                    <a:buClrTx/>
                    <a:buSzTx/>
                    <a:buFontTx/>
                    <a:buNone/>
                    <a:tabLst/>
                    <a:defRPr/>
                  </a:pPr>
                  <a:endParaRPr kumimoji="0" lang="en-US" sz="1873"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62" name="Group 161">
                <a:extLst>
                  <a:ext uri="{FF2B5EF4-FFF2-40B4-BE49-F238E27FC236}">
                    <a16:creationId xmlns:a16="http://schemas.microsoft.com/office/drawing/2014/main" id="{257398BE-0323-4E1F-83FA-3549A88FA431}"/>
                  </a:ext>
                </a:extLst>
              </p:cNvPr>
              <p:cNvGrpSpPr/>
              <p:nvPr/>
            </p:nvGrpSpPr>
            <p:grpSpPr>
              <a:xfrm>
                <a:off x="4485861" y="2054748"/>
                <a:ext cx="3220278" cy="1496170"/>
                <a:chOff x="8040600" y="1481595"/>
                <a:chExt cx="3220278" cy="1496170"/>
              </a:xfrm>
            </p:grpSpPr>
            <p:sp>
              <p:nvSpPr>
                <p:cNvPr id="186" name="Freeform: Shape 155">
                  <a:extLst>
                    <a:ext uri="{FF2B5EF4-FFF2-40B4-BE49-F238E27FC236}">
                      <a16:creationId xmlns:a16="http://schemas.microsoft.com/office/drawing/2014/main" id="{604D56CA-3CDC-4870-8720-3E313303D296}"/>
                    </a:ext>
                  </a:extLst>
                </p:cNvPr>
                <p:cNvSpPr/>
                <p:nvPr/>
              </p:nvSpPr>
              <p:spPr>
                <a:xfrm>
                  <a:off x="8040600" y="1481595"/>
                  <a:ext cx="3220278" cy="1496170"/>
                </a:xfrm>
                <a:custGeom>
                  <a:avLst/>
                  <a:gdLst>
                    <a:gd name="connsiteX0" fmla="*/ 1610139 w 3220278"/>
                    <a:gd name="connsiteY0" fmla="*/ 0 h 1496170"/>
                    <a:gd name="connsiteX1" fmla="*/ 3220278 w 3220278"/>
                    <a:gd name="connsiteY1" fmla="*/ 588396 h 1496170"/>
                    <a:gd name="connsiteX2" fmla="*/ 3219482 w 3220278"/>
                    <a:gd name="connsiteY2" fmla="*/ 594157 h 1496170"/>
                    <a:gd name="connsiteX3" fmla="*/ 3219482 w 3220278"/>
                    <a:gd name="connsiteY3" fmla="*/ 902014 h 1496170"/>
                    <a:gd name="connsiteX4" fmla="*/ 3220278 w 3220278"/>
                    <a:gd name="connsiteY4" fmla="*/ 907774 h 1496170"/>
                    <a:gd name="connsiteX5" fmla="*/ 1610139 w 3220278"/>
                    <a:gd name="connsiteY5" fmla="*/ 1496170 h 1496170"/>
                    <a:gd name="connsiteX6" fmla="*/ 0 w 3220278"/>
                    <a:gd name="connsiteY6" fmla="*/ 907774 h 1496170"/>
                    <a:gd name="connsiteX7" fmla="*/ 794 w 3220278"/>
                    <a:gd name="connsiteY7" fmla="*/ 902028 h 1496170"/>
                    <a:gd name="connsiteX8" fmla="*/ 794 w 3220278"/>
                    <a:gd name="connsiteY8" fmla="*/ 594142 h 1496170"/>
                    <a:gd name="connsiteX9" fmla="*/ 0 w 3220278"/>
                    <a:gd name="connsiteY9" fmla="*/ 588396 h 1496170"/>
                    <a:gd name="connsiteX10" fmla="*/ 1610139 w 3220278"/>
                    <a:gd name="connsiteY10" fmla="*/ 0 h 1496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20278" h="1496170">
                      <a:moveTo>
                        <a:pt x="1610139" y="0"/>
                      </a:moveTo>
                      <a:cubicBezTo>
                        <a:pt x="2499394" y="0"/>
                        <a:pt x="3220278" y="263434"/>
                        <a:pt x="3220278" y="588396"/>
                      </a:cubicBezTo>
                      <a:lnTo>
                        <a:pt x="3219482" y="594157"/>
                      </a:lnTo>
                      <a:lnTo>
                        <a:pt x="3219482" y="902014"/>
                      </a:lnTo>
                      <a:lnTo>
                        <a:pt x="3220278" y="907774"/>
                      </a:lnTo>
                      <a:cubicBezTo>
                        <a:pt x="3220278" y="1232736"/>
                        <a:pt x="2499394" y="1496170"/>
                        <a:pt x="1610139" y="1496170"/>
                      </a:cubicBezTo>
                      <a:cubicBezTo>
                        <a:pt x="720884" y="1496170"/>
                        <a:pt x="0" y="1232736"/>
                        <a:pt x="0" y="907774"/>
                      </a:cubicBezTo>
                      <a:lnTo>
                        <a:pt x="794" y="902028"/>
                      </a:lnTo>
                      <a:lnTo>
                        <a:pt x="794" y="594142"/>
                      </a:lnTo>
                      <a:lnTo>
                        <a:pt x="0" y="588396"/>
                      </a:lnTo>
                      <a:cubicBezTo>
                        <a:pt x="0" y="263434"/>
                        <a:pt x="720884" y="0"/>
                        <a:pt x="1610139" y="0"/>
                      </a:cubicBezTo>
                      <a:close/>
                    </a:path>
                  </a:pathLst>
                </a:custGeom>
                <a:solidFill>
                  <a:srgbClr val="797979"/>
                </a:solidFill>
                <a:ln>
                  <a:noFill/>
                </a:ln>
              </p:spPr>
              <p:style>
                <a:lnRef idx="1">
                  <a:schemeClr val="accent1"/>
                </a:lnRef>
                <a:fillRef idx="3">
                  <a:schemeClr val="accent1"/>
                </a:fillRef>
                <a:effectRef idx="2">
                  <a:schemeClr val="accent1"/>
                </a:effectRef>
                <a:fontRef idx="minor">
                  <a:schemeClr val="lt1"/>
                </a:fontRef>
              </p:style>
              <p:txBody>
                <a:bodyPr rot="0" spcFirstLastPara="0" vert="horz" wrap="square" lIns="95117" tIns="47558" rIns="95117" bIns="47558"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51156" rtl="0" eaLnBrk="1" fontAlgn="auto" latinLnBrk="0" hangingPunct="1">
                    <a:lnSpc>
                      <a:spcPct val="100000"/>
                    </a:lnSpc>
                    <a:spcBef>
                      <a:spcPts val="0"/>
                    </a:spcBef>
                    <a:spcAft>
                      <a:spcPts val="0"/>
                    </a:spcAft>
                    <a:buClrTx/>
                    <a:buSzTx/>
                    <a:buFontTx/>
                    <a:buNone/>
                    <a:tabLst/>
                    <a:defRPr/>
                  </a:pPr>
                  <a:endParaRPr kumimoji="0" lang="en-US" sz="1873" b="0" i="0" u="none" strike="noStrike" kern="1200" cap="none" spc="0" normalizeH="0" baseline="0" noProof="0">
                    <a:ln>
                      <a:noFill/>
                    </a:ln>
                    <a:solidFill>
                      <a:srgbClr val="000000"/>
                    </a:solidFill>
                    <a:effectLst/>
                    <a:uLnTx/>
                    <a:uFillTx/>
                    <a:latin typeface="Segoe UI"/>
                    <a:ea typeface="+mn-ea"/>
                    <a:cs typeface="+mn-cs"/>
                  </a:endParaRPr>
                </a:p>
              </p:txBody>
            </p:sp>
            <p:sp>
              <p:nvSpPr>
                <p:cNvPr id="187" name="Oval 186">
                  <a:extLst>
                    <a:ext uri="{FF2B5EF4-FFF2-40B4-BE49-F238E27FC236}">
                      <a16:creationId xmlns:a16="http://schemas.microsoft.com/office/drawing/2014/main" id="{1A7B5029-9C77-4388-A856-EB04483CB5DF}"/>
                    </a:ext>
                  </a:extLst>
                </p:cNvPr>
                <p:cNvSpPr/>
                <p:nvPr/>
              </p:nvSpPr>
              <p:spPr>
                <a:xfrm>
                  <a:off x="8040601" y="1481595"/>
                  <a:ext cx="3220277" cy="1176792"/>
                </a:xfrm>
                <a:prstGeom prst="ellipse">
                  <a:avLst/>
                </a:prstGeom>
                <a:solidFill>
                  <a:srgbClr val="A3A3A3"/>
                </a:solidFill>
                <a:ln>
                  <a:noFill/>
                </a:ln>
              </p:spPr>
              <p:style>
                <a:lnRef idx="1">
                  <a:schemeClr val="accent1"/>
                </a:lnRef>
                <a:fillRef idx="3">
                  <a:schemeClr val="accent1"/>
                </a:fillRef>
                <a:effectRef idx="2">
                  <a:schemeClr val="accent1"/>
                </a:effectRef>
                <a:fontRef idx="minor">
                  <a:schemeClr val="lt1"/>
                </a:fontRef>
              </p:style>
              <p:txBody>
                <a:bodyPr rot="0" spcFirstLastPara="0" vert="horz" wrap="square" lIns="95117" tIns="47558" rIns="95117" bIns="47558"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51156" rtl="0" eaLnBrk="1" fontAlgn="auto" latinLnBrk="0" hangingPunct="1">
                    <a:lnSpc>
                      <a:spcPct val="100000"/>
                    </a:lnSpc>
                    <a:spcBef>
                      <a:spcPts val="0"/>
                    </a:spcBef>
                    <a:spcAft>
                      <a:spcPts val="0"/>
                    </a:spcAft>
                    <a:buClrTx/>
                    <a:buSzTx/>
                    <a:buFontTx/>
                    <a:buNone/>
                    <a:tabLst/>
                    <a:defRPr/>
                  </a:pPr>
                  <a:endParaRPr kumimoji="0" lang="en-US" sz="1873" b="0" i="0" u="none" strike="noStrike" kern="1200" cap="none" spc="0" normalizeH="0" baseline="0" noProof="0">
                    <a:ln>
                      <a:noFill/>
                    </a:ln>
                    <a:solidFill>
                      <a:srgbClr val="000000"/>
                    </a:solidFill>
                    <a:effectLst/>
                    <a:uLnTx/>
                    <a:uFillTx/>
                    <a:latin typeface="Segoe UI"/>
                    <a:ea typeface="+mn-ea"/>
                    <a:cs typeface="+mn-cs"/>
                  </a:endParaRPr>
                </a:p>
              </p:txBody>
            </p:sp>
            <p:sp>
              <p:nvSpPr>
                <p:cNvPr id="188" name="Oval 187">
                  <a:extLst>
                    <a:ext uri="{FF2B5EF4-FFF2-40B4-BE49-F238E27FC236}">
                      <a16:creationId xmlns:a16="http://schemas.microsoft.com/office/drawing/2014/main" id="{FC15A446-795E-4C12-91E0-AAC1180301E2}"/>
                    </a:ext>
                  </a:extLst>
                </p:cNvPr>
                <p:cNvSpPr/>
                <p:nvPr/>
              </p:nvSpPr>
              <p:spPr>
                <a:xfrm>
                  <a:off x="9123201" y="1909218"/>
                  <a:ext cx="1055077" cy="321547"/>
                </a:xfrm>
                <a:prstGeom prst="ellipse">
                  <a:avLst/>
                </a:prstGeom>
                <a:solidFill>
                  <a:srgbClr val="797979"/>
                </a:solidFill>
                <a:ln>
                  <a:noFill/>
                </a:ln>
              </p:spPr>
              <p:style>
                <a:lnRef idx="1">
                  <a:schemeClr val="accent1"/>
                </a:lnRef>
                <a:fillRef idx="3">
                  <a:schemeClr val="accent1"/>
                </a:fillRef>
                <a:effectRef idx="2">
                  <a:schemeClr val="accent1"/>
                </a:effectRef>
                <a:fontRef idx="minor">
                  <a:schemeClr val="lt1"/>
                </a:fontRef>
              </p:style>
              <p:txBody>
                <a:bodyPr rot="0" spcFirstLastPara="0" vert="horz" wrap="square" lIns="95117" tIns="47558" rIns="95117" bIns="47558"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51156" rtl="0" eaLnBrk="1" fontAlgn="auto" latinLnBrk="0" hangingPunct="1">
                    <a:lnSpc>
                      <a:spcPct val="100000"/>
                    </a:lnSpc>
                    <a:spcBef>
                      <a:spcPts val="0"/>
                    </a:spcBef>
                    <a:spcAft>
                      <a:spcPts val="0"/>
                    </a:spcAft>
                    <a:buClrTx/>
                    <a:buSzTx/>
                    <a:buFontTx/>
                    <a:buNone/>
                    <a:tabLst/>
                    <a:defRPr/>
                  </a:pPr>
                  <a:endParaRPr kumimoji="0" lang="en-US" sz="1873" b="0" i="0" u="none" strike="noStrike" kern="1200" cap="none" spc="0" normalizeH="0" baseline="0" noProof="0">
                    <a:ln>
                      <a:noFill/>
                    </a:ln>
                    <a:solidFill>
                      <a:srgbClr val="000000"/>
                    </a:solidFill>
                    <a:effectLst/>
                    <a:uLnTx/>
                    <a:uFillTx/>
                    <a:latin typeface="Segoe UI"/>
                    <a:ea typeface="+mn-ea"/>
                    <a:cs typeface="+mn-cs"/>
                  </a:endParaRPr>
                </a:p>
              </p:txBody>
            </p:sp>
          </p:grpSp>
        </p:grpSp>
      </p:grpSp>
      <p:grpSp>
        <p:nvGrpSpPr>
          <p:cNvPr id="192" name="Group 191">
            <a:extLst>
              <a:ext uri="{FF2B5EF4-FFF2-40B4-BE49-F238E27FC236}">
                <a16:creationId xmlns:a16="http://schemas.microsoft.com/office/drawing/2014/main" id="{032546A2-E574-4FD0-8913-86502971E81B}"/>
              </a:ext>
            </a:extLst>
          </p:cNvPr>
          <p:cNvGrpSpPr/>
          <p:nvPr/>
        </p:nvGrpSpPr>
        <p:grpSpPr>
          <a:xfrm>
            <a:off x="7022600" y="3665487"/>
            <a:ext cx="749325" cy="645970"/>
            <a:chOff x="6612182" y="2948534"/>
            <a:chExt cx="720359" cy="620999"/>
          </a:xfrm>
        </p:grpSpPr>
        <p:sp>
          <p:nvSpPr>
            <p:cNvPr id="193" name="Hexagon 192">
              <a:extLst>
                <a:ext uri="{FF2B5EF4-FFF2-40B4-BE49-F238E27FC236}">
                  <a16:creationId xmlns:a16="http://schemas.microsoft.com/office/drawing/2014/main" id="{16D338F2-98E2-4999-8EEB-5F147A8CDB0D}"/>
                </a:ext>
              </a:extLst>
            </p:cNvPr>
            <p:cNvSpPr/>
            <p:nvPr/>
          </p:nvSpPr>
          <p:spPr>
            <a:xfrm>
              <a:off x="6612182" y="2948534"/>
              <a:ext cx="720359" cy="620999"/>
            </a:xfrm>
            <a:prstGeom prst="hexagon">
              <a:avLst/>
            </a:prstGeom>
            <a:solidFill>
              <a:srgbClr val="E9E9E9"/>
            </a:solidFill>
            <a:ln w="12700">
              <a:solidFill>
                <a:srgbClr val="797979"/>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51156" rtl="0" eaLnBrk="1" fontAlgn="auto" latinLnBrk="0" hangingPunct="1">
                <a:lnSpc>
                  <a:spcPct val="100000"/>
                </a:lnSpc>
                <a:spcBef>
                  <a:spcPts val="0"/>
                </a:spcBef>
                <a:spcAft>
                  <a:spcPts val="0"/>
                </a:spcAft>
                <a:buClrTx/>
                <a:buSzTx/>
                <a:buFontTx/>
                <a:buNone/>
                <a:tabLst/>
                <a:defRPr/>
              </a:pPr>
              <a:endParaRPr kumimoji="0" lang="en-US" sz="1873" b="0" i="0" u="none" strike="noStrike" kern="1200" cap="none" spc="0" normalizeH="0" baseline="0" noProof="0">
                <a:ln>
                  <a:noFill/>
                </a:ln>
                <a:solidFill>
                  <a:srgbClr val="000000"/>
                </a:solidFill>
                <a:effectLst/>
                <a:uLnTx/>
                <a:uFillTx/>
                <a:latin typeface="Segoe UI"/>
                <a:ea typeface="+mn-ea"/>
                <a:cs typeface="+mn-cs"/>
              </a:endParaRPr>
            </a:p>
          </p:txBody>
        </p:sp>
        <p:sp>
          <p:nvSpPr>
            <p:cNvPr id="194" name="TextBox 193">
              <a:extLst>
                <a:ext uri="{FF2B5EF4-FFF2-40B4-BE49-F238E27FC236}">
                  <a16:creationId xmlns:a16="http://schemas.microsoft.com/office/drawing/2014/main" id="{4D574D39-7BBD-4A70-8DA3-DA91895AD154}"/>
                </a:ext>
              </a:extLst>
            </p:cNvPr>
            <p:cNvSpPr txBox="1"/>
            <p:nvPr/>
          </p:nvSpPr>
          <p:spPr>
            <a:xfrm>
              <a:off x="6698041" y="3120534"/>
              <a:ext cx="548640" cy="282513"/>
            </a:xfrm>
            <a:prstGeom prst="rect">
              <a:avLst/>
            </a:prstGeom>
          </p:spPr>
          <p:txBody>
            <a:bodyPr wrap="square" lIns="0" tIns="0" rIns="0" bIns="0" rtlCol="0" anchor="t" anchorCtr="0">
              <a:spAutoFit/>
            </a:bodyPr>
            <a:lstStyle/>
            <a:p>
              <a:pPr marL="0" marR="0" lvl="0" indent="0" algn="ctr" defTabSz="951156" rtl="0" eaLnBrk="1" fontAlgn="auto" latinLnBrk="0" hangingPunct="1">
                <a:lnSpc>
                  <a:spcPct val="100000"/>
                </a:lnSpc>
                <a:spcBef>
                  <a:spcPts val="0"/>
                </a:spcBef>
                <a:spcAft>
                  <a:spcPts val="0"/>
                </a:spcAft>
                <a:buClrTx/>
                <a:buSzTx/>
                <a:buFontTx/>
                <a:buNone/>
                <a:tabLst/>
                <a:defRPr/>
              </a:pPr>
              <a:r>
                <a:rPr kumimoji="0" lang="en-US" sz="1873" b="0" i="0" u="none" strike="noStrike" kern="1200" cap="none" spc="0" normalizeH="0" baseline="0" noProof="0">
                  <a:ln>
                    <a:noFill/>
                  </a:ln>
                  <a:solidFill>
                    <a:srgbClr val="797979"/>
                  </a:solidFill>
                  <a:effectLst/>
                  <a:uLnTx/>
                  <a:uFillTx/>
                  <a:latin typeface="Segoe UI Semibold" panose="020B0702040204020203" pitchFamily="34" charset="0"/>
                  <a:ea typeface="+mn-ea"/>
                  <a:cs typeface="Segoe UI Semibold" panose="020B0702040204020203" pitchFamily="34" charset="0"/>
                </a:rPr>
                <a:t>.NET</a:t>
              </a:r>
            </a:p>
          </p:txBody>
        </p:sp>
      </p:grpSp>
      <p:grpSp>
        <p:nvGrpSpPr>
          <p:cNvPr id="195" name="Group 194">
            <a:extLst>
              <a:ext uri="{FF2B5EF4-FFF2-40B4-BE49-F238E27FC236}">
                <a16:creationId xmlns:a16="http://schemas.microsoft.com/office/drawing/2014/main" id="{EFC9030D-48A5-431A-8835-ED47CB98BD67}"/>
              </a:ext>
            </a:extLst>
          </p:cNvPr>
          <p:cNvGrpSpPr/>
          <p:nvPr/>
        </p:nvGrpSpPr>
        <p:grpSpPr>
          <a:xfrm>
            <a:off x="7707702" y="3519269"/>
            <a:ext cx="513100" cy="442328"/>
            <a:chOff x="7270800" y="2807969"/>
            <a:chExt cx="493265" cy="425229"/>
          </a:xfrm>
        </p:grpSpPr>
        <p:sp>
          <p:nvSpPr>
            <p:cNvPr id="196" name="Hexagon 195">
              <a:extLst>
                <a:ext uri="{FF2B5EF4-FFF2-40B4-BE49-F238E27FC236}">
                  <a16:creationId xmlns:a16="http://schemas.microsoft.com/office/drawing/2014/main" id="{09A0B2C6-C46D-453A-975E-ADBB9650A9DE}"/>
                </a:ext>
              </a:extLst>
            </p:cNvPr>
            <p:cNvSpPr/>
            <p:nvPr/>
          </p:nvSpPr>
          <p:spPr>
            <a:xfrm>
              <a:off x="7270800" y="2807969"/>
              <a:ext cx="493265" cy="425229"/>
            </a:xfrm>
            <a:prstGeom prst="hexagon">
              <a:avLst/>
            </a:prstGeom>
            <a:solidFill>
              <a:srgbClr val="E9E9E9"/>
            </a:solidFill>
            <a:ln w="12700">
              <a:solidFill>
                <a:srgbClr val="797979"/>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51156" rtl="0" eaLnBrk="1" fontAlgn="auto" latinLnBrk="0" hangingPunct="1">
                <a:lnSpc>
                  <a:spcPct val="100000"/>
                </a:lnSpc>
                <a:spcBef>
                  <a:spcPts val="0"/>
                </a:spcBef>
                <a:spcAft>
                  <a:spcPts val="0"/>
                </a:spcAft>
                <a:buClrTx/>
                <a:buSzTx/>
                <a:buFontTx/>
                <a:buNone/>
                <a:tabLst/>
                <a:defRPr/>
              </a:pPr>
              <a:endParaRPr kumimoji="0" lang="en-US" sz="1873" b="0" i="0" u="none" strike="noStrike" kern="1200" cap="none" spc="0" normalizeH="0" baseline="0" noProof="0">
                <a:ln>
                  <a:noFill/>
                </a:ln>
                <a:solidFill>
                  <a:srgbClr val="000000"/>
                </a:solidFill>
                <a:effectLst/>
                <a:uLnTx/>
                <a:uFillTx/>
                <a:latin typeface="Segoe UI"/>
                <a:ea typeface="+mn-ea"/>
                <a:cs typeface="+mn-cs"/>
              </a:endParaRPr>
            </a:p>
          </p:txBody>
        </p:sp>
        <p:grpSp>
          <p:nvGrpSpPr>
            <p:cNvPr id="197" name="Group 196">
              <a:extLst>
                <a:ext uri="{FF2B5EF4-FFF2-40B4-BE49-F238E27FC236}">
                  <a16:creationId xmlns:a16="http://schemas.microsoft.com/office/drawing/2014/main" id="{D875A5D8-08B7-4E91-B4BF-F436EA4205C4}"/>
                </a:ext>
              </a:extLst>
            </p:cNvPr>
            <p:cNvGrpSpPr/>
            <p:nvPr/>
          </p:nvGrpSpPr>
          <p:grpSpPr>
            <a:xfrm>
              <a:off x="7386024" y="2917165"/>
              <a:ext cx="262816" cy="206836"/>
              <a:chOff x="1200453" y="4307032"/>
              <a:chExt cx="421817" cy="331969"/>
            </a:xfrm>
          </p:grpSpPr>
          <p:sp>
            <p:nvSpPr>
              <p:cNvPr id="198" name="TextBox 197">
                <a:extLst>
                  <a:ext uri="{FF2B5EF4-FFF2-40B4-BE49-F238E27FC236}">
                    <a16:creationId xmlns:a16="http://schemas.microsoft.com/office/drawing/2014/main" id="{8518AEB1-EC64-4C25-B58C-59BFF5D012AD}"/>
                  </a:ext>
                </a:extLst>
              </p:cNvPr>
              <p:cNvSpPr txBox="1"/>
              <p:nvPr/>
            </p:nvSpPr>
            <p:spPr>
              <a:xfrm>
                <a:off x="1239230" y="4359730"/>
                <a:ext cx="344265" cy="201501"/>
              </a:xfrm>
              <a:prstGeom prst="rect">
                <a:avLst/>
              </a:prstGeom>
            </p:spPr>
            <p:txBody>
              <a:bodyPr wrap="square" lIns="0" tIns="0" rIns="0" bIns="0" rtlCol="0" anchor="t" anchorCtr="0">
                <a:spAutoFit/>
              </a:bodyPr>
              <a:lstStyle/>
              <a:p>
                <a:pPr marL="0" marR="0" lvl="0" indent="0" algn="ctr" defTabSz="951156" rtl="0" eaLnBrk="1" fontAlgn="auto" latinLnBrk="0" hangingPunct="1">
                  <a:lnSpc>
                    <a:spcPct val="100000"/>
                  </a:lnSpc>
                  <a:spcBef>
                    <a:spcPts val="0"/>
                  </a:spcBef>
                  <a:spcAft>
                    <a:spcPts val="0"/>
                  </a:spcAft>
                  <a:buClrTx/>
                  <a:buSzTx/>
                  <a:buFontTx/>
                  <a:buNone/>
                  <a:tabLst/>
                  <a:defRPr/>
                </a:pPr>
                <a:r>
                  <a:rPr kumimoji="0" lang="en-US" sz="832" b="0" i="0" u="none" strike="noStrike" kern="1200" cap="none" spc="0" normalizeH="0" baseline="0" noProof="0">
                    <a:ln>
                      <a:noFill/>
                    </a:ln>
                    <a:solidFill>
                      <a:srgbClr val="797979"/>
                    </a:solidFill>
                    <a:effectLst/>
                    <a:uLnTx/>
                    <a:uFillTx/>
                    <a:latin typeface="Showcard Gothic" panose="04020904020102020604" pitchFamily="82" charset="0"/>
                    <a:ea typeface="+mn-ea"/>
                    <a:cs typeface="Shruti" panose="020B0502040204020203" pitchFamily="34" charset="0"/>
                  </a:rPr>
                  <a:t>&lt;/&gt;</a:t>
                </a:r>
              </a:p>
            </p:txBody>
          </p:sp>
          <p:sp>
            <p:nvSpPr>
              <p:cNvPr id="199" name="Freeform 127">
                <a:extLst>
                  <a:ext uri="{FF2B5EF4-FFF2-40B4-BE49-F238E27FC236}">
                    <a16:creationId xmlns:a16="http://schemas.microsoft.com/office/drawing/2014/main" id="{2E8C623D-4017-42BB-A793-FC97FE27B59F}"/>
                  </a:ext>
                </a:extLst>
              </p:cNvPr>
              <p:cNvSpPr>
                <a:spLocks noChangeAspect="1"/>
              </p:cNvSpPr>
              <p:nvPr/>
            </p:nvSpPr>
            <p:spPr bwMode="black">
              <a:xfrm>
                <a:off x="1200453" y="4307032"/>
                <a:ext cx="421817" cy="331969"/>
              </a:xfrm>
              <a:custGeom>
                <a:avLst/>
                <a:gdLst>
                  <a:gd name="connsiteX0" fmla="*/ 427036 w 1971675"/>
                  <a:gd name="connsiteY0" fmla="*/ 1374775 h 1409700"/>
                  <a:gd name="connsiteX1" fmla="*/ 1544636 w 1971675"/>
                  <a:gd name="connsiteY1" fmla="*/ 1374775 h 1409700"/>
                  <a:gd name="connsiteX2" fmla="*/ 1544636 w 1971675"/>
                  <a:gd name="connsiteY2" fmla="*/ 1409700 h 1409700"/>
                  <a:gd name="connsiteX3" fmla="*/ 427036 w 1971675"/>
                  <a:gd name="connsiteY3" fmla="*/ 1409700 h 1409700"/>
                  <a:gd name="connsiteX4" fmla="*/ 104775 w 1971675"/>
                  <a:gd name="connsiteY4" fmla="*/ 104775 h 1409700"/>
                  <a:gd name="connsiteX5" fmla="*/ 104775 w 1971675"/>
                  <a:gd name="connsiteY5" fmla="*/ 1028700 h 1409700"/>
                  <a:gd name="connsiteX6" fmla="*/ 761999 w 1971675"/>
                  <a:gd name="connsiteY6" fmla="*/ 1028700 h 1409700"/>
                  <a:gd name="connsiteX7" fmla="*/ 1198562 w 1971675"/>
                  <a:gd name="connsiteY7" fmla="*/ 1028700 h 1409700"/>
                  <a:gd name="connsiteX8" fmla="*/ 1879600 w 1971675"/>
                  <a:gd name="connsiteY8" fmla="*/ 1028700 h 1409700"/>
                  <a:gd name="connsiteX9" fmla="*/ 1879600 w 1971675"/>
                  <a:gd name="connsiteY9" fmla="*/ 104775 h 1409700"/>
                  <a:gd name="connsiteX10" fmla="*/ 985837 w 1971675"/>
                  <a:gd name="connsiteY10" fmla="*/ 23812 h 1409700"/>
                  <a:gd name="connsiteX11" fmla="*/ 957262 w 1971675"/>
                  <a:gd name="connsiteY11" fmla="*/ 46831 h 1409700"/>
                  <a:gd name="connsiteX12" fmla="*/ 985837 w 1971675"/>
                  <a:gd name="connsiteY12" fmla="*/ 69850 h 1409700"/>
                  <a:gd name="connsiteX13" fmla="*/ 1014412 w 1971675"/>
                  <a:gd name="connsiteY13" fmla="*/ 46831 h 1409700"/>
                  <a:gd name="connsiteX14" fmla="*/ 985837 w 1971675"/>
                  <a:gd name="connsiteY14" fmla="*/ 23812 h 1409700"/>
                  <a:gd name="connsiteX15" fmla="*/ 103772 w 1971675"/>
                  <a:gd name="connsiteY15" fmla="*/ 0 h 1409700"/>
                  <a:gd name="connsiteX16" fmla="*/ 1856372 w 1971675"/>
                  <a:gd name="connsiteY16" fmla="*/ 0 h 1409700"/>
                  <a:gd name="connsiteX17" fmla="*/ 1971675 w 1971675"/>
                  <a:gd name="connsiteY17" fmla="*/ 103909 h 1409700"/>
                  <a:gd name="connsiteX18" fmla="*/ 1971675 w 1971675"/>
                  <a:gd name="connsiteY18" fmla="*/ 1027546 h 1409700"/>
                  <a:gd name="connsiteX19" fmla="*/ 1856372 w 1971675"/>
                  <a:gd name="connsiteY19" fmla="*/ 1143000 h 1409700"/>
                  <a:gd name="connsiteX20" fmla="*/ 1277877 w 1971675"/>
                  <a:gd name="connsiteY20" fmla="*/ 1143000 h 1409700"/>
                  <a:gd name="connsiteX21" fmla="*/ 1198562 w 1971675"/>
                  <a:gd name="connsiteY21" fmla="*/ 1143000 h 1409700"/>
                  <a:gd name="connsiteX22" fmla="*/ 1198562 w 1971675"/>
                  <a:gd name="connsiteY22" fmla="*/ 1212850 h 1409700"/>
                  <a:gd name="connsiteX23" fmla="*/ 1198562 w 1971675"/>
                  <a:gd name="connsiteY23" fmla="*/ 1258887 h 1409700"/>
                  <a:gd name="connsiteX24" fmla="*/ 1452561 w 1971675"/>
                  <a:gd name="connsiteY24" fmla="*/ 1258887 h 1409700"/>
                  <a:gd name="connsiteX25" fmla="*/ 1544636 w 1971675"/>
                  <a:gd name="connsiteY25" fmla="*/ 1374774 h 1409700"/>
                  <a:gd name="connsiteX26" fmla="*/ 427036 w 1971675"/>
                  <a:gd name="connsiteY26" fmla="*/ 1374774 h 1409700"/>
                  <a:gd name="connsiteX27" fmla="*/ 519111 w 1971675"/>
                  <a:gd name="connsiteY27" fmla="*/ 1258887 h 1409700"/>
                  <a:gd name="connsiteX28" fmla="*/ 761999 w 1971675"/>
                  <a:gd name="connsiteY28" fmla="*/ 1258887 h 1409700"/>
                  <a:gd name="connsiteX29" fmla="*/ 761999 w 1971675"/>
                  <a:gd name="connsiteY29" fmla="*/ 1212850 h 1409700"/>
                  <a:gd name="connsiteX30" fmla="*/ 761999 w 1971675"/>
                  <a:gd name="connsiteY30" fmla="*/ 1143000 h 1409700"/>
                  <a:gd name="connsiteX31" fmla="*/ 673281 w 1971675"/>
                  <a:gd name="connsiteY31" fmla="*/ 1143000 h 1409700"/>
                  <a:gd name="connsiteX32" fmla="*/ 103772 w 1971675"/>
                  <a:gd name="connsiteY32" fmla="*/ 1143000 h 1409700"/>
                  <a:gd name="connsiteX33" fmla="*/ 0 w 1971675"/>
                  <a:gd name="connsiteY33" fmla="*/ 1027546 h 1409700"/>
                  <a:gd name="connsiteX34" fmla="*/ 0 w 1971675"/>
                  <a:gd name="connsiteY34" fmla="*/ 103909 h 1409700"/>
                  <a:gd name="connsiteX35" fmla="*/ 103772 w 1971675"/>
                  <a:gd name="connsiteY35" fmla="*/ 0 h 1409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971675" h="1409700">
                    <a:moveTo>
                      <a:pt x="427036" y="1374775"/>
                    </a:moveTo>
                    <a:lnTo>
                      <a:pt x="1544636" y="1374775"/>
                    </a:lnTo>
                    <a:lnTo>
                      <a:pt x="1544636" y="1409700"/>
                    </a:lnTo>
                    <a:lnTo>
                      <a:pt x="427036" y="1409700"/>
                    </a:lnTo>
                    <a:close/>
                    <a:moveTo>
                      <a:pt x="104775" y="104775"/>
                    </a:moveTo>
                    <a:lnTo>
                      <a:pt x="104775" y="1028700"/>
                    </a:lnTo>
                    <a:lnTo>
                      <a:pt x="761999" y="1028700"/>
                    </a:lnTo>
                    <a:lnTo>
                      <a:pt x="1198562" y="1028700"/>
                    </a:lnTo>
                    <a:lnTo>
                      <a:pt x="1879600" y="1028700"/>
                    </a:lnTo>
                    <a:lnTo>
                      <a:pt x="1879600" y="104775"/>
                    </a:lnTo>
                    <a:close/>
                    <a:moveTo>
                      <a:pt x="985837" y="23812"/>
                    </a:moveTo>
                    <a:cubicBezTo>
                      <a:pt x="970055" y="23812"/>
                      <a:pt x="957262" y="34118"/>
                      <a:pt x="957262" y="46831"/>
                    </a:cubicBezTo>
                    <a:cubicBezTo>
                      <a:pt x="957262" y="59544"/>
                      <a:pt x="970055" y="69850"/>
                      <a:pt x="985837" y="69850"/>
                    </a:cubicBezTo>
                    <a:cubicBezTo>
                      <a:pt x="1001619" y="69850"/>
                      <a:pt x="1014412" y="59544"/>
                      <a:pt x="1014412" y="46831"/>
                    </a:cubicBezTo>
                    <a:cubicBezTo>
                      <a:pt x="1014412" y="34118"/>
                      <a:pt x="1001619" y="23812"/>
                      <a:pt x="985837" y="23812"/>
                    </a:cubicBezTo>
                    <a:close/>
                    <a:moveTo>
                      <a:pt x="103772" y="0"/>
                    </a:moveTo>
                    <a:cubicBezTo>
                      <a:pt x="1856372" y="0"/>
                      <a:pt x="1856372" y="0"/>
                      <a:pt x="1856372" y="0"/>
                    </a:cubicBezTo>
                    <a:cubicBezTo>
                      <a:pt x="1925554" y="0"/>
                      <a:pt x="1971675" y="46182"/>
                      <a:pt x="1971675" y="103909"/>
                    </a:cubicBezTo>
                    <a:lnTo>
                      <a:pt x="1971675" y="1027546"/>
                    </a:lnTo>
                    <a:cubicBezTo>
                      <a:pt x="1971675" y="1085273"/>
                      <a:pt x="1925554" y="1143000"/>
                      <a:pt x="1856372" y="1143000"/>
                    </a:cubicBezTo>
                    <a:cubicBezTo>
                      <a:pt x="1637297" y="1143000"/>
                      <a:pt x="1445606" y="1143000"/>
                      <a:pt x="1277877" y="1143000"/>
                    </a:cubicBezTo>
                    <a:lnTo>
                      <a:pt x="1198562" y="1143000"/>
                    </a:lnTo>
                    <a:lnTo>
                      <a:pt x="1198562" y="1212850"/>
                    </a:lnTo>
                    <a:lnTo>
                      <a:pt x="1198562" y="1258887"/>
                    </a:lnTo>
                    <a:lnTo>
                      <a:pt x="1452561" y="1258887"/>
                    </a:lnTo>
                    <a:lnTo>
                      <a:pt x="1544636" y="1374774"/>
                    </a:lnTo>
                    <a:lnTo>
                      <a:pt x="427036" y="1374774"/>
                    </a:lnTo>
                    <a:lnTo>
                      <a:pt x="519111" y="1258887"/>
                    </a:lnTo>
                    <a:lnTo>
                      <a:pt x="761999" y="1258887"/>
                    </a:lnTo>
                    <a:lnTo>
                      <a:pt x="761999" y="1212850"/>
                    </a:lnTo>
                    <a:lnTo>
                      <a:pt x="761999" y="1143000"/>
                    </a:lnTo>
                    <a:lnTo>
                      <a:pt x="673281" y="1143000"/>
                    </a:lnTo>
                    <a:cubicBezTo>
                      <a:pt x="103772" y="1143000"/>
                      <a:pt x="103772" y="1143000"/>
                      <a:pt x="103772" y="1143000"/>
                    </a:cubicBezTo>
                    <a:cubicBezTo>
                      <a:pt x="46121" y="1143000"/>
                      <a:pt x="0" y="1085273"/>
                      <a:pt x="0" y="1027546"/>
                    </a:cubicBezTo>
                    <a:cubicBezTo>
                      <a:pt x="0" y="103909"/>
                      <a:pt x="0" y="103909"/>
                      <a:pt x="0" y="103909"/>
                    </a:cubicBezTo>
                    <a:cubicBezTo>
                      <a:pt x="0" y="46182"/>
                      <a:pt x="46121" y="0"/>
                      <a:pt x="103772" y="0"/>
                    </a:cubicBezTo>
                    <a:close/>
                  </a:path>
                </a:pathLst>
              </a:custGeom>
              <a:solidFill>
                <a:srgbClr val="79797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2663" tIns="114131" rIns="142663" bIns="114131" numCol="1" spcCol="0" rtlCol="0" fromWordArt="0" anchor="t" anchorCtr="0" forceAA="0" compatLnSpc="1">
                <a:prstTxWarp prst="textNoShape">
                  <a:avLst/>
                </a:prstTxWarp>
                <a:noAutofit/>
              </a:bodyPr>
              <a:lstStyle/>
              <a:p>
                <a:pPr marL="0" marR="0" lvl="0" indent="0" algn="ctr" defTabSz="727368" rtl="0" eaLnBrk="1" fontAlgn="base" latinLnBrk="0" hangingPunct="1">
                  <a:lnSpc>
                    <a:spcPct val="90000"/>
                  </a:lnSpc>
                  <a:spcBef>
                    <a:spcPct val="0"/>
                  </a:spcBef>
                  <a:spcAft>
                    <a:spcPct val="0"/>
                  </a:spcAft>
                  <a:buClrTx/>
                  <a:buSzTx/>
                  <a:buFontTx/>
                  <a:buNone/>
                  <a:tabLst/>
                  <a:defRPr/>
                </a:pPr>
                <a:endParaRPr kumimoji="0" lang="en-US" sz="187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200" name="Group 199">
            <a:extLst>
              <a:ext uri="{FF2B5EF4-FFF2-40B4-BE49-F238E27FC236}">
                <a16:creationId xmlns:a16="http://schemas.microsoft.com/office/drawing/2014/main" id="{D82DC916-9FF4-4CFA-8EBE-A47D57ED5426}"/>
              </a:ext>
            </a:extLst>
          </p:cNvPr>
          <p:cNvGrpSpPr/>
          <p:nvPr/>
        </p:nvGrpSpPr>
        <p:grpSpPr>
          <a:xfrm>
            <a:off x="7481719" y="4370528"/>
            <a:ext cx="513100" cy="442328"/>
            <a:chOff x="7053553" y="3626322"/>
            <a:chExt cx="493265" cy="425229"/>
          </a:xfrm>
        </p:grpSpPr>
        <p:sp>
          <p:nvSpPr>
            <p:cNvPr id="201" name="Hexagon 200">
              <a:extLst>
                <a:ext uri="{FF2B5EF4-FFF2-40B4-BE49-F238E27FC236}">
                  <a16:creationId xmlns:a16="http://schemas.microsoft.com/office/drawing/2014/main" id="{37959B2E-FC9D-4E80-9FAC-9F88FD8F843C}"/>
                </a:ext>
              </a:extLst>
            </p:cNvPr>
            <p:cNvSpPr/>
            <p:nvPr/>
          </p:nvSpPr>
          <p:spPr>
            <a:xfrm>
              <a:off x="7053553" y="3626322"/>
              <a:ext cx="493265" cy="425229"/>
            </a:xfrm>
            <a:prstGeom prst="hexagon">
              <a:avLst/>
            </a:prstGeom>
            <a:solidFill>
              <a:srgbClr val="E9E9E9"/>
            </a:solidFill>
            <a:ln w="12700">
              <a:solidFill>
                <a:srgbClr val="797979"/>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51156" rtl="0" eaLnBrk="1" fontAlgn="auto" latinLnBrk="0" hangingPunct="1">
                <a:lnSpc>
                  <a:spcPct val="100000"/>
                </a:lnSpc>
                <a:spcBef>
                  <a:spcPts val="0"/>
                </a:spcBef>
                <a:spcAft>
                  <a:spcPts val="0"/>
                </a:spcAft>
                <a:buClrTx/>
                <a:buSzTx/>
                <a:buFontTx/>
                <a:buNone/>
                <a:tabLst/>
                <a:defRPr/>
              </a:pPr>
              <a:endParaRPr kumimoji="0" lang="en-US" sz="1873" b="0" i="0" u="none" strike="noStrike" kern="1200" cap="none" spc="0" normalizeH="0" baseline="0" noProof="0">
                <a:ln>
                  <a:noFill/>
                </a:ln>
                <a:solidFill>
                  <a:srgbClr val="000000"/>
                </a:solidFill>
                <a:effectLst/>
                <a:uLnTx/>
                <a:uFillTx/>
                <a:latin typeface="Segoe UI"/>
                <a:ea typeface="+mn-ea"/>
                <a:cs typeface="+mn-cs"/>
              </a:endParaRPr>
            </a:p>
          </p:txBody>
        </p:sp>
        <p:sp>
          <p:nvSpPr>
            <p:cNvPr id="202" name="Freeform 5">
              <a:extLst>
                <a:ext uri="{FF2B5EF4-FFF2-40B4-BE49-F238E27FC236}">
                  <a16:creationId xmlns:a16="http://schemas.microsoft.com/office/drawing/2014/main" id="{75A6A4F9-86DA-45DF-8911-BA40C0B5411E}"/>
                </a:ext>
              </a:extLst>
            </p:cNvPr>
            <p:cNvSpPr>
              <a:spLocks noEditPoints="1"/>
            </p:cNvSpPr>
            <p:nvPr/>
          </p:nvSpPr>
          <p:spPr bwMode="black">
            <a:xfrm>
              <a:off x="7183114" y="3748084"/>
              <a:ext cx="234142" cy="181704"/>
            </a:xfrm>
            <a:custGeom>
              <a:avLst/>
              <a:gdLst>
                <a:gd name="T0" fmla="*/ 22 w 277"/>
                <a:gd name="T1" fmla="*/ 1 h 215"/>
                <a:gd name="T2" fmla="*/ 22 w 277"/>
                <a:gd name="T3" fmla="*/ 10 h 215"/>
                <a:gd name="T4" fmla="*/ 22 w 277"/>
                <a:gd name="T5" fmla="*/ 10 h 215"/>
                <a:gd name="T6" fmla="*/ 66 w 277"/>
                <a:gd name="T7" fmla="*/ 15 h 215"/>
                <a:gd name="T8" fmla="*/ 54 w 277"/>
                <a:gd name="T9" fmla="*/ 20 h 215"/>
                <a:gd name="T10" fmla="*/ 79 w 277"/>
                <a:gd name="T11" fmla="*/ 0 h 215"/>
                <a:gd name="T12" fmla="*/ 118 w 277"/>
                <a:gd name="T13" fmla="*/ 1 h 215"/>
                <a:gd name="T14" fmla="*/ 118 w 277"/>
                <a:gd name="T15" fmla="*/ 10 h 215"/>
                <a:gd name="T16" fmla="*/ 118 w 277"/>
                <a:gd name="T17" fmla="*/ 10 h 215"/>
                <a:gd name="T18" fmla="*/ 163 w 277"/>
                <a:gd name="T19" fmla="*/ 15 h 215"/>
                <a:gd name="T20" fmla="*/ 150 w 277"/>
                <a:gd name="T21" fmla="*/ 20 h 215"/>
                <a:gd name="T22" fmla="*/ 176 w 277"/>
                <a:gd name="T23" fmla="*/ 0 h 215"/>
                <a:gd name="T24" fmla="*/ 215 w 277"/>
                <a:gd name="T25" fmla="*/ 1 h 215"/>
                <a:gd name="T26" fmla="*/ 214 w 277"/>
                <a:gd name="T27" fmla="*/ 10 h 215"/>
                <a:gd name="T28" fmla="*/ 214 w 277"/>
                <a:gd name="T29" fmla="*/ 10 h 215"/>
                <a:gd name="T30" fmla="*/ 259 w 277"/>
                <a:gd name="T31" fmla="*/ 15 h 215"/>
                <a:gd name="T32" fmla="*/ 247 w 277"/>
                <a:gd name="T33" fmla="*/ 20 h 215"/>
                <a:gd name="T34" fmla="*/ 272 w 277"/>
                <a:gd name="T35" fmla="*/ 0 h 215"/>
                <a:gd name="T36" fmla="*/ 12 w 277"/>
                <a:gd name="T37" fmla="*/ 92 h 215"/>
                <a:gd name="T38" fmla="*/ 0 w 277"/>
                <a:gd name="T39" fmla="*/ 97 h 215"/>
                <a:gd name="T40" fmla="*/ 25 w 277"/>
                <a:gd name="T41" fmla="*/ 77 h 215"/>
                <a:gd name="T42" fmla="*/ 64 w 277"/>
                <a:gd name="T43" fmla="*/ 77 h 215"/>
                <a:gd name="T44" fmla="*/ 64 w 277"/>
                <a:gd name="T45" fmla="*/ 87 h 215"/>
                <a:gd name="T46" fmla="*/ 64 w 277"/>
                <a:gd name="T47" fmla="*/ 87 h 215"/>
                <a:gd name="T48" fmla="*/ 109 w 277"/>
                <a:gd name="T49" fmla="*/ 92 h 215"/>
                <a:gd name="T50" fmla="*/ 96 w 277"/>
                <a:gd name="T51" fmla="*/ 97 h 215"/>
                <a:gd name="T52" fmla="*/ 122 w 277"/>
                <a:gd name="T53" fmla="*/ 77 h 215"/>
                <a:gd name="T54" fmla="*/ 161 w 277"/>
                <a:gd name="T55" fmla="*/ 77 h 215"/>
                <a:gd name="T56" fmla="*/ 160 w 277"/>
                <a:gd name="T57" fmla="*/ 87 h 215"/>
                <a:gd name="T58" fmla="*/ 160 w 277"/>
                <a:gd name="T59" fmla="*/ 87 h 215"/>
                <a:gd name="T60" fmla="*/ 205 w 277"/>
                <a:gd name="T61" fmla="*/ 92 h 215"/>
                <a:gd name="T62" fmla="*/ 192 w 277"/>
                <a:gd name="T63" fmla="*/ 97 h 215"/>
                <a:gd name="T64" fmla="*/ 218 w 277"/>
                <a:gd name="T65" fmla="*/ 77 h 215"/>
                <a:gd name="T66" fmla="*/ 257 w 277"/>
                <a:gd name="T67" fmla="*/ 77 h 215"/>
                <a:gd name="T68" fmla="*/ 256 w 277"/>
                <a:gd name="T69" fmla="*/ 87 h 215"/>
                <a:gd name="T70" fmla="*/ 256 w 277"/>
                <a:gd name="T71" fmla="*/ 87 h 215"/>
                <a:gd name="T72" fmla="*/ 22 w 277"/>
                <a:gd name="T73" fmla="*/ 154 h 215"/>
                <a:gd name="T74" fmla="*/ 22 w 277"/>
                <a:gd name="T75" fmla="*/ 164 h 215"/>
                <a:gd name="T76" fmla="*/ 22 w 277"/>
                <a:gd name="T77" fmla="*/ 164 h 215"/>
                <a:gd name="T78" fmla="*/ 66 w 277"/>
                <a:gd name="T79" fmla="*/ 168 h 215"/>
                <a:gd name="T80" fmla="*/ 54 w 277"/>
                <a:gd name="T81" fmla="*/ 173 h 215"/>
                <a:gd name="T82" fmla="*/ 79 w 277"/>
                <a:gd name="T83" fmla="*/ 154 h 215"/>
                <a:gd name="T84" fmla="*/ 118 w 277"/>
                <a:gd name="T85" fmla="*/ 154 h 215"/>
                <a:gd name="T86" fmla="*/ 118 w 277"/>
                <a:gd name="T87" fmla="*/ 164 h 215"/>
                <a:gd name="T88" fmla="*/ 118 w 277"/>
                <a:gd name="T89" fmla="*/ 164 h 215"/>
                <a:gd name="T90" fmla="*/ 163 w 277"/>
                <a:gd name="T91" fmla="*/ 168 h 215"/>
                <a:gd name="T92" fmla="*/ 150 w 277"/>
                <a:gd name="T93" fmla="*/ 173 h 215"/>
                <a:gd name="T94" fmla="*/ 176 w 277"/>
                <a:gd name="T95" fmla="*/ 154 h 215"/>
                <a:gd name="T96" fmla="*/ 215 w 277"/>
                <a:gd name="T97" fmla="*/ 154 h 215"/>
                <a:gd name="T98" fmla="*/ 214 w 277"/>
                <a:gd name="T99" fmla="*/ 164 h 215"/>
                <a:gd name="T100" fmla="*/ 214 w 277"/>
                <a:gd name="T101" fmla="*/ 164 h 215"/>
                <a:gd name="T102" fmla="*/ 259 w 277"/>
                <a:gd name="T103" fmla="*/ 168 h 215"/>
                <a:gd name="T104" fmla="*/ 247 w 277"/>
                <a:gd name="T105" fmla="*/ 173 h 215"/>
                <a:gd name="T106" fmla="*/ 272 w 277"/>
                <a:gd name="T107" fmla="*/ 154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77" h="215">
                  <a:moveTo>
                    <a:pt x="21" y="61"/>
                  </a:moveTo>
                  <a:cubicBezTo>
                    <a:pt x="7" y="61"/>
                    <a:pt x="0" y="51"/>
                    <a:pt x="0" y="32"/>
                  </a:cubicBezTo>
                  <a:cubicBezTo>
                    <a:pt x="0" y="22"/>
                    <a:pt x="2" y="14"/>
                    <a:pt x="6" y="9"/>
                  </a:cubicBezTo>
                  <a:cubicBezTo>
                    <a:pt x="9" y="3"/>
                    <a:pt x="15" y="1"/>
                    <a:pt x="22" y="1"/>
                  </a:cubicBezTo>
                  <a:cubicBezTo>
                    <a:pt x="36" y="1"/>
                    <a:pt x="43" y="11"/>
                    <a:pt x="43" y="30"/>
                  </a:cubicBezTo>
                  <a:cubicBezTo>
                    <a:pt x="43" y="40"/>
                    <a:pt x="41" y="48"/>
                    <a:pt x="37" y="53"/>
                  </a:cubicBezTo>
                  <a:cubicBezTo>
                    <a:pt x="33" y="59"/>
                    <a:pt x="28" y="61"/>
                    <a:pt x="21" y="61"/>
                  </a:cubicBezTo>
                  <a:close/>
                  <a:moveTo>
                    <a:pt x="22" y="10"/>
                  </a:moveTo>
                  <a:cubicBezTo>
                    <a:pt x="16" y="10"/>
                    <a:pt x="13" y="17"/>
                    <a:pt x="13" y="32"/>
                  </a:cubicBezTo>
                  <a:cubicBezTo>
                    <a:pt x="13" y="45"/>
                    <a:pt x="16" y="51"/>
                    <a:pt x="21" y="51"/>
                  </a:cubicBezTo>
                  <a:cubicBezTo>
                    <a:pt x="27" y="51"/>
                    <a:pt x="29" y="45"/>
                    <a:pt x="29" y="31"/>
                  </a:cubicBezTo>
                  <a:cubicBezTo>
                    <a:pt x="29" y="17"/>
                    <a:pt x="27" y="10"/>
                    <a:pt x="22" y="10"/>
                  </a:cubicBezTo>
                  <a:close/>
                  <a:moveTo>
                    <a:pt x="79" y="0"/>
                  </a:moveTo>
                  <a:cubicBezTo>
                    <a:pt x="79" y="60"/>
                    <a:pt x="79" y="60"/>
                    <a:pt x="79" y="60"/>
                  </a:cubicBezTo>
                  <a:cubicBezTo>
                    <a:pt x="66" y="60"/>
                    <a:pt x="66" y="60"/>
                    <a:pt x="66" y="60"/>
                  </a:cubicBezTo>
                  <a:cubicBezTo>
                    <a:pt x="66" y="15"/>
                    <a:pt x="66" y="15"/>
                    <a:pt x="66" y="15"/>
                  </a:cubicBezTo>
                  <a:cubicBezTo>
                    <a:pt x="66" y="15"/>
                    <a:pt x="65" y="16"/>
                    <a:pt x="64" y="17"/>
                  </a:cubicBezTo>
                  <a:cubicBezTo>
                    <a:pt x="63" y="17"/>
                    <a:pt x="62" y="18"/>
                    <a:pt x="61" y="18"/>
                  </a:cubicBezTo>
                  <a:cubicBezTo>
                    <a:pt x="60" y="19"/>
                    <a:pt x="59" y="19"/>
                    <a:pt x="57" y="19"/>
                  </a:cubicBezTo>
                  <a:cubicBezTo>
                    <a:pt x="56" y="20"/>
                    <a:pt x="55" y="20"/>
                    <a:pt x="54" y="20"/>
                  </a:cubicBezTo>
                  <a:cubicBezTo>
                    <a:pt x="54" y="9"/>
                    <a:pt x="54" y="9"/>
                    <a:pt x="54" y="9"/>
                  </a:cubicBezTo>
                  <a:cubicBezTo>
                    <a:pt x="57" y="8"/>
                    <a:pt x="61" y="7"/>
                    <a:pt x="64" y="5"/>
                  </a:cubicBezTo>
                  <a:cubicBezTo>
                    <a:pt x="66" y="4"/>
                    <a:pt x="69" y="2"/>
                    <a:pt x="72" y="0"/>
                  </a:cubicBezTo>
                  <a:lnTo>
                    <a:pt x="79" y="0"/>
                  </a:lnTo>
                  <a:close/>
                  <a:moveTo>
                    <a:pt x="117" y="61"/>
                  </a:moveTo>
                  <a:cubicBezTo>
                    <a:pt x="103" y="61"/>
                    <a:pt x="96" y="51"/>
                    <a:pt x="96" y="32"/>
                  </a:cubicBezTo>
                  <a:cubicBezTo>
                    <a:pt x="96" y="22"/>
                    <a:pt x="98" y="14"/>
                    <a:pt x="102" y="9"/>
                  </a:cubicBezTo>
                  <a:cubicBezTo>
                    <a:pt x="106" y="3"/>
                    <a:pt x="111" y="1"/>
                    <a:pt x="118" y="1"/>
                  </a:cubicBezTo>
                  <a:cubicBezTo>
                    <a:pt x="132" y="1"/>
                    <a:pt x="139" y="11"/>
                    <a:pt x="139" y="30"/>
                  </a:cubicBezTo>
                  <a:cubicBezTo>
                    <a:pt x="139" y="40"/>
                    <a:pt x="137" y="48"/>
                    <a:pt x="133" y="53"/>
                  </a:cubicBezTo>
                  <a:cubicBezTo>
                    <a:pt x="130" y="59"/>
                    <a:pt x="124" y="61"/>
                    <a:pt x="117" y="61"/>
                  </a:cubicBezTo>
                  <a:close/>
                  <a:moveTo>
                    <a:pt x="118" y="10"/>
                  </a:moveTo>
                  <a:cubicBezTo>
                    <a:pt x="112" y="10"/>
                    <a:pt x="109" y="17"/>
                    <a:pt x="109" y="32"/>
                  </a:cubicBezTo>
                  <a:cubicBezTo>
                    <a:pt x="109" y="45"/>
                    <a:pt x="112" y="51"/>
                    <a:pt x="118" y="51"/>
                  </a:cubicBezTo>
                  <a:cubicBezTo>
                    <a:pt x="123" y="51"/>
                    <a:pt x="126" y="45"/>
                    <a:pt x="126" y="31"/>
                  </a:cubicBezTo>
                  <a:cubicBezTo>
                    <a:pt x="126" y="17"/>
                    <a:pt x="123" y="10"/>
                    <a:pt x="118" y="10"/>
                  </a:cubicBezTo>
                  <a:close/>
                  <a:moveTo>
                    <a:pt x="176" y="0"/>
                  </a:moveTo>
                  <a:cubicBezTo>
                    <a:pt x="176" y="60"/>
                    <a:pt x="176" y="60"/>
                    <a:pt x="176" y="60"/>
                  </a:cubicBezTo>
                  <a:cubicBezTo>
                    <a:pt x="163" y="60"/>
                    <a:pt x="163" y="60"/>
                    <a:pt x="163" y="60"/>
                  </a:cubicBezTo>
                  <a:cubicBezTo>
                    <a:pt x="163" y="15"/>
                    <a:pt x="163" y="15"/>
                    <a:pt x="163" y="15"/>
                  </a:cubicBezTo>
                  <a:cubicBezTo>
                    <a:pt x="162" y="15"/>
                    <a:pt x="161" y="16"/>
                    <a:pt x="160" y="17"/>
                  </a:cubicBezTo>
                  <a:cubicBezTo>
                    <a:pt x="159" y="17"/>
                    <a:pt x="158" y="18"/>
                    <a:pt x="157" y="18"/>
                  </a:cubicBezTo>
                  <a:cubicBezTo>
                    <a:pt x="156" y="19"/>
                    <a:pt x="155" y="19"/>
                    <a:pt x="154" y="19"/>
                  </a:cubicBezTo>
                  <a:cubicBezTo>
                    <a:pt x="153" y="20"/>
                    <a:pt x="151" y="20"/>
                    <a:pt x="150" y="20"/>
                  </a:cubicBezTo>
                  <a:cubicBezTo>
                    <a:pt x="150" y="9"/>
                    <a:pt x="150" y="9"/>
                    <a:pt x="150" y="9"/>
                  </a:cubicBezTo>
                  <a:cubicBezTo>
                    <a:pt x="154" y="8"/>
                    <a:pt x="157" y="7"/>
                    <a:pt x="160" y="5"/>
                  </a:cubicBezTo>
                  <a:cubicBezTo>
                    <a:pt x="163" y="4"/>
                    <a:pt x="165" y="2"/>
                    <a:pt x="168" y="0"/>
                  </a:cubicBezTo>
                  <a:lnTo>
                    <a:pt x="176" y="0"/>
                  </a:lnTo>
                  <a:close/>
                  <a:moveTo>
                    <a:pt x="214" y="61"/>
                  </a:moveTo>
                  <a:cubicBezTo>
                    <a:pt x="200" y="61"/>
                    <a:pt x="193" y="51"/>
                    <a:pt x="193" y="32"/>
                  </a:cubicBezTo>
                  <a:cubicBezTo>
                    <a:pt x="193" y="22"/>
                    <a:pt x="195" y="14"/>
                    <a:pt x="198" y="9"/>
                  </a:cubicBezTo>
                  <a:cubicBezTo>
                    <a:pt x="202" y="3"/>
                    <a:pt x="208" y="1"/>
                    <a:pt x="215" y="1"/>
                  </a:cubicBezTo>
                  <a:cubicBezTo>
                    <a:pt x="228" y="1"/>
                    <a:pt x="235" y="11"/>
                    <a:pt x="235" y="30"/>
                  </a:cubicBezTo>
                  <a:cubicBezTo>
                    <a:pt x="235" y="40"/>
                    <a:pt x="233" y="48"/>
                    <a:pt x="230" y="53"/>
                  </a:cubicBezTo>
                  <a:cubicBezTo>
                    <a:pt x="226" y="59"/>
                    <a:pt x="221" y="61"/>
                    <a:pt x="214" y="61"/>
                  </a:cubicBezTo>
                  <a:close/>
                  <a:moveTo>
                    <a:pt x="214" y="10"/>
                  </a:moveTo>
                  <a:cubicBezTo>
                    <a:pt x="209" y="10"/>
                    <a:pt x="206" y="17"/>
                    <a:pt x="206" y="32"/>
                  </a:cubicBezTo>
                  <a:cubicBezTo>
                    <a:pt x="206" y="45"/>
                    <a:pt x="209" y="51"/>
                    <a:pt x="214" y="51"/>
                  </a:cubicBezTo>
                  <a:cubicBezTo>
                    <a:pt x="219" y="51"/>
                    <a:pt x="222" y="45"/>
                    <a:pt x="222" y="31"/>
                  </a:cubicBezTo>
                  <a:cubicBezTo>
                    <a:pt x="222" y="17"/>
                    <a:pt x="219" y="10"/>
                    <a:pt x="214" y="10"/>
                  </a:cubicBezTo>
                  <a:close/>
                  <a:moveTo>
                    <a:pt x="272" y="0"/>
                  </a:moveTo>
                  <a:cubicBezTo>
                    <a:pt x="272" y="60"/>
                    <a:pt x="272" y="60"/>
                    <a:pt x="272" y="60"/>
                  </a:cubicBezTo>
                  <a:cubicBezTo>
                    <a:pt x="259" y="60"/>
                    <a:pt x="259" y="60"/>
                    <a:pt x="259" y="60"/>
                  </a:cubicBezTo>
                  <a:cubicBezTo>
                    <a:pt x="259" y="15"/>
                    <a:pt x="259" y="15"/>
                    <a:pt x="259" y="15"/>
                  </a:cubicBezTo>
                  <a:cubicBezTo>
                    <a:pt x="258" y="15"/>
                    <a:pt x="258" y="16"/>
                    <a:pt x="257" y="17"/>
                  </a:cubicBezTo>
                  <a:cubicBezTo>
                    <a:pt x="256" y="17"/>
                    <a:pt x="255" y="18"/>
                    <a:pt x="254" y="18"/>
                  </a:cubicBezTo>
                  <a:cubicBezTo>
                    <a:pt x="252" y="19"/>
                    <a:pt x="251" y="19"/>
                    <a:pt x="250" y="19"/>
                  </a:cubicBezTo>
                  <a:cubicBezTo>
                    <a:pt x="249" y="20"/>
                    <a:pt x="248" y="20"/>
                    <a:pt x="247" y="20"/>
                  </a:cubicBezTo>
                  <a:cubicBezTo>
                    <a:pt x="247" y="9"/>
                    <a:pt x="247" y="9"/>
                    <a:pt x="247" y="9"/>
                  </a:cubicBezTo>
                  <a:cubicBezTo>
                    <a:pt x="250" y="8"/>
                    <a:pt x="253" y="7"/>
                    <a:pt x="256" y="5"/>
                  </a:cubicBezTo>
                  <a:cubicBezTo>
                    <a:pt x="259" y="4"/>
                    <a:pt x="262" y="2"/>
                    <a:pt x="264" y="0"/>
                  </a:cubicBezTo>
                  <a:lnTo>
                    <a:pt x="272" y="0"/>
                  </a:lnTo>
                  <a:close/>
                  <a:moveTo>
                    <a:pt x="25" y="77"/>
                  </a:moveTo>
                  <a:cubicBezTo>
                    <a:pt x="25" y="137"/>
                    <a:pt x="25" y="137"/>
                    <a:pt x="25" y="137"/>
                  </a:cubicBezTo>
                  <a:cubicBezTo>
                    <a:pt x="12" y="137"/>
                    <a:pt x="12" y="137"/>
                    <a:pt x="12" y="137"/>
                  </a:cubicBezTo>
                  <a:cubicBezTo>
                    <a:pt x="12" y="92"/>
                    <a:pt x="12" y="92"/>
                    <a:pt x="12" y="92"/>
                  </a:cubicBezTo>
                  <a:cubicBezTo>
                    <a:pt x="12" y="92"/>
                    <a:pt x="11" y="93"/>
                    <a:pt x="10" y="93"/>
                  </a:cubicBezTo>
                  <a:cubicBezTo>
                    <a:pt x="9" y="94"/>
                    <a:pt x="8" y="94"/>
                    <a:pt x="7" y="95"/>
                  </a:cubicBezTo>
                  <a:cubicBezTo>
                    <a:pt x="6" y="95"/>
                    <a:pt x="5" y="96"/>
                    <a:pt x="3" y="96"/>
                  </a:cubicBezTo>
                  <a:cubicBezTo>
                    <a:pt x="2" y="96"/>
                    <a:pt x="1" y="97"/>
                    <a:pt x="0" y="97"/>
                  </a:cubicBezTo>
                  <a:cubicBezTo>
                    <a:pt x="0" y="86"/>
                    <a:pt x="0" y="86"/>
                    <a:pt x="0" y="86"/>
                  </a:cubicBezTo>
                  <a:cubicBezTo>
                    <a:pt x="3" y="85"/>
                    <a:pt x="6" y="84"/>
                    <a:pt x="9" y="82"/>
                  </a:cubicBezTo>
                  <a:cubicBezTo>
                    <a:pt x="12" y="81"/>
                    <a:pt x="15" y="79"/>
                    <a:pt x="17" y="77"/>
                  </a:cubicBezTo>
                  <a:lnTo>
                    <a:pt x="25" y="77"/>
                  </a:lnTo>
                  <a:close/>
                  <a:moveTo>
                    <a:pt x="63" y="138"/>
                  </a:moveTo>
                  <a:cubicBezTo>
                    <a:pt x="49" y="138"/>
                    <a:pt x="42" y="128"/>
                    <a:pt x="42" y="109"/>
                  </a:cubicBezTo>
                  <a:cubicBezTo>
                    <a:pt x="42" y="98"/>
                    <a:pt x="44" y="91"/>
                    <a:pt x="48" y="85"/>
                  </a:cubicBezTo>
                  <a:cubicBezTo>
                    <a:pt x="52" y="80"/>
                    <a:pt x="57" y="77"/>
                    <a:pt x="64" y="77"/>
                  </a:cubicBezTo>
                  <a:cubicBezTo>
                    <a:pt x="78" y="77"/>
                    <a:pt x="85" y="87"/>
                    <a:pt x="85" y="107"/>
                  </a:cubicBezTo>
                  <a:cubicBezTo>
                    <a:pt x="85" y="117"/>
                    <a:pt x="83" y="125"/>
                    <a:pt x="79" y="130"/>
                  </a:cubicBezTo>
                  <a:cubicBezTo>
                    <a:pt x="75" y="135"/>
                    <a:pt x="70" y="138"/>
                    <a:pt x="63" y="138"/>
                  </a:cubicBezTo>
                  <a:close/>
                  <a:moveTo>
                    <a:pt x="64" y="87"/>
                  </a:moveTo>
                  <a:cubicBezTo>
                    <a:pt x="58" y="87"/>
                    <a:pt x="55" y="94"/>
                    <a:pt x="55" y="108"/>
                  </a:cubicBezTo>
                  <a:cubicBezTo>
                    <a:pt x="55" y="121"/>
                    <a:pt x="58" y="128"/>
                    <a:pt x="64" y="128"/>
                  </a:cubicBezTo>
                  <a:cubicBezTo>
                    <a:pt x="69" y="128"/>
                    <a:pt x="72" y="121"/>
                    <a:pt x="72" y="108"/>
                  </a:cubicBezTo>
                  <a:cubicBezTo>
                    <a:pt x="72" y="94"/>
                    <a:pt x="69" y="87"/>
                    <a:pt x="64" y="87"/>
                  </a:cubicBezTo>
                  <a:close/>
                  <a:moveTo>
                    <a:pt x="122" y="77"/>
                  </a:moveTo>
                  <a:cubicBezTo>
                    <a:pt x="122" y="137"/>
                    <a:pt x="122" y="137"/>
                    <a:pt x="122" y="137"/>
                  </a:cubicBezTo>
                  <a:cubicBezTo>
                    <a:pt x="109" y="137"/>
                    <a:pt x="109" y="137"/>
                    <a:pt x="109" y="137"/>
                  </a:cubicBezTo>
                  <a:cubicBezTo>
                    <a:pt x="109" y="92"/>
                    <a:pt x="109" y="92"/>
                    <a:pt x="109" y="92"/>
                  </a:cubicBezTo>
                  <a:cubicBezTo>
                    <a:pt x="108" y="92"/>
                    <a:pt x="107" y="93"/>
                    <a:pt x="106" y="93"/>
                  </a:cubicBezTo>
                  <a:cubicBezTo>
                    <a:pt x="105" y="94"/>
                    <a:pt x="104" y="94"/>
                    <a:pt x="103" y="95"/>
                  </a:cubicBezTo>
                  <a:cubicBezTo>
                    <a:pt x="102" y="95"/>
                    <a:pt x="101" y="96"/>
                    <a:pt x="100" y="96"/>
                  </a:cubicBezTo>
                  <a:cubicBezTo>
                    <a:pt x="98" y="96"/>
                    <a:pt x="97" y="97"/>
                    <a:pt x="96" y="97"/>
                  </a:cubicBezTo>
                  <a:cubicBezTo>
                    <a:pt x="96" y="86"/>
                    <a:pt x="96" y="86"/>
                    <a:pt x="96" y="86"/>
                  </a:cubicBezTo>
                  <a:cubicBezTo>
                    <a:pt x="100" y="85"/>
                    <a:pt x="103" y="84"/>
                    <a:pt x="106" y="82"/>
                  </a:cubicBezTo>
                  <a:cubicBezTo>
                    <a:pt x="109" y="81"/>
                    <a:pt x="111" y="79"/>
                    <a:pt x="114" y="77"/>
                  </a:cubicBezTo>
                  <a:lnTo>
                    <a:pt x="122" y="77"/>
                  </a:lnTo>
                  <a:close/>
                  <a:moveTo>
                    <a:pt x="159" y="138"/>
                  </a:moveTo>
                  <a:cubicBezTo>
                    <a:pt x="145" y="138"/>
                    <a:pt x="138" y="128"/>
                    <a:pt x="138" y="109"/>
                  </a:cubicBezTo>
                  <a:cubicBezTo>
                    <a:pt x="138" y="98"/>
                    <a:pt x="140" y="91"/>
                    <a:pt x="144" y="85"/>
                  </a:cubicBezTo>
                  <a:cubicBezTo>
                    <a:pt x="148" y="80"/>
                    <a:pt x="153" y="77"/>
                    <a:pt x="161" y="77"/>
                  </a:cubicBezTo>
                  <a:cubicBezTo>
                    <a:pt x="174" y="77"/>
                    <a:pt x="181" y="87"/>
                    <a:pt x="181" y="107"/>
                  </a:cubicBezTo>
                  <a:cubicBezTo>
                    <a:pt x="181" y="117"/>
                    <a:pt x="179" y="125"/>
                    <a:pt x="175" y="130"/>
                  </a:cubicBezTo>
                  <a:cubicBezTo>
                    <a:pt x="172" y="135"/>
                    <a:pt x="166" y="138"/>
                    <a:pt x="159" y="138"/>
                  </a:cubicBezTo>
                  <a:close/>
                  <a:moveTo>
                    <a:pt x="160" y="87"/>
                  </a:moveTo>
                  <a:cubicBezTo>
                    <a:pt x="154" y="87"/>
                    <a:pt x="152" y="94"/>
                    <a:pt x="152" y="108"/>
                  </a:cubicBezTo>
                  <a:cubicBezTo>
                    <a:pt x="152" y="121"/>
                    <a:pt x="154" y="128"/>
                    <a:pt x="160" y="128"/>
                  </a:cubicBezTo>
                  <a:cubicBezTo>
                    <a:pt x="165" y="128"/>
                    <a:pt x="168" y="121"/>
                    <a:pt x="168" y="108"/>
                  </a:cubicBezTo>
                  <a:cubicBezTo>
                    <a:pt x="168" y="94"/>
                    <a:pt x="165" y="87"/>
                    <a:pt x="160" y="87"/>
                  </a:cubicBezTo>
                  <a:close/>
                  <a:moveTo>
                    <a:pt x="218" y="77"/>
                  </a:moveTo>
                  <a:cubicBezTo>
                    <a:pt x="218" y="137"/>
                    <a:pt x="218" y="137"/>
                    <a:pt x="218" y="137"/>
                  </a:cubicBezTo>
                  <a:cubicBezTo>
                    <a:pt x="205" y="137"/>
                    <a:pt x="205" y="137"/>
                    <a:pt x="205" y="137"/>
                  </a:cubicBezTo>
                  <a:cubicBezTo>
                    <a:pt x="205" y="92"/>
                    <a:pt x="205" y="92"/>
                    <a:pt x="205" y="92"/>
                  </a:cubicBezTo>
                  <a:cubicBezTo>
                    <a:pt x="204" y="92"/>
                    <a:pt x="203" y="93"/>
                    <a:pt x="202" y="93"/>
                  </a:cubicBezTo>
                  <a:cubicBezTo>
                    <a:pt x="201" y="94"/>
                    <a:pt x="200" y="94"/>
                    <a:pt x="199" y="95"/>
                  </a:cubicBezTo>
                  <a:cubicBezTo>
                    <a:pt x="198" y="95"/>
                    <a:pt x="197" y="96"/>
                    <a:pt x="196" y="96"/>
                  </a:cubicBezTo>
                  <a:cubicBezTo>
                    <a:pt x="195" y="96"/>
                    <a:pt x="194" y="97"/>
                    <a:pt x="192" y="97"/>
                  </a:cubicBezTo>
                  <a:cubicBezTo>
                    <a:pt x="192" y="86"/>
                    <a:pt x="192" y="86"/>
                    <a:pt x="192" y="86"/>
                  </a:cubicBezTo>
                  <a:cubicBezTo>
                    <a:pt x="196" y="85"/>
                    <a:pt x="199" y="84"/>
                    <a:pt x="202" y="82"/>
                  </a:cubicBezTo>
                  <a:cubicBezTo>
                    <a:pt x="205" y="81"/>
                    <a:pt x="208" y="79"/>
                    <a:pt x="210" y="77"/>
                  </a:cubicBezTo>
                  <a:lnTo>
                    <a:pt x="218" y="77"/>
                  </a:lnTo>
                  <a:close/>
                  <a:moveTo>
                    <a:pt x="256" y="138"/>
                  </a:moveTo>
                  <a:cubicBezTo>
                    <a:pt x="242" y="138"/>
                    <a:pt x="235" y="128"/>
                    <a:pt x="235" y="109"/>
                  </a:cubicBezTo>
                  <a:cubicBezTo>
                    <a:pt x="235" y="98"/>
                    <a:pt x="237" y="91"/>
                    <a:pt x="240" y="85"/>
                  </a:cubicBezTo>
                  <a:cubicBezTo>
                    <a:pt x="244" y="80"/>
                    <a:pt x="250" y="77"/>
                    <a:pt x="257" y="77"/>
                  </a:cubicBezTo>
                  <a:cubicBezTo>
                    <a:pt x="270" y="77"/>
                    <a:pt x="277" y="87"/>
                    <a:pt x="277" y="107"/>
                  </a:cubicBezTo>
                  <a:cubicBezTo>
                    <a:pt x="277" y="117"/>
                    <a:pt x="275" y="125"/>
                    <a:pt x="272" y="130"/>
                  </a:cubicBezTo>
                  <a:cubicBezTo>
                    <a:pt x="268" y="135"/>
                    <a:pt x="263" y="138"/>
                    <a:pt x="256" y="138"/>
                  </a:cubicBezTo>
                  <a:close/>
                  <a:moveTo>
                    <a:pt x="256" y="87"/>
                  </a:moveTo>
                  <a:cubicBezTo>
                    <a:pt x="251" y="87"/>
                    <a:pt x="248" y="94"/>
                    <a:pt x="248" y="108"/>
                  </a:cubicBezTo>
                  <a:cubicBezTo>
                    <a:pt x="248" y="121"/>
                    <a:pt x="251" y="128"/>
                    <a:pt x="256" y="128"/>
                  </a:cubicBezTo>
                  <a:cubicBezTo>
                    <a:pt x="261" y="128"/>
                    <a:pt x="264" y="121"/>
                    <a:pt x="264" y="108"/>
                  </a:cubicBezTo>
                  <a:cubicBezTo>
                    <a:pt x="264" y="94"/>
                    <a:pt x="262" y="87"/>
                    <a:pt x="256" y="87"/>
                  </a:cubicBezTo>
                  <a:close/>
                  <a:moveTo>
                    <a:pt x="21" y="215"/>
                  </a:moveTo>
                  <a:cubicBezTo>
                    <a:pt x="7" y="215"/>
                    <a:pt x="0" y="205"/>
                    <a:pt x="0" y="185"/>
                  </a:cubicBezTo>
                  <a:cubicBezTo>
                    <a:pt x="0" y="175"/>
                    <a:pt x="2" y="167"/>
                    <a:pt x="6" y="162"/>
                  </a:cubicBezTo>
                  <a:cubicBezTo>
                    <a:pt x="9" y="157"/>
                    <a:pt x="15" y="154"/>
                    <a:pt x="22" y="154"/>
                  </a:cubicBezTo>
                  <a:cubicBezTo>
                    <a:pt x="36" y="154"/>
                    <a:pt x="43" y="164"/>
                    <a:pt x="43" y="184"/>
                  </a:cubicBezTo>
                  <a:cubicBezTo>
                    <a:pt x="43" y="194"/>
                    <a:pt x="41" y="201"/>
                    <a:pt x="37" y="207"/>
                  </a:cubicBezTo>
                  <a:cubicBezTo>
                    <a:pt x="33" y="212"/>
                    <a:pt x="28" y="215"/>
                    <a:pt x="21" y="215"/>
                  </a:cubicBezTo>
                  <a:close/>
                  <a:moveTo>
                    <a:pt x="22" y="164"/>
                  </a:moveTo>
                  <a:cubicBezTo>
                    <a:pt x="16" y="164"/>
                    <a:pt x="13" y="171"/>
                    <a:pt x="13" y="185"/>
                  </a:cubicBezTo>
                  <a:cubicBezTo>
                    <a:pt x="13" y="198"/>
                    <a:pt x="16" y="205"/>
                    <a:pt x="21" y="205"/>
                  </a:cubicBezTo>
                  <a:cubicBezTo>
                    <a:pt x="27" y="205"/>
                    <a:pt x="29" y="198"/>
                    <a:pt x="29" y="184"/>
                  </a:cubicBezTo>
                  <a:cubicBezTo>
                    <a:pt x="29" y="171"/>
                    <a:pt x="27" y="164"/>
                    <a:pt x="22" y="164"/>
                  </a:cubicBezTo>
                  <a:close/>
                  <a:moveTo>
                    <a:pt x="79" y="154"/>
                  </a:moveTo>
                  <a:cubicBezTo>
                    <a:pt x="79" y="214"/>
                    <a:pt x="79" y="214"/>
                    <a:pt x="79" y="214"/>
                  </a:cubicBezTo>
                  <a:cubicBezTo>
                    <a:pt x="66" y="214"/>
                    <a:pt x="66" y="214"/>
                    <a:pt x="66" y="214"/>
                  </a:cubicBezTo>
                  <a:cubicBezTo>
                    <a:pt x="66" y="168"/>
                    <a:pt x="66" y="168"/>
                    <a:pt x="66" y="168"/>
                  </a:cubicBezTo>
                  <a:cubicBezTo>
                    <a:pt x="66" y="169"/>
                    <a:pt x="65" y="170"/>
                    <a:pt x="64" y="170"/>
                  </a:cubicBezTo>
                  <a:cubicBezTo>
                    <a:pt x="63" y="171"/>
                    <a:pt x="62" y="171"/>
                    <a:pt x="61" y="172"/>
                  </a:cubicBezTo>
                  <a:cubicBezTo>
                    <a:pt x="60" y="172"/>
                    <a:pt x="59" y="172"/>
                    <a:pt x="57" y="173"/>
                  </a:cubicBezTo>
                  <a:cubicBezTo>
                    <a:pt x="56" y="173"/>
                    <a:pt x="55" y="173"/>
                    <a:pt x="54" y="173"/>
                  </a:cubicBezTo>
                  <a:cubicBezTo>
                    <a:pt x="54" y="163"/>
                    <a:pt x="54" y="163"/>
                    <a:pt x="54" y="163"/>
                  </a:cubicBezTo>
                  <a:cubicBezTo>
                    <a:pt x="57" y="162"/>
                    <a:pt x="61" y="160"/>
                    <a:pt x="64" y="159"/>
                  </a:cubicBezTo>
                  <a:cubicBezTo>
                    <a:pt x="66" y="157"/>
                    <a:pt x="69" y="156"/>
                    <a:pt x="72" y="154"/>
                  </a:cubicBezTo>
                  <a:lnTo>
                    <a:pt x="79" y="154"/>
                  </a:lnTo>
                  <a:close/>
                  <a:moveTo>
                    <a:pt x="117" y="215"/>
                  </a:moveTo>
                  <a:cubicBezTo>
                    <a:pt x="103" y="215"/>
                    <a:pt x="96" y="205"/>
                    <a:pt x="96" y="185"/>
                  </a:cubicBezTo>
                  <a:cubicBezTo>
                    <a:pt x="96" y="175"/>
                    <a:pt x="98" y="167"/>
                    <a:pt x="102" y="162"/>
                  </a:cubicBezTo>
                  <a:cubicBezTo>
                    <a:pt x="106" y="157"/>
                    <a:pt x="111" y="154"/>
                    <a:pt x="118" y="154"/>
                  </a:cubicBezTo>
                  <a:cubicBezTo>
                    <a:pt x="132" y="154"/>
                    <a:pt x="139" y="164"/>
                    <a:pt x="139" y="184"/>
                  </a:cubicBezTo>
                  <a:cubicBezTo>
                    <a:pt x="139" y="194"/>
                    <a:pt x="137" y="201"/>
                    <a:pt x="133" y="207"/>
                  </a:cubicBezTo>
                  <a:cubicBezTo>
                    <a:pt x="130" y="212"/>
                    <a:pt x="124" y="215"/>
                    <a:pt x="117" y="215"/>
                  </a:cubicBezTo>
                  <a:close/>
                  <a:moveTo>
                    <a:pt x="118" y="164"/>
                  </a:moveTo>
                  <a:cubicBezTo>
                    <a:pt x="112" y="164"/>
                    <a:pt x="109" y="171"/>
                    <a:pt x="109" y="185"/>
                  </a:cubicBezTo>
                  <a:cubicBezTo>
                    <a:pt x="109" y="198"/>
                    <a:pt x="112" y="205"/>
                    <a:pt x="118" y="205"/>
                  </a:cubicBezTo>
                  <a:cubicBezTo>
                    <a:pt x="123" y="205"/>
                    <a:pt x="126" y="198"/>
                    <a:pt x="126" y="184"/>
                  </a:cubicBezTo>
                  <a:cubicBezTo>
                    <a:pt x="126" y="171"/>
                    <a:pt x="123" y="164"/>
                    <a:pt x="118" y="164"/>
                  </a:cubicBezTo>
                  <a:close/>
                  <a:moveTo>
                    <a:pt x="176" y="154"/>
                  </a:moveTo>
                  <a:cubicBezTo>
                    <a:pt x="176" y="214"/>
                    <a:pt x="176" y="214"/>
                    <a:pt x="176" y="214"/>
                  </a:cubicBezTo>
                  <a:cubicBezTo>
                    <a:pt x="163" y="214"/>
                    <a:pt x="163" y="214"/>
                    <a:pt x="163" y="214"/>
                  </a:cubicBezTo>
                  <a:cubicBezTo>
                    <a:pt x="163" y="168"/>
                    <a:pt x="163" y="168"/>
                    <a:pt x="163" y="168"/>
                  </a:cubicBezTo>
                  <a:cubicBezTo>
                    <a:pt x="162" y="169"/>
                    <a:pt x="161" y="170"/>
                    <a:pt x="160" y="170"/>
                  </a:cubicBezTo>
                  <a:cubicBezTo>
                    <a:pt x="159" y="171"/>
                    <a:pt x="158" y="171"/>
                    <a:pt x="157" y="172"/>
                  </a:cubicBezTo>
                  <a:cubicBezTo>
                    <a:pt x="156" y="172"/>
                    <a:pt x="155" y="172"/>
                    <a:pt x="154" y="173"/>
                  </a:cubicBezTo>
                  <a:cubicBezTo>
                    <a:pt x="153" y="173"/>
                    <a:pt x="151" y="173"/>
                    <a:pt x="150" y="173"/>
                  </a:cubicBezTo>
                  <a:cubicBezTo>
                    <a:pt x="150" y="163"/>
                    <a:pt x="150" y="163"/>
                    <a:pt x="150" y="163"/>
                  </a:cubicBezTo>
                  <a:cubicBezTo>
                    <a:pt x="154" y="162"/>
                    <a:pt x="157" y="160"/>
                    <a:pt x="160" y="159"/>
                  </a:cubicBezTo>
                  <a:cubicBezTo>
                    <a:pt x="163" y="157"/>
                    <a:pt x="165" y="156"/>
                    <a:pt x="168" y="154"/>
                  </a:cubicBezTo>
                  <a:lnTo>
                    <a:pt x="176" y="154"/>
                  </a:lnTo>
                  <a:close/>
                  <a:moveTo>
                    <a:pt x="214" y="215"/>
                  </a:moveTo>
                  <a:cubicBezTo>
                    <a:pt x="200" y="215"/>
                    <a:pt x="193" y="205"/>
                    <a:pt x="193" y="185"/>
                  </a:cubicBezTo>
                  <a:cubicBezTo>
                    <a:pt x="193" y="175"/>
                    <a:pt x="195" y="167"/>
                    <a:pt x="198" y="162"/>
                  </a:cubicBezTo>
                  <a:cubicBezTo>
                    <a:pt x="202" y="157"/>
                    <a:pt x="208" y="154"/>
                    <a:pt x="215" y="154"/>
                  </a:cubicBezTo>
                  <a:cubicBezTo>
                    <a:pt x="228" y="154"/>
                    <a:pt x="235" y="164"/>
                    <a:pt x="235" y="184"/>
                  </a:cubicBezTo>
                  <a:cubicBezTo>
                    <a:pt x="235" y="194"/>
                    <a:pt x="233" y="201"/>
                    <a:pt x="230" y="207"/>
                  </a:cubicBezTo>
                  <a:cubicBezTo>
                    <a:pt x="226" y="212"/>
                    <a:pt x="221" y="215"/>
                    <a:pt x="214" y="215"/>
                  </a:cubicBezTo>
                  <a:close/>
                  <a:moveTo>
                    <a:pt x="214" y="164"/>
                  </a:moveTo>
                  <a:cubicBezTo>
                    <a:pt x="209" y="164"/>
                    <a:pt x="206" y="171"/>
                    <a:pt x="206" y="185"/>
                  </a:cubicBezTo>
                  <a:cubicBezTo>
                    <a:pt x="206" y="198"/>
                    <a:pt x="209" y="205"/>
                    <a:pt x="214" y="205"/>
                  </a:cubicBezTo>
                  <a:cubicBezTo>
                    <a:pt x="219" y="205"/>
                    <a:pt x="222" y="198"/>
                    <a:pt x="222" y="184"/>
                  </a:cubicBezTo>
                  <a:cubicBezTo>
                    <a:pt x="222" y="171"/>
                    <a:pt x="219" y="164"/>
                    <a:pt x="214" y="164"/>
                  </a:cubicBezTo>
                  <a:close/>
                  <a:moveTo>
                    <a:pt x="272" y="154"/>
                  </a:moveTo>
                  <a:cubicBezTo>
                    <a:pt x="272" y="214"/>
                    <a:pt x="272" y="214"/>
                    <a:pt x="272" y="214"/>
                  </a:cubicBezTo>
                  <a:cubicBezTo>
                    <a:pt x="259" y="214"/>
                    <a:pt x="259" y="214"/>
                    <a:pt x="259" y="214"/>
                  </a:cubicBezTo>
                  <a:cubicBezTo>
                    <a:pt x="259" y="168"/>
                    <a:pt x="259" y="168"/>
                    <a:pt x="259" y="168"/>
                  </a:cubicBezTo>
                  <a:cubicBezTo>
                    <a:pt x="258" y="169"/>
                    <a:pt x="258" y="170"/>
                    <a:pt x="257" y="170"/>
                  </a:cubicBezTo>
                  <a:cubicBezTo>
                    <a:pt x="256" y="171"/>
                    <a:pt x="255" y="171"/>
                    <a:pt x="254" y="172"/>
                  </a:cubicBezTo>
                  <a:cubicBezTo>
                    <a:pt x="252" y="172"/>
                    <a:pt x="251" y="172"/>
                    <a:pt x="250" y="173"/>
                  </a:cubicBezTo>
                  <a:cubicBezTo>
                    <a:pt x="249" y="173"/>
                    <a:pt x="248" y="173"/>
                    <a:pt x="247" y="173"/>
                  </a:cubicBezTo>
                  <a:cubicBezTo>
                    <a:pt x="247" y="163"/>
                    <a:pt x="247" y="163"/>
                    <a:pt x="247" y="163"/>
                  </a:cubicBezTo>
                  <a:cubicBezTo>
                    <a:pt x="250" y="162"/>
                    <a:pt x="253" y="160"/>
                    <a:pt x="256" y="159"/>
                  </a:cubicBezTo>
                  <a:cubicBezTo>
                    <a:pt x="259" y="157"/>
                    <a:pt x="262" y="156"/>
                    <a:pt x="264" y="154"/>
                  </a:cubicBezTo>
                  <a:lnTo>
                    <a:pt x="272" y="154"/>
                  </a:lnTo>
                  <a:close/>
                </a:path>
              </a:pathLst>
            </a:custGeom>
            <a:solidFill>
              <a:srgbClr val="797979"/>
            </a:solidFill>
            <a:ln>
              <a:noFill/>
            </a:ln>
          </p:spPr>
          <p:txBody>
            <a:bodyPr vert="horz" wrap="square" lIns="95117" tIns="47558" rIns="95117" bIns="47558" numCol="1" anchor="t" anchorCtr="0" compatLnSpc="1">
              <a:prstTxWarp prst="textNoShape">
                <a:avLst/>
              </a:prstTxWarp>
            </a:bodyPr>
            <a:lstStyle/>
            <a:p>
              <a:pPr marL="0" marR="0" lvl="0" indent="0" algn="l" defTabSz="951156" rtl="0" eaLnBrk="1" fontAlgn="auto" latinLnBrk="0" hangingPunct="1">
                <a:lnSpc>
                  <a:spcPct val="100000"/>
                </a:lnSpc>
                <a:spcBef>
                  <a:spcPts val="0"/>
                </a:spcBef>
                <a:spcAft>
                  <a:spcPts val="0"/>
                </a:spcAft>
                <a:buClrTx/>
                <a:buSzTx/>
                <a:buFontTx/>
                <a:buNone/>
                <a:tabLst/>
                <a:defRPr/>
              </a:pPr>
              <a:endParaRPr kumimoji="0" lang="en-US" sz="1873"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03" name="Group 202">
            <a:extLst>
              <a:ext uri="{FF2B5EF4-FFF2-40B4-BE49-F238E27FC236}">
                <a16:creationId xmlns:a16="http://schemas.microsoft.com/office/drawing/2014/main" id="{3217BB70-4E67-41D0-B8AD-2B8E50EB1A5E}"/>
              </a:ext>
            </a:extLst>
          </p:cNvPr>
          <p:cNvGrpSpPr/>
          <p:nvPr/>
        </p:nvGrpSpPr>
        <p:grpSpPr>
          <a:xfrm>
            <a:off x="7714149" y="4017252"/>
            <a:ext cx="513100" cy="442328"/>
            <a:chOff x="8516643" y="4170132"/>
            <a:chExt cx="791685" cy="682487"/>
          </a:xfrm>
        </p:grpSpPr>
        <p:sp>
          <p:nvSpPr>
            <p:cNvPr id="211" name="Hexagon 210">
              <a:extLst>
                <a:ext uri="{FF2B5EF4-FFF2-40B4-BE49-F238E27FC236}">
                  <a16:creationId xmlns:a16="http://schemas.microsoft.com/office/drawing/2014/main" id="{610FD7C2-B87B-403F-AF3E-5370D4E83235}"/>
                </a:ext>
              </a:extLst>
            </p:cNvPr>
            <p:cNvSpPr/>
            <p:nvPr/>
          </p:nvSpPr>
          <p:spPr>
            <a:xfrm>
              <a:off x="8516643" y="4170132"/>
              <a:ext cx="791685" cy="682487"/>
            </a:xfrm>
            <a:prstGeom prst="hexagon">
              <a:avLst/>
            </a:prstGeom>
            <a:solidFill>
              <a:srgbClr val="E9E9E9"/>
            </a:solidFill>
            <a:ln w="12700">
              <a:solidFill>
                <a:srgbClr val="797979"/>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51156" rtl="0" eaLnBrk="1" fontAlgn="auto" latinLnBrk="0" hangingPunct="1">
                <a:lnSpc>
                  <a:spcPct val="100000"/>
                </a:lnSpc>
                <a:spcBef>
                  <a:spcPts val="0"/>
                </a:spcBef>
                <a:spcAft>
                  <a:spcPts val="0"/>
                </a:spcAft>
                <a:buClrTx/>
                <a:buSzTx/>
                <a:buFontTx/>
                <a:buNone/>
                <a:tabLst/>
                <a:defRPr/>
              </a:pPr>
              <a:endParaRPr kumimoji="0" lang="en-US" sz="1873" b="0" i="0" u="none" strike="noStrike" kern="1200" cap="none" spc="0" normalizeH="0" baseline="0" noProof="0">
                <a:ln>
                  <a:noFill/>
                </a:ln>
                <a:solidFill>
                  <a:srgbClr val="000000"/>
                </a:solidFill>
                <a:effectLst/>
                <a:uLnTx/>
                <a:uFillTx/>
                <a:latin typeface="Segoe UI"/>
                <a:ea typeface="+mn-ea"/>
                <a:cs typeface="+mn-cs"/>
              </a:endParaRPr>
            </a:p>
          </p:txBody>
        </p:sp>
        <p:sp>
          <p:nvSpPr>
            <p:cNvPr id="214" name="Freeform: Shape 111">
              <a:extLst>
                <a:ext uri="{FF2B5EF4-FFF2-40B4-BE49-F238E27FC236}">
                  <a16:creationId xmlns:a16="http://schemas.microsoft.com/office/drawing/2014/main" id="{16F97FCB-5AA8-45C8-A548-DFB4918EA431}"/>
                </a:ext>
              </a:extLst>
            </p:cNvPr>
            <p:cNvSpPr/>
            <p:nvPr/>
          </p:nvSpPr>
          <p:spPr>
            <a:xfrm>
              <a:off x="8683283" y="4348856"/>
              <a:ext cx="458405" cy="325038"/>
            </a:xfrm>
            <a:custGeom>
              <a:avLst/>
              <a:gdLst>
                <a:gd name="connsiteX0" fmla="*/ 186728 w 942360"/>
                <a:gd name="connsiteY0" fmla="*/ 441322 h 668193"/>
                <a:gd name="connsiteX1" fmla="*/ 136255 w 942360"/>
                <a:gd name="connsiteY1" fmla="*/ 491391 h 668193"/>
                <a:gd name="connsiteX2" fmla="*/ 186963 w 942360"/>
                <a:gd name="connsiteY2" fmla="*/ 539928 h 668193"/>
                <a:gd name="connsiteX3" fmla="*/ 237797 w 942360"/>
                <a:gd name="connsiteY3" fmla="*/ 490603 h 668193"/>
                <a:gd name="connsiteX4" fmla="*/ 186728 w 942360"/>
                <a:gd name="connsiteY4" fmla="*/ 441322 h 668193"/>
                <a:gd name="connsiteX5" fmla="*/ 523719 w 942360"/>
                <a:gd name="connsiteY5" fmla="*/ 236684 h 668193"/>
                <a:gd name="connsiteX6" fmla="*/ 620388 w 942360"/>
                <a:gd name="connsiteY6" fmla="*/ 236684 h 668193"/>
                <a:gd name="connsiteX7" fmla="*/ 620388 w 942360"/>
                <a:gd name="connsiteY7" fmla="*/ 333353 h 668193"/>
                <a:gd name="connsiteX8" fmla="*/ 523719 w 942360"/>
                <a:gd name="connsiteY8" fmla="*/ 333353 h 668193"/>
                <a:gd name="connsiteX9" fmla="*/ 405920 w 942360"/>
                <a:gd name="connsiteY9" fmla="*/ 236684 h 668193"/>
                <a:gd name="connsiteX10" fmla="*/ 502589 w 942360"/>
                <a:gd name="connsiteY10" fmla="*/ 236684 h 668193"/>
                <a:gd name="connsiteX11" fmla="*/ 502589 w 942360"/>
                <a:gd name="connsiteY11" fmla="*/ 333353 h 668193"/>
                <a:gd name="connsiteX12" fmla="*/ 405920 w 942360"/>
                <a:gd name="connsiteY12" fmla="*/ 333353 h 668193"/>
                <a:gd name="connsiteX13" fmla="*/ 288100 w 942360"/>
                <a:gd name="connsiteY13" fmla="*/ 236684 h 668193"/>
                <a:gd name="connsiteX14" fmla="*/ 384769 w 942360"/>
                <a:gd name="connsiteY14" fmla="*/ 236684 h 668193"/>
                <a:gd name="connsiteX15" fmla="*/ 384769 w 942360"/>
                <a:gd name="connsiteY15" fmla="*/ 333353 h 668193"/>
                <a:gd name="connsiteX16" fmla="*/ 288100 w 942360"/>
                <a:gd name="connsiteY16" fmla="*/ 333353 h 668193"/>
                <a:gd name="connsiteX17" fmla="*/ 170301 w 942360"/>
                <a:gd name="connsiteY17" fmla="*/ 236684 h 668193"/>
                <a:gd name="connsiteX18" fmla="*/ 266970 w 942360"/>
                <a:gd name="connsiteY18" fmla="*/ 236684 h 668193"/>
                <a:gd name="connsiteX19" fmla="*/ 266970 w 942360"/>
                <a:gd name="connsiteY19" fmla="*/ 333353 h 668193"/>
                <a:gd name="connsiteX20" fmla="*/ 170301 w 942360"/>
                <a:gd name="connsiteY20" fmla="*/ 333353 h 668193"/>
                <a:gd name="connsiteX21" fmla="*/ 52502 w 942360"/>
                <a:gd name="connsiteY21" fmla="*/ 236684 h 668193"/>
                <a:gd name="connsiteX22" fmla="*/ 149171 w 942360"/>
                <a:gd name="connsiteY22" fmla="*/ 236684 h 668193"/>
                <a:gd name="connsiteX23" fmla="*/ 149171 w 942360"/>
                <a:gd name="connsiteY23" fmla="*/ 333353 h 668193"/>
                <a:gd name="connsiteX24" fmla="*/ 52502 w 942360"/>
                <a:gd name="connsiteY24" fmla="*/ 333353 h 668193"/>
                <a:gd name="connsiteX25" fmla="*/ 746016 w 942360"/>
                <a:gd name="connsiteY25" fmla="*/ 172869 h 668193"/>
                <a:gd name="connsiteX26" fmla="*/ 752615 w 942360"/>
                <a:gd name="connsiteY26" fmla="*/ 175571 h 668193"/>
                <a:gd name="connsiteX27" fmla="*/ 817941 w 942360"/>
                <a:gd name="connsiteY27" fmla="*/ 269198 h 668193"/>
                <a:gd name="connsiteX28" fmla="*/ 827580 w 942360"/>
                <a:gd name="connsiteY28" fmla="*/ 272496 h 668193"/>
                <a:gd name="connsiteX29" fmla="*/ 900268 w 942360"/>
                <a:gd name="connsiteY29" fmla="*/ 273049 h 668193"/>
                <a:gd name="connsiteX30" fmla="*/ 938315 w 942360"/>
                <a:gd name="connsiteY30" fmla="*/ 289051 h 668193"/>
                <a:gd name="connsiteX31" fmla="*/ 940762 w 942360"/>
                <a:gd name="connsiteY31" fmla="*/ 298711 h 668193"/>
                <a:gd name="connsiteX32" fmla="*/ 842880 w 942360"/>
                <a:gd name="connsiteY32" fmla="*/ 368421 h 668193"/>
                <a:gd name="connsiteX33" fmla="*/ 808004 w 942360"/>
                <a:gd name="connsiteY33" fmla="*/ 370783 h 668193"/>
                <a:gd name="connsiteX34" fmla="*/ 792024 w 942360"/>
                <a:gd name="connsiteY34" fmla="*/ 381422 h 668193"/>
                <a:gd name="connsiteX35" fmla="*/ 696163 w 942360"/>
                <a:gd name="connsiteY35" fmla="*/ 524479 h 668193"/>
                <a:gd name="connsiteX36" fmla="*/ 442371 w 942360"/>
                <a:gd name="connsiteY36" fmla="*/ 655386 h 668193"/>
                <a:gd name="connsiteX37" fmla="*/ 253161 w 942360"/>
                <a:gd name="connsiteY37" fmla="*/ 663898 h 668193"/>
                <a:gd name="connsiteX38" fmla="*/ 44948 w 942360"/>
                <a:gd name="connsiteY38" fmla="*/ 546013 h 668193"/>
                <a:gd name="connsiteX39" fmla="*/ 2135 w 942360"/>
                <a:gd name="connsiteY39" fmla="*/ 363122 h 668193"/>
                <a:gd name="connsiteX40" fmla="*/ 7285 w 942360"/>
                <a:gd name="connsiteY40" fmla="*/ 358058 h 668193"/>
                <a:gd name="connsiteX41" fmla="*/ 628560 w 942360"/>
                <a:gd name="connsiteY41" fmla="*/ 358058 h 668193"/>
                <a:gd name="connsiteX42" fmla="*/ 725464 w 942360"/>
                <a:gd name="connsiteY42" fmla="*/ 337630 h 668193"/>
                <a:gd name="connsiteX43" fmla="*/ 729145 w 942360"/>
                <a:gd name="connsiteY43" fmla="*/ 324863 h 668193"/>
                <a:gd name="connsiteX44" fmla="*/ 740104 w 942360"/>
                <a:gd name="connsiteY44" fmla="*/ 176869 h 668193"/>
                <a:gd name="connsiteX45" fmla="*/ 746016 w 942360"/>
                <a:gd name="connsiteY45" fmla="*/ 172869 h 668193"/>
                <a:gd name="connsiteX46" fmla="*/ 405920 w 942360"/>
                <a:gd name="connsiteY46" fmla="*/ 117693 h 668193"/>
                <a:gd name="connsiteX47" fmla="*/ 502589 w 942360"/>
                <a:gd name="connsiteY47" fmla="*/ 117693 h 668193"/>
                <a:gd name="connsiteX48" fmla="*/ 502589 w 942360"/>
                <a:gd name="connsiteY48" fmla="*/ 214362 h 668193"/>
                <a:gd name="connsiteX49" fmla="*/ 405920 w 942360"/>
                <a:gd name="connsiteY49" fmla="*/ 214362 h 668193"/>
                <a:gd name="connsiteX50" fmla="*/ 288100 w 942360"/>
                <a:gd name="connsiteY50" fmla="*/ 117693 h 668193"/>
                <a:gd name="connsiteX51" fmla="*/ 384769 w 942360"/>
                <a:gd name="connsiteY51" fmla="*/ 117693 h 668193"/>
                <a:gd name="connsiteX52" fmla="*/ 384769 w 942360"/>
                <a:gd name="connsiteY52" fmla="*/ 214362 h 668193"/>
                <a:gd name="connsiteX53" fmla="*/ 288100 w 942360"/>
                <a:gd name="connsiteY53" fmla="*/ 214362 h 668193"/>
                <a:gd name="connsiteX54" fmla="*/ 170301 w 942360"/>
                <a:gd name="connsiteY54" fmla="*/ 117693 h 668193"/>
                <a:gd name="connsiteX55" fmla="*/ 266970 w 942360"/>
                <a:gd name="connsiteY55" fmla="*/ 117693 h 668193"/>
                <a:gd name="connsiteX56" fmla="*/ 266970 w 942360"/>
                <a:gd name="connsiteY56" fmla="*/ 214362 h 668193"/>
                <a:gd name="connsiteX57" fmla="*/ 170301 w 942360"/>
                <a:gd name="connsiteY57" fmla="*/ 214362 h 668193"/>
                <a:gd name="connsiteX58" fmla="*/ 405920 w 942360"/>
                <a:gd name="connsiteY58" fmla="*/ 0 h 668193"/>
                <a:gd name="connsiteX59" fmla="*/ 502589 w 942360"/>
                <a:gd name="connsiteY59" fmla="*/ 0 h 668193"/>
                <a:gd name="connsiteX60" fmla="*/ 502589 w 942360"/>
                <a:gd name="connsiteY60" fmla="*/ 96669 h 668193"/>
                <a:gd name="connsiteX61" fmla="*/ 405920 w 942360"/>
                <a:gd name="connsiteY61" fmla="*/ 96669 h 66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942360" h="668193">
                  <a:moveTo>
                    <a:pt x="186728" y="441322"/>
                  </a:moveTo>
                  <a:cubicBezTo>
                    <a:pt x="159066" y="441811"/>
                    <a:pt x="135766" y="464856"/>
                    <a:pt x="136255" y="491391"/>
                  </a:cubicBezTo>
                  <a:cubicBezTo>
                    <a:pt x="136745" y="517925"/>
                    <a:pt x="159811" y="539928"/>
                    <a:pt x="186963" y="539928"/>
                  </a:cubicBezTo>
                  <a:cubicBezTo>
                    <a:pt x="215072" y="539928"/>
                    <a:pt x="237819" y="517798"/>
                    <a:pt x="237797" y="490603"/>
                  </a:cubicBezTo>
                  <a:cubicBezTo>
                    <a:pt x="237797" y="463664"/>
                    <a:pt x="214178" y="440854"/>
                    <a:pt x="186728" y="441322"/>
                  </a:cubicBezTo>
                  <a:close/>
                  <a:moveTo>
                    <a:pt x="523719" y="236684"/>
                  </a:moveTo>
                  <a:lnTo>
                    <a:pt x="620388" y="236684"/>
                  </a:lnTo>
                  <a:lnTo>
                    <a:pt x="620388" y="333353"/>
                  </a:lnTo>
                  <a:lnTo>
                    <a:pt x="523719" y="333353"/>
                  </a:lnTo>
                  <a:close/>
                  <a:moveTo>
                    <a:pt x="405920" y="236684"/>
                  </a:moveTo>
                  <a:lnTo>
                    <a:pt x="502589" y="236684"/>
                  </a:lnTo>
                  <a:lnTo>
                    <a:pt x="502589" y="333353"/>
                  </a:lnTo>
                  <a:lnTo>
                    <a:pt x="405920" y="333353"/>
                  </a:lnTo>
                  <a:close/>
                  <a:moveTo>
                    <a:pt x="288100" y="236684"/>
                  </a:moveTo>
                  <a:lnTo>
                    <a:pt x="384769" y="236684"/>
                  </a:lnTo>
                  <a:lnTo>
                    <a:pt x="384769" y="333353"/>
                  </a:lnTo>
                  <a:lnTo>
                    <a:pt x="288100" y="333353"/>
                  </a:lnTo>
                  <a:close/>
                  <a:moveTo>
                    <a:pt x="170301" y="236684"/>
                  </a:moveTo>
                  <a:lnTo>
                    <a:pt x="266970" y="236684"/>
                  </a:lnTo>
                  <a:lnTo>
                    <a:pt x="266970" y="333353"/>
                  </a:lnTo>
                  <a:lnTo>
                    <a:pt x="170301" y="333353"/>
                  </a:lnTo>
                  <a:close/>
                  <a:moveTo>
                    <a:pt x="52502" y="236684"/>
                  </a:moveTo>
                  <a:lnTo>
                    <a:pt x="149171" y="236684"/>
                  </a:lnTo>
                  <a:lnTo>
                    <a:pt x="149171" y="333353"/>
                  </a:lnTo>
                  <a:lnTo>
                    <a:pt x="52502" y="333353"/>
                  </a:lnTo>
                  <a:close/>
                  <a:moveTo>
                    <a:pt x="746016" y="172869"/>
                  </a:moveTo>
                  <a:cubicBezTo>
                    <a:pt x="747870" y="172587"/>
                    <a:pt x="749838" y="173422"/>
                    <a:pt x="752615" y="175571"/>
                  </a:cubicBezTo>
                  <a:cubicBezTo>
                    <a:pt x="784236" y="200021"/>
                    <a:pt x="809813" y="228534"/>
                    <a:pt x="817941" y="269198"/>
                  </a:cubicBezTo>
                  <a:cubicBezTo>
                    <a:pt x="819431" y="276624"/>
                    <a:pt x="824133" y="273262"/>
                    <a:pt x="827580" y="272496"/>
                  </a:cubicBezTo>
                  <a:cubicBezTo>
                    <a:pt x="851536" y="267136"/>
                    <a:pt x="876398" y="267325"/>
                    <a:pt x="900268" y="273049"/>
                  </a:cubicBezTo>
                  <a:cubicBezTo>
                    <a:pt x="913844" y="276284"/>
                    <a:pt x="926122" y="282476"/>
                    <a:pt x="938315" y="289051"/>
                  </a:cubicBezTo>
                  <a:cubicBezTo>
                    <a:pt x="943528" y="291860"/>
                    <a:pt x="942954" y="294115"/>
                    <a:pt x="940762" y="298711"/>
                  </a:cubicBezTo>
                  <a:cubicBezTo>
                    <a:pt x="921079" y="340248"/>
                    <a:pt x="886693" y="360867"/>
                    <a:pt x="842880" y="368421"/>
                  </a:cubicBezTo>
                  <a:cubicBezTo>
                    <a:pt x="831325" y="370421"/>
                    <a:pt x="819473" y="372059"/>
                    <a:pt x="808004" y="370783"/>
                  </a:cubicBezTo>
                  <a:cubicBezTo>
                    <a:pt x="798407" y="369719"/>
                    <a:pt x="795237" y="373932"/>
                    <a:pt x="792024" y="381422"/>
                  </a:cubicBezTo>
                  <a:cubicBezTo>
                    <a:pt x="769400" y="434738"/>
                    <a:pt x="736873" y="483281"/>
                    <a:pt x="696163" y="524479"/>
                  </a:cubicBezTo>
                  <a:cubicBezTo>
                    <a:pt x="625602" y="595295"/>
                    <a:pt x="539594" y="636469"/>
                    <a:pt x="442371" y="655386"/>
                  </a:cubicBezTo>
                  <a:cubicBezTo>
                    <a:pt x="379812" y="667600"/>
                    <a:pt x="316635" y="672409"/>
                    <a:pt x="253161" y="663898"/>
                  </a:cubicBezTo>
                  <a:cubicBezTo>
                    <a:pt x="168110" y="652513"/>
                    <a:pt x="95932" y="617425"/>
                    <a:pt x="44948" y="546013"/>
                  </a:cubicBezTo>
                  <a:cubicBezTo>
                    <a:pt x="5753" y="491114"/>
                    <a:pt x="-5206" y="429150"/>
                    <a:pt x="2135" y="363122"/>
                  </a:cubicBezTo>
                  <a:cubicBezTo>
                    <a:pt x="2518" y="359718"/>
                    <a:pt x="3604" y="357866"/>
                    <a:pt x="7285" y="358058"/>
                  </a:cubicBezTo>
                  <a:cubicBezTo>
                    <a:pt x="10179" y="358079"/>
                    <a:pt x="528550" y="358101"/>
                    <a:pt x="628560" y="358058"/>
                  </a:cubicBezTo>
                  <a:cubicBezTo>
                    <a:pt x="662266" y="358058"/>
                    <a:pt x="694695" y="351972"/>
                    <a:pt x="725464" y="337630"/>
                  </a:cubicBezTo>
                  <a:cubicBezTo>
                    <a:pt x="732635" y="334290"/>
                    <a:pt x="733805" y="331758"/>
                    <a:pt x="729145" y="324863"/>
                  </a:cubicBezTo>
                  <a:cubicBezTo>
                    <a:pt x="703057" y="285689"/>
                    <a:pt x="705057" y="211873"/>
                    <a:pt x="740104" y="176869"/>
                  </a:cubicBezTo>
                  <a:cubicBezTo>
                    <a:pt x="742423" y="174550"/>
                    <a:pt x="744162" y="173151"/>
                    <a:pt x="746016" y="172869"/>
                  </a:cubicBezTo>
                  <a:close/>
                  <a:moveTo>
                    <a:pt x="405920" y="117693"/>
                  </a:moveTo>
                  <a:lnTo>
                    <a:pt x="502589" y="117693"/>
                  </a:lnTo>
                  <a:lnTo>
                    <a:pt x="502589" y="214362"/>
                  </a:lnTo>
                  <a:lnTo>
                    <a:pt x="405920" y="214362"/>
                  </a:lnTo>
                  <a:close/>
                  <a:moveTo>
                    <a:pt x="288100" y="117693"/>
                  </a:moveTo>
                  <a:lnTo>
                    <a:pt x="384769" y="117693"/>
                  </a:lnTo>
                  <a:lnTo>
                    <a:pt x="384769" y="214362"/>
                  </a:lnTo>
                  <a:lnTo>
                    <a:pt x="288100" y="214362"/>
                  </a:lnTo>
                  <a:close/>
                  <a:moveTo>
                    <a:pt x="170301" y="117693"/>
                  </a:moveTo>
                  <a:lnTo>
                    <a:pt x="266970" y="117693"/>
                  </a:lnTo>
                  <a:lnTo>
                    <a:pt x="266970" y="214362"/>
                  </a:lnTo>
                  <a:lnTo>
                    <a:pt x="170301" y="214362"/>
                  </a:lnTo>
                  <a:close/>
                  <a:moveTo>
                    <a:pt x="405920" y="0"/>
                  </a:moveTo>
                  <a:lnTo>
                    <a:pt x="502589" y="0"/>
                  </a:lnTo>
                  <a:lnTo>
                    <a:pt x="502589" y="96669"/>
                  </a:lnTo>
                  <a:lnTo>
                    <a:pt x="405920" y="96669"/>
                  </a:lnTo>
                  <a:close/>
                </a:path>
              </a:pathLst>
            </a:custGeom>
            <a:solidFill>
              <a:srgbClr val="797979"/>
            </a:solidFill>
            <a:ln w="9525" cap="flat">
              <a:noFill/>
              <a:prstDash val="solid"/>
              <a:miter/>
            </a:ln>
          </p:spPr>
          <p:txBody>
            <a:bodyPr wrap="square" rtlCol="0" anchor="ctr">
              <a:noAutofit/>
            </a:bodyPr>
            <a:lstStyle/>
            <a:p>
              <a:pPr marL="0" marR="0" lvl="0" indent="0" algn="l" defTabSz="951156" rtl="0" eaLnBrk="1" fontAlgn="auto" latinLnBrk="0" hangingPunct="1">
                <a:lnSpc>
                  <a:spcPct val="100000"/>
                </a:lnSpc>
                <a:spcBef>
                  <a:spcPts val="0"/>
                </a:spcBef>
                <a:spcAft>
                  <a:spcPts val="0"/>
                </a:spcAft>
                <a:buClrTx/>
                <a:buSzTx/>
                <a:buFontTx/>
                <a:buNone/>
                <a:tabLst/>
                <a:defRPr/>
              </a:pPr>
              <a:endParaRPr kumimoji="0" lang="en-US" sz="1873" b="0" i="0" u="none" strike="noStrike" kern="1200" cap="none" spc="0" normalizeH="0" baseline="0" noProof="0">
                <a:ln>
                  <a:noFill/>
                </a:ln>
                <a:solidFill>
                  <a:srgbClr val="000000"/>
                </a:solidFill>
                <a:effectLst/>
                <a:uLnTx/>
                <a:uFillTx/>
                <a:latin typeface="Segoe UI"/>
                <a:ea typeface="+mn-ea"/>
                <a:cs typeface="+mn-cs"/>
              </a:endParaRPr>
            </a:p>
          </p:txBody>
        </p:sp>
      </p:grpSp>
      <p:sp>
        <p:nvSpPr>
          <p:cNvPr id="225" name="Rectangle 224">
            <a:extLst>
              <a:ext uri="{FF2B5EF4-FFF2-40B4-BE49-F238E27FC236}">
                <a16:creationId xmlns:a16="http://schemas.microsoft.com/office/drawing/2014/main" id="{72738737-7D24-4D34-805D-30FCC73C63EF}"/>
              </a:ext>
            </a:extLst>
          </p:cNvPr>
          <p:cNvSpPr/>
          <p:nvPr/>
        </p:nvSpPr>
        <p:spPr>
          <a:xfrm>
            <a:off x="2154832" y="5826225"/>
            <a:ext cx="1104996" cy="469103"/>
          </a:xfrm>
          <a:prstGeom prst="rect">
            <a:avLst/>
          </a:prstGeom>
          <a:solidFill>
            <a:schemeClr val="bg1"/>
          </a:solidFill>
        </p:spPr>
        <p:txBody>
          <a:bodyPr wrap="square">
            <a:spAutoFit/>
          </a:bodyPr>
          <a:lstStyle/>
          <a:p>
            <a:pPr marL="0" marR="0" lvl="0" indent="0" algn="ctr" defTabSz="951156" rtl="0" eaLnBrk="1" fontAlgn="auto" latinLnBrk="0" hangingPunct="1">
              <a:lnSpc>
                <a:spcPct val="100000"/>
              </a:lnSpc>
              <a:spcBef>
                <a:spcPts val="0"/>
              </a:spcBef>
              <a:spcAft>
                <a:spcPts val="832"/>
              </a:spcAft>
              <a:buClrTx/>
              <a:buSzTx/>
              <a:buFontTx/>
              <a:buNone/>
              <a:tabLst/>
              <a:defRPr/>
            </a:pPr>
            <a:r>
              <a:rPr kumimoji="0" lang="en-US" sz="1224" b="0" i="0" u="none" strike="noStrike" kern="1200" cap="none" spc="0" normalizeH="0" baseline="0" noProof="0">
                <a:ln>
                  <a:noFill/>
                </a:ln>
                <a:solidFill>
                  <a:srgbClr val="505050"/>
                </a:solidFill>
                <a:effectLst/>
                <a:uLnTx/>
                <a:uFillTx/>
                <a:latin typeface="Segoe UI"/>
                <a:ea typeface="Segoe UI" charset="0"/>
                <a:cs typeface="Segoe UI" charset="0"/>
              </a:rPr>
              <a:t>Flexible infrastructure</a:t>
            </a:r>
          </a:p>
        </p:txBody>
      </p:sp>
      <p:sp>
        <p:nvSpPr>
          <p:cNvPr id="226" name="Rectangle 225">
            <a:extLst>
              <a:ext uri="{FF2B5EF4-FFF2-40B4-BE49-F238E27FC236}">
                <a16:creationId xmlns:a16="http://schemas.microsoft.com/office/drawing/2014/main" id="{A000673D-7DC6-484D-A122-4E4F39CF4E24}"/>
              </a:ext>
            </a:extLst>
          </p:cNvPr>
          <p:cNvSpPr/>
          <p:nvPr/>
        </p:nvSpPr>
        <p:spPr>
          <a:xfrm>
            <a:off x="3446548" y="5826225"/>
            <a:ext cx="1147806" cy="469103"/>
          </a:xfrm>
          <a:prstGeom prst="rect">
            <a:avLst/>
          </a:prstGeom>
          <a:solidFill>
            <a:schemeClr val="bg1"/>
          </a:solidFill>
        </p:spPr>
        <p:txBody>
          <a:bodyPr wrap="square">
            <a:spAutoFit/>
          </a:bodyPr>
          <a:lstStyle/>
          <a:p>
            <a:pPr marL="0" marR="0" lvl="0" indent="0" algn="ctr" defTabSz="951156" rtl="0" eaLnBrk="1" fontAlgn="auto" latinLnBrk="0" hangingPunct="1">
              <a:lnSpc>
                <a:spcPct val="100000"/>
              </a:lnSpc>
              <a:spcBef>
                <a:spcPts val="0"/>
              </a:spcBef>
              <a:spcAft>
                <a:spcPts val="832"/>
              </a:spcAft>
              <a:buClrTx/>
              <a:buSzTx/>
              <a:buFontTx/>
              <a:buNone/>
              <a:tabLst/>
              <a:defRPr/>
            </a:pPr>
            <a:r>
              <a:rPr kumimoji="0" lang="en-US" sz="1224" b="0" i="0" u="none" strike="noStrike" kern="1200" cap="none" spc="0" normalizeH="0" baseline="0" noProof="0">
                <a:ln>
                  <a:noFill/>
                </a:ln>
                <a:solidFill>
                  <a:srgbClr val="505050"/>
                </a:solidFill>
                <a:effectLst/>
                <a:uLnTx/>
                <a:uFillTx/>
                <a:latin typeface="Segoe UI"/>
                <a:ea typeface="Segoe UI" charset="0"/>
                <a:cs typeface="Segoe UI" charset="0"/>
              </a:rPr>
              <a:t>Lifecycle</a:t>
            </a:r>
            <a:br>
              <a:rPr kumimoji="0" lang="en-US" sz="1224" b="0" i="0" u="none" strike="noStrike" kern="1200" cap="none" spc="0" normalizeH="0" baseline="0" noProof="0">
                <a:ln>
                  <a:noFill/>
                </a:ln>
                <a:solidFill>
                  <a:srgbClr val="505050"/>
                </a:solidFill>
                <a:effectLst/>
                <a:uLnTx/>
                <a:uFillTx/>
                <a:latin typeface="Segoe UI"/>
                <a:ea typeface="Segoe UI" charset="0"/>
                <a:cs typeface="Segoe UI" charset="0"/>
              </a:rPr>
            </a:br>
            <a:r>
              <a:rPr kumimoji="0" lang="en-US" sz="1224" b="0" i="0" u="none" strike="noStrike" kern="1200" cap="none" spc="0" normalizeH="0" baseline="0" noProof="0">
                <a:ln>
                  <a:noFill/>
                </a:ln>
                <a:solidFill>
                  <a:srgbClr val="505050"/>
                </a:solidFill>
                <a:effectLst/>
                <a:uLnTx/>
                <a:uFillTx/>
                <a:latin typeface="Segoe UI"/>
                <a:ea typeface="Segoe UI" charset="0"/>
                <a:cs typeface="Segoe UI" charset="0"/>
              </a:rPr>
              <a:t>management</a:t>
            </a:r>
          </a:p>
        </p:txBody>
      </p:sp>
      <p:sp>
        <p:nvSpPr>
          <p:cNvPr id="227" name="Rectangle 226">
            <a:extLst>
              <a:ext uri="{FF2B5EF4-FFF2-40B4-BE49-F238E27FC236}">
                <a16:creationId xmlns:a16="http://schemas.microsoft.com/office/drawing/2014/main" id="{00B8068B-2AF6-4A03-98E2-9A9796437C67}"/>
              </a:ext>
            </a:extLst>
          </p:cNvPr>
          <p:cNvSpPr/>
          <p:nvPr/>
        </p:nvSpPr>
        <p:spPr>
          <a:xfrm>
            <a:off x="4781075" y="5826225"/>
            <a:ext cx="1304118" cy="478442"/>
          </a:xfrm>
          <a:prstGeom prst="rect">
            <a:avLst/>
          </a:prstGeom>
          <a:solidFill>
            <a:schemeClr val="bg1"/>
          </a:solidFill>
        </p:spPr>
        <p:txBody>
          <a:bodyPr wrap="square">
            <a:spAutoFit/>
          </a:bodyPr>
          <a:lstStyle/>
          <a:p>
            <a:pPr marL="0" marR="0" lvl="0" indent="0" algn="ctr" defTabSz="951156" rtl="0" eaLnBrk="1" fontAlgn="auto" latinLnBrk="0" hangingPunct="1">
              <a:lnSpc>
                <a:spcPct val="100000"/>
              </a:lnSpc>
              <a:spcBef>
                <a:spcPts val="0"/>
              </a:spcBef>
              <a:spcAft>
                <a:spcPts val="832"/>
              </a:spcAft>
              <a:buClrTx/>
              <a:buSzTx/>
              <a:buFontTx/>
              <a:buNone/>
              <a:tabLst/>
              <a:defRPr/>
            </a:pPr>
            <a:r>
              <a:rPr kumimoji="0" lang="en-US" sz="1224" b="0" i="0" u="none" strike="noStrike" kern="1200" cap="none" spc="0" normalizeH="0" baseline="0" noProof="0">
                <a:ln>
                  <a:noFill/>
                </a:ln>
                <a:solidFill>
                  <a:srgbClr val="505050"/>
                </a:solidFill>
                <a:effectLst/>
                <a:uLnTx/>
                <a:uFillTx/>
                <a:latin typeface="Segoe UI"/>
                <a:ea typeface="Segoe UI" charset="0"/>
                <a:cs typeface="Segoe UI" charset="0"/>
              </a:rPr>
              <a:t>24/7 availability &amp; performance</a:t>
            </a:r>
          </a:p>
        </p:txBody>
      </p:sp>
      <p:sp>
        <p:nvSpPr>
          <p:cNvPr id="228" name="Rectangle 227">
            <a:extLst>
              <a:ext uri="{FF2B5EF4-FFF2-40B4-BE49-F238E27FC236}">
                <a16:creationId xmlns:a16="http://schemas.microsoft.com/office/drawing/2014/main" id="{F0FC139F-0A35-4230-9515-454FB1CB55E7}"/>
              </a:ext>
            </a:extLst>
          </p:cNvPr>
          <p:cNvSpPr/>
          <p:nvPr/>
        </p:nvSpPr>
        <p:spPr>
          <a:xfrm>
            <a:off x="6271914" y="5826225"/>
            <a:ext cx="910462" cy="469103"/>
          </a:xfrm>
          <a:prstGeom prst="rect">
            <a:avLst/>
          </a:prstGeom>
          <a:solidFill>
            <a:schemeClr val="bg1"/>
          </a:solidFill>
        </p:spPr>
        <p:txBody>
          <a:bodyPr wrap="square">
            <a:spAutoFit/>
          </a:bodyPr>
          <a:lstStyle/>
          <a:p>
            <a:pPr marL="0" marR="0" lvl="0" indent="0" algn="ctr" defTabSz="951156" rtl="0" eaLnBrk="1" fontAlgn="auto" latinLnBrk="0" hangingPunct="1">
              <a:lnSpc>
                <a:spcPct val="100000"/>
              </a:lnSpc>
              <a:spcBef>
                <a:spcPts val="0"/>
              </a:spcBef>
              <a:spcAft>
                <a:spcPts val="832"/>
              </a:spcAft>
              <a:buClrTx/>
              <a:buSzTx/>
              <a:buFontTx/>
              <a:buNone/>
              <a:tabLst/>
              <a:defRPr/>
            </a:pPr>
            <a:r>
              <a:rPr kumimoji="0" lang="en-US" sz="1224" b="0" i="0" u="none" strike="noStrike" kern="1200" cap="none" spc="0" normalizeH="0" baseline="0" noProof="0">
                <a:ln>
                  <a:noFill/>
                </a:ln>
                <a:solidFill>
                  <a:srgbClr val="505050"/>
                </a:solidFill>
                <a:effectLst/>
                <a:uLnTx/>
                <a:uFillTx/>
                <a:latin typeface="Segoe UI"/>
                <a:ea typeface="Segoe UI" charset="0"/>
                <a:cs typeface="Segoe UI" charset="0"/>
              </a:rPr>
              <a:t>Elastic </a:t>
            </a:r>
            <a:br>
              <a:rPr kumimoji="0" lang="en-US" sz="1224" b="0" i="0" u="none" strike="noStrike" kern="1200" cap="none" spc="0" normalizeH="0" baseline="0" noProof="0">
                <a:ln>
                  <a:noFill/>
                </a:ln>
                <a:solidFill>
                  <a:srgbClr val="505050"/>
                </a:solidFill>
                <a:effectLst/>
                <a:uLnTx/>
                <a:uFillTx/>
                <a:latin typeface="Segoe UI"/>
                <a:ea typeface="Segoe UI" charset="0"/>
                <a:cs typeface="Segoe UI" charset="0"/>
              </a:rPr>
            </a:br>
            <a:r>
              <a:rPr kumimoji="0" lang="en-US" sz="1224" b="0" i="0" u="none" strike="noStrike" kern="1200" cap="none" spc="0" normalizeH="0" baseline="0" noProof="0">
                <a:ln>
                  <a:noFill/>
                </a:ln>
                <a:solidFill>
                  <a:srgbClr val="505050"/>
                </a:solidFill>
                <a:effectLst/>
                <a:uLnTx/>
                <a:uFillTx/>
                <a:latin typeface="Segoe UI"/>
                <a:ea typeface="Segoe UI" charset="0"/>
                <a:cs typeface="Segoe UI" charset="0"/>
              </a:rPr>
              <a:t>scalability</a:t>
            </a:r>
          </a:p>
        </p:txBody>
      </p:sp>
      <p:sp>
        <p:nvSpPr>
          <p:cNvPr id="229" name="Rectangle 228">
            <a:extLst>
              <a:ext uri="{FF2B5EF4-FFF2-40B4-BE49-F238E27FC236}">
                <a16:creationId xmlns:a16="http://schemas.microsoft.com/office/drawing/2014/main" id="{B0083AB9-AB70-4025-8048-84D189EF008D}"/>
              </a:ext>
            </a:extLst>
          </p:cNvPr>
          <p:cNvSpPr/>
          <p:nvPr/>
        </p:nvSpPr>
        <p:spPr>
          <a:xfrm>
            <a:off x="7369096" y="5739897"/>
            <a:ext cx="1154766" cy="670577"/>
          </a:xfrm>
          <a:prstGeom prst="rect">
            <a:avLst/>
          </a:prstGeom>
          <a:solidFill>
            <a:schemeClr val="bg1"/>
          </a:solidFill>
        </p:spPr>
        <p:txBody>
          <a:bodyPr wrap="square">
            <a:spAutoFit/>
          </a:bodyPr>
          <a:lstStyle/>
          <a:p>
            <a:pPr marL="0" marR="0" lvl="0" indent="0" algn="ctr" defTabSz="951156" rtl="0" eaLnBrk="1" fontAlgn="auto" latinLnBrk="0" hangingPunct="1">
              <a:lnSpc>
                <a:spcPct val="100000"/>
              </a:lnSpc>
              <a:spcBef>
                <a:spcPts val="0"/>
              </a:spcBef>
              <a:spcAft>
                <a:spcPts val="832"/>
              </a:spcAft>
              <a:buClrTx/>
              <a:buSzTx/>
              <a:buFontTx/>
              <a:buNone/>
              <a:tabLst/>
              <a:defRPr/>
            </a:pPr>
            <a:r>
              <a:rPr kumimoji="0" lang="en-US" sz="1224" b="0" i="0" u="none" strike="noStrike" kern="1200" cap="none" spc="0" normalizeH="0" baseline="0" noProof="0">
                <a:ln>
                  <a:noFill/>
                </a:ln>
                <a:solidFill>
                  <a:srgbClr val="505050"/>
                </a:solidFill>
                <a:effectLst/>
                <a:uLnTx/>
                <a:uFillTx/>
                <a:latin typeface="Segoe UI"/>
                <a:ea typeface="Segoe UI" charset="0"/>
                <a:cs typeface="Segoe UI" charset="0"/>
              </a:rPr>
              <a:t>Microservice and container</a:t>
            </a:r>
            <a:br>
              <a:rPr kumimoji="0" lang="en-US" sz="1224" b="0" i="0" u="none" strike="noStrike" kern="1200" cap="none" spc="0" normalizeH="0" baseline="0" noProof="0">
                <a:ln>
                  <a:noFill/>
                </a:ln>
                <a:solidFill>
                  <a:srgbClr val="505050"/>
                </a:solidFill>
                <a:effectLst/>
                <a:uLnTx/>
                <a:uFillTx/>
                <a:latin typeface="Segoe UI"/>
                <a:ea typeface="Segoe UI" charset="0"/>
                <a:cs typeface="Segoe UI" charset="0"/>
              </a:rPr>
            </a:br>
            <a:r>
              <a:rPr kumimoji="0" lang="en-US" sz="1224" b="0" i="0" u="none" strike="noStrike" kern="1200" cap="none" spc="0" normalizeH="0" baseline="0" noProof="0">
                <a:ln>
                  <a:noFill/>
                </a:ln>
                <a:solidFill>
                  <a:srgbClr val="505050"/>
                </a:solidFill>
                <a:effectLst/>
                <a:uLnTx/>
                <a:uFillTx/>
                <a:latin typeface="Segoe UI"/>
                <a:ea typeface="Segoe UI" charset="0"/>
                <a:cs typeface="Segoe UI" charset="0"/>
              </a:rPr>
              <a:t>orchestration</a:t>
            </a:r>
          </a:p>
        </p:txBody>
      </p:sp>
      <p:sp>
        <p:nvSpPr>
          <p:cNvPr id="230" name="Rectangle 229">
            <a:extLst>
              <a:ext uri="{FF2B5EF4-FFF2-40B4-BE49-F238E27FC236}">
                <a16:creationId xmlns:a16="http://schemas.microsoft.com/office/drawing/2014/main" id="{BEF29811-F490-442E-BAE7-E40D877BA4FF}"/>
              </a:ext>
            </a:extLst>
          </p:cNvPr>
          <p:cNvSpPr/>
          <p:nvPr/>
        </p:nvSpPr>
        <p:spPr>
          <a:xfrm>
            <a:off x="8710582" y="5826225"/>
            <a:ext cx="1006143" cy="469103"/>
          </a:xfrm>
          <a:prstGeom prst="rect">
            <a:avLst/>
          </a:prstGeom>
          <a:solidFill>
            <a:schemeClr val="bg1"/>
          </a:solidFill>
        </p:spPr>
        <p:txBody>
          <a:bodyPr wrap="square">
            <a:spAutoFit/>
          </a:bodyPr>
          <a:lstStyle/>
          <a:p>
            <a:pPr marL="0" marR="0" lvl="0" indent="0" algn="ctr" defTabSz="951156" rtl="0" eaLnBrk="1" fontAlgn="auto" latinLnBrk="0" hangingPunct="1">
              <a:lnSpc>
                <a:spcPct val="100000"/>
              </a:lnSpc>
              <a:spcBef>
                <a:spcPts val="0"/>
              </a:spcBef>
              <a:spcAft>
                <a:spcPts val="832"/>
              </a:spcAft>
              <a:buClrTx/>
              <a:buSzTx/>
              <a:buFontTx/>
              <a:buNone/>
              <a:tabLst/>
              <a:defRPr/>
            </a:pPr>
            <a:r>
              <a:rPr kumimoji="0" lang="en-US" sz="1224" b="0" i="0" u="none" strike="noStrike" kern="1200" cap="none" spc="0" normalizeH="0" baseline="0" noProof="0">
                <a:ln>
                  <a:noFill/>
                </a:ln>
                <a:solidFill>
                  <a:srgbClr val="505050"/>
                </a:solidFill>
                <a:effectLst/>
                <a:uLnTx/>
                <a:uFillTx/>
                <a:latin typeface="Segoe UI"/>
                <a:ea typeface="Segoe UI" charset="0"/>
                <a:cs typeface="Segoe UI" charset="0"/>
              </a:rPr>
              <a:t>Security &amp;</a:t>
            </a:r>
            <a:br>
              <a:rPr kumimoji="0" lang="en-US" sz="1224" b="0" i="0" u="none" strike="noStrike" kern="1200" cap="none" spc="0" normalizeH="0" baseline="0" noProof="0">
                <a:ln>
                  <a:noFill/>
                </a:ln>
                <a:solidFill>
                  <a:srgbClr val="505050"/>
                </a:solidFill>
                <a:effectLst/>
                <a:uLnTx/>
                <a:uFillTx/>
                <a:latin typeface="Segoe UI"/>
                <a:ea typeface="Segoe UI" charset="0"/>
                <a:cs typeface="Segoe UI" charset="0"/>
              </a:rPr>
            </a:br>
            <a:r>
              <a:rPr kumimoji="0" lang="en-US" sz="1224" b="0" i="0" u="none" strike="noStrike" kern="1200" cap="none" spc="0" normalizeH="0" baseline="0" noProof="0">
                <a:ln>
                  <a:noFill/>
                </a:ln>
                <a:solidFill>
                  <a:srgbClr val="505050"/>
                </a:solidFill>
                <a:effectLst/>
                <a:uLnTx/>
                <a:uFillTx/>
                <a:latin typeface="Segoe UI"/>
                <a:ea typeface="Segoe UI" charset="0"/>
                <a:cs typeface="Segoe UI" charset="0"/>
              </a:rPr>
              <a:t>compliance</a:t>
            </a:r>
          </a:p>
        </p:txBody>
      </p:sp>
      <p:sp>
        <p:nvSpPr>
          <p:cNvPr id="231" name="Rectangle 230">
            <a:extLst>
              <a:ext uri="{FF2B5EF4-FFF2-40B4-BE49-F238E27FC236}">
                <a16:creationId xmlns:a16="http://schemas.microsoft.com/office/drawing/2014/main" id="{88763901-F65A-4DE5-A31B-580CB435BDF4}"/>
              </a:ext>
            </a:extLst>
          </p:cNvPr>
          <p:cNvSpPr/>
          <p:nvPr/>
        </p:nvSpPr>
        <p:spPr>
          <a:xfrm>
            <a:off x="9903447" y="5826225"/>
            <a:ext cx="1016345" cy="469103"/>
          </a:xfrm>
          <a:prstGeom prst="rect">
            <a:avLst/>
          </a:prstGeom>
          <a:solidFill>
            <a:schemeClr val="bg1"/>
          </a:solidFill>
        </p:spPr>
        <p:txBody>
          <a:bodyPr wrap="square">
            <a:spAutoFit/>
          </a:bodyPr>
          <a:lstStyle/>
          <a:p>
            <a:pPr marL="0" marR="0" lvl="0" indent="0" algn="ctr" defTabSz="951156" rtl="0" eaLnBrk="1" fontAlgn="auto" latinLnBrk="0" hangingPunct="1">
              <a:lnSpc>
                <a:spcPct val="100000"/>
              </a:lnSpc>
              <a:spcBef>
                <a:spcPts val="0"/>
              </a:spcBef>
              <a:spcAft>
                <a:spcPts val="832"/>
              </a:spcAft>
              <a:buClrTx/>
              <a:buSzTx/>
              <a:buFontTx/>
              <a:buNone/>
              <a:tabLst/>
              <a:defRPr/>
            </a:pPr>
            <a:r>
              <a:rPr kumimoji="0" lang="en-US" sz="1224" b="0" i="0" u="none" strike="noStrike" kern="1200" cap="none" spc="0" normalizeH="0" baseline="0" noProof="0">
                <a:ln>
                  <a:noFill/>
                </a:ln>
                <a:solidFill>
                  <a:srgbClr val="505050"/>
                </a:solidFill>
                <a:effectLst/>
                <a:uLnTx/>
                <a:uFillTx/>
                <a:latin typeface="Segoe UI"/>
                <a:ea typeface="Segoe UI" charset="0"/>
                <a:cs typeface="Segoe UI" charset="0"/>
              </a:rPr>
              <a:t>Health &amp;</a:t>
            </a:r>
            <a:br>
              <a:rPr kumimoji="0" lang="en-US" sz="1224" b="0" i="0" u="none" strike="noStrike" kern="1200" cap="none" spc="0" normalizeH="0" baseline="0" noProof="0">
                <a:ln>
                  <a:noFill/>
                </a:ln>
                <a:solidFill>
                  <a:srgbClr val="505050"/>
                </a:solidFill>
                <a:effectLst/>
                <a:uLnTx/>
                <a:uFillTx/>
                <a:latin typeface="Segoe UI"/>
                <a:ea typeface="Segoe UI" charset="0"/>
                <a:cs typeface="Segoe UI" charset="0"/>
              </a:rPr>
            </a:br>
            <a:r>
              <a:rPr kumimoji="0" lang="en-US" sz="1224" b="0" i="0" u="none" strike="noStrike" kern="1200" cap="none" spc="0" normalizeH="0" baseline="0" noProof="0">
                <a:ln>
                  <a:noFill/>
                </a:ln>
                <a:solidFill>
                  <a:srgbClr val="505050"/>
                </a:solidFill>
                <a:effectLst/>
                <a:uLnTx/>
                <a:uFillTx/>
                <a:latin typeface="Segoe UI"/>
                <a:ea typeface="Segoe UI" charset="0"/>
                <a:cs typeface="Segoe UI" charset="0"/>
              </a:rPr>
              <a:t>monitoring</a:t>
            </a:r>
          </a:p>
        </p:txBody>
      </p:sp>
    </p:spTree>
    <p:extLst>
      <p:ext uri="{BB962C8B-B14F-4D97-AF65-F5344CB8AC3E}">
        <p14:creationId xmlns:p14="http://schemas.microsoft.com/office/powerpoint/2010/main" val="2773529173"/>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5BC133-FCAF-420F-8A4F-E558095095F6}"/>
              </a:ext>
            </a:extLst>
          </p:cNvPr>
          <p:cNvSpPr txBox="1">
            <a:spLocks/>
          </p:cNvSpPr>
          <p:nvPr/>
        </p:nvSpPr>
        <p:spPr>
          <a:xfrm>
            <a:off x="275164" y="296898"/>
            <a:ext cx="11771632" cy="709889"/>
          </a:xfrm>
          <a:prstGeom prst="rect">
            <a:avLst/>
          </a:prstGeom>
        </p:spPr>
        <p:txBody>
          <a:bodyPr/>
          <a:lstStyle>
            <a:lvl1pPr algn="l" defTabSz="914400" rtl="0" eaLnBrk="1" latinLnBrk="0" hangingPunct="1">
              <a:lnSpc>
                <a:spcPct val="90000"/>
              </a:lnSpc>
              <a:spcBef>
                <a:spcPct val="0"/>
              </a:spcBef>
              <a:buNone/>
              <a:defRPr sz="3600" kern="1200">
                <a:solidFill>
                  <a:srgbClr val="0A5BBA"/>
                </a:solidFill>
                <a:latin typeface="Segoe UI Light" panose="020B0502040204020203" pitchFamily="34" charset="0"/>
                <a:ea typeface="+mj-ea"/>
                <a:cs typeface="Segoe UI Light" panose="020B0502040204020203" pitchFamily="34" charset="0"/>
              </a:defRPr>
            </a:lvl1pPr>
          </a:lstStyle>
          <a:p>
            <a:pPr marL="0" marR="0" lvl="0" indent="0" algn="l" defTabSz="932597"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102" normalizeH="0" baseline="0" noProof="0">
                <a:ln w="3175">
                  <a:noFill/>
                </a:ln>
                <a:solidFill>
                  <a:srgbClr val="0078D7"/>
                </a:solidFill>
                <a:effectLst/>
                <a:uLnTx/>
                <a:uFillTx/>
                <a:latin typeface="Segoe UI Light"/>
                <a:ea typeface="+mj-ea"/>
                <a:cs typeface="Segoe UI" pitchFamily="34" charset="0"/>
              </a:rPr>
              <a:t>PaaS built </a:t>
            </a:r>
            <a:r>
              <a:rPr lang="en-US" sz="4800" spc="-102">
                <a:ln w="3175">
                  <a:noFill/>
                </a:ln>
                <a:solidFill>
                  <a:srgbClr val="0078D7"/>
                </a:solidFill>
                <a:latin typeface="Segoe UI Light"/>
                <a:cs typeface="Segoe UI" pitchFamily="34" charset="0"/>
              </a:rPr>
              <a:t>o</a:t>
            </a:r>
            <a:r>
              <a:rPr kumimoji="0" lang="en-US" sz="4800" b="0" i="0" u="none" strike="noStrike" kern="1200" cap="none" spc="-102" normalizeH="0" baseline="0" noProof="0">
                <a:ln w="3175">
                  <a:noFill/>
                </a:ln>
                <a:solidFill>
                  <a:srgbClr val="0078D7"/>
                </a:solidFill>
                <a:effectLst/>
                <a:uLnTx/>
                <a:uFillTx/>
                <a:latin typeface="Segoe UI Light"/>
                <a:ea typeface="+mj-ea"/>
                <a:cs typeface="Segoe UI" pitchFamily="34" charset="0"/>
              </a:rPr>
              <a:t>n Service Fabric</a:t>
            </a:r>
          </a:p>
        </p:txBody>
      </p:sp>
      <p:grpSp>
        <p:nvGrpSpPr>
          <p:cNvPr id="3" name="Group 2">
            <a:extLst>
              <a:ext uri="{FF2B5EF4-FFF2-40B4-BE49-F238E27FC236}">
                <a16:creationId xmlns:a16="http://schemas.microsoft.com/office/drawing/2014/main" id="{C5E5A601-F65A-4009-A4FA-0FF92FA8D4C8}"/>
              </a:ext>
            </a:extLst>
          </p:cNvPr>
          <p:cNvGrpSpPr/>
          <p:nvPr/>
        </p:nvGrpSpPr>
        <p:grpSpPr>
          <a:xfrm>
            <a:off x="126839" y="1743212"/>
            <a:ext cx="6203565" cy="4307252"/>
            <a:chOff x="-88173" y="1377961"/>
            <a:chExt cx="6707382" cy="4657060"/>
          </a:xfrm>
        </p:grpSpPr>
        <p:sp>
          <p:nvSpPr>
            <p:cNvPr id="4" name="Oval 3">
              <a:extLst>
                <a:ext uri="{FF2B5EF4-FFF2-40B4-BE49-F238E27FC236}">
                  <a16:creationId xmlns:a16="http://schemas.microsoft.com/office/drawing/2014/main" id="{6021D6B7-6E0F-4636-93E6-9FF5DF48DBBE}"/>
                </a:ext>
              </a:extLst>
            </p:cNvPr>
            <p:cNvSpPr/>
            <p:nvPr/>
          </p:nvSpPr>
          <p:spPr bwMode="auto">
            <a:xfrm>
              <a:off x="1283407" y="2110067"/>
              <a:ext cx="3641002" cy="3641002"/>
            </a:xfrm>
            <a:prstGeom prst="ellipse">
              <a:avLst/>
            </a:prstGeom>
            <a:noFill/>
            <a:ln w="12700">
              <a:solidFill>
                <a:srgbClr val="0078D7"/>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rPr>
                <a:t> </a:t>
              </a:r>
            </a:p>
          </p:txBody>
        </p:sp>
        <p:sp>
          <p:nvSpPr>
            <p:cNvPr id="5" name="Rectangle 4">
              <a:extLst>
                <a:ext uri="{FF2B5EF4-FFF2-40B4-BE49-F238E27FC236}">
                  <a16:creationId xmlns:a16="http://schemas.microsoft.com/office/drawing/2014/main" id="{E2D6A467-CB8F-4673-AF90-777F463A0C04}"/>
                </a:ext>
              </a:extLst>
            </p:cNvPr>
            <p:cNvSpPr/>
            <p:nvPr/>
          </p:nvSpPr>
          <p:spPr bwMode="auto">
            <a:xfrm>
              <a:off x="2889476" y="1954224"/>
              <a:ext cx="272511" cy="199239"/>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grpSp>
          <p:nvGrpSpPr>
            <p:cNvPr id="6" name="Group 5">
              <a:extLst>
                <a:ext uri="{FF2B5EF4-FFF2-40B4-BE49-F238E27FC236}">
                  <a16:creationId xmlns:a16="http://schemas.microsoft.com/office/drawing/2014/main" id="{83220A06-61E1-4B7D-8934-0D85FF65681B}"/>
                </a:ext>
              </a:extLst>
            </p:cNvPr>
            <p:cNvGrpSpPr/>
            <p:nvPr/>
          </p:nvGrpSpPr>
          <p:grpSpPr>
            <a:xfrm>
              <a:off x="3340320" y="5173965"/>
              <a:ext cx="861056" cy="861056"/>
              <a:chOff x="3340320" y="5173965"/>
              <a:chExt cx="861056" cy="861056"/>
            </a:xfrm>
          </p:grpSpPr>
          <p:sp>
            <p:nvSpPr>
              <p:cNvPr id="59" name="Oval 58">
                <a:extLst>
                  <a:ext uri="{FF2B5EF4-FFF2-40B4-BE49-F238E27FC236}">
                    <a16:creationId xmlns:a16="http://schemas.microsoft.com/office/drawing/2014/main" id="{B13E67CF-E886-43D4-BB29-0ECD3B0A8995}"/>
                  </a:ext>
                </a:extLst>
              </p:cNvPr>
              <p:cNvSpPr/>
              <p:nvPr/>
            </p:nvSpPr>
            <p:spPr bwMode="auto">
              <a:xfrm>
                <a:off x="3340320" y="5173965"/>
                <a:ext cx="861056" cy="861056"/>
              </a:xfrm>
              <a:prstGeom prst="ellipse">
                <a:avLst/>
              </a:prstGeom>
              <a:solidFill>
                <a:schemeClr val="bg1"/>
              </a:solid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grpSp>
            <p:nvGrpSpPr>
              <p:cNvPr id="60" name="Group 59">
                <a:extLst>
                  <a:ext uri="{FF2B5EF4-FFF2-40B4-BE49-F238E27FC236}">
                    <a16:creationId xmlns:a16="http://schemas.microsoft.com/office/drawing/2014/main" id="{05A76450-5E02-46AF-A4BF-33E360F3A787}"/>
                  </a:ext>
                </a:extLst>
              </p:cNvPr>
              <p:cNvGrpSpPr/>
              <p:nvPr/>
            </p:nvGrpSpPr>
            <p:grpSpPr>
              <a:xfrm>
                <a:off x="3548253" y="5381899"/>
                <a:ext cx="445190" cy="445189"/>
                <a:chOff x="6650558" y="5072361"/>
                <a:chExt cx="656362" cy="656362"/>
              </a:xfrm>
              <a:solidFill>
                <a:srgbClr val="0078D7"/>
              </a:solidFill>
            </p:grpSpPr>
            <p:sp>
              <p:nvSpPr>
                <p:cNvPr id="61" name="Freeform 88">
                  <a:extLst>
                    <a:ext uri="{FF2B5EF4-FFF2-40B4-BE49-F238E27FC236}">
                      <a16:creationId xmlns:a16="http://schemas.microsoft.com/office/drawing/2014/main" id="{549722EA-9358-4C0D-8987-60ECE1122B7E}"/>
                    </a:ext>
                  </a:extLst>
                </p:cNvPr>
                <p:cNvSpPr>
                  <a:spLocks noEditPoints="1"/>
                </p:cNvSpPr>
                <p:nvPr/>
              </p:nvSpPr>
              <p:spPr bwMode="auto">
                <a:xfrm>
                  <a:off x="6650558" y="5072361"/>
                  <a:ext cx="656362" cy="656362"/>
                </a:xfrm>
                <a:custGeom>
                  <a:avLst/>
                  <a:gdLst>
                    <a:gd name="T0" fmla="*/ 286 w 297"/>
                    <a:gd name="T1" fmla="*/ 172 h 297"/>
                    <a:gd name="T2" fmla="*/ 288 w 297"/>
                    <a:gd name="T3" fmla="*/ 148 h 297"/>
                    <a:gd name="T4" fmla="*/ 148 w 297"/>
                    <a:gd name="T5" fmla="*/ 9 h 297"/>
                    <a:gd name="T6" fmla="*/ 124 w 297"/>
                    <a:gd name="T7" fmla="*/ 11 h 297"/>
                    <a:gd name="T8" fmla="*/ 83 w 297"/>
                    <a:gd name="T9" fmla="*/ 0 h 297"/>
                    <a:gd name="T10" fmla="*/ 0 w 297"/>
                    <a:gd name="T11" fmla="*/ 83 h 297"/>
                    <a:gd name="T12" fmla="*/ 11 w 297"/>
                    <a:gd name="T13" fmla="*/ 124 h 297"/>
                    <a:gd name="T14" fmla="*/ 9 w 297"/>
                    <a:gd name="T15" fmla="*/ 148 h 297"/>
                    <a:gd name="T16" fmla="*/ 148 w 297"/>
                    <a:gd name="T17" fmla="*/ 288 h 297"/>
                    <a:gd name="T18" fmla="*/ 172 w 297"/>
                    <a:gd name="T19" fmla="*/ 286 h 297"/>
                    <a:gd name="T20" fmla="*/ 214 w 297"/>
                    <a:gd name="T21" fmla="*/ 297 h 297"/>
                    <a:gd name="T22" fmla="*/ 297 w 297"/>
                    <a:gd name="T23" fmla="*/ 214 h 297"/>
                    <a:gd name="T24" fmla="*/ 286 w 297"/>
                    <a:gd name="T25" fmla="*/ 172 h 297"/>
                    <a:gd name="T26" fmla="*/ 214 w 297"/>
                    <a:gd name="T27" fmla="*/ 275 h 297"/>
                    <a:gd name="T28" fmla="*/ 183 w 297"/>
                    <a:gd name="T29" fmla="*/ 268 h 297"/>
                    <a:gd name="T30" fmla="*/ 176 w 297"/>
                    <a:gd name="T31" fmla="*/ 264 h 297"/>
                    <a:gd name="T32" fmla="*/ 169 w 297"/>
                    <a:gd name="T33" fmla="*/ 265 h 297"/>
                    <a:gd name="T34" fmla="*/ 148 w 297"/>
                    <a:gd name="T35" fmla="*/ 266 h 297"/>
                    <a:gd name="T36" fmla="*/ 30 w 297"/>
                    <a:gd name="T37" fmla="*/ 148 h 297"/>
                    <a:gd name="T38" fmla="*/ 32 w 297"/>
                    <a:gd name="T39" fmla="*/ 128 h 297"/>
                    <a:gd name="T40" fmla="*/ 33 w 297"/>
                    <a:gd name="T41" fmla="*/ 120 h 297"/>
                    <a:gd name="T42" fmla="*/ 29 w 297"/>
                    <a:gd name="T43" fmla="*/ 114 h 297"/>
                    <a:gd name="T44" fmla="*/ 21 w 297"/>
                    <a:gd name="T45" fmla="*/ 83 h 297"/>
                    <a:gd name="T46" fmla="*/ 83 w 297"/>
                    <a:gd name="T47" fmla="*/ 21 h 297"/>
                    <a:gd name="T48" fmla="*/ 114 w 297"/>
                    <a:gd name="T49" fmla="*/ 29 h 297"/>
                    <a:gd name="T50" fmla="*/ 120 w 297"/>
                    <a:gd name="T51" fmla="*/ 33 h 297"/>
                    <a:gd name="T52" fmla="*/ 127 w 297"/>
                    <a:gd name="T53" fmla="*/ 32 h 297"/>
                    <a:gd name="T54" fmla="*/ 148 w 297"/>
                    <a:gd name="T55" fmla="*/ 30 h 297"/>
                    <a:gd name="T56" fmla="*/ 266 w 297"/>
                    <a:gd name="T57" fmla="*/ 148 h 297"/>
                    <a:gd name="T58" fmla="*/ 265 w 297"/>
                    <a:gd name="T59" fmla="*/ 169 h 297"/>
                    <a:gd name="T60" fmla="*/ 264 w 297"/>
                    <a:gd name="T61" fmla="*/ 176 h 297"/>
                    <a:gd name="T62" fmla="*/ 267 w 297"/>
                    <a:gd name="T63" fmla="*/ 183 h 297"/>
                    <a:gd name="T64" fmla="*/ 275 w 297"/>
                    <a:gd name="T65" fmla="*/ 214 h 297"/>
                    <a:gd name="T66" fmla="*/ 214 w 297"/>
                    <a:gd name="T67" fmla="*/ 275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7" h="297">
                      <a:moveTo>
                        <a:pt x="286" y="172"/>
                      </a:moveTo>
                      <a:cubicBezTo>
                        <a:pt x="287" y="165"/>
                        <a:pt x="288" y="157"/>
                        <a:pt x="288" y="148"/>
                      </a:cubicBezTo>
                      <a:cubicBezTo>
                        <a:pt x="288" y="71"/>
                        <a:pt x="225" y="9"/>
                        <a:pt x="148" y="9"/>
                      </a:cubicBezTo>
                      <a:cubicBezTo>
                        <a:pt x="140" y="9"/>
                        <a:pt x="132" y="9"/>
                        <a:pt x="124" y="11"/>
                      </a:cubicBezTo>
                      <a:cubicBezTo>
                        <a:pt x="112" y="4"/>
                        <a:pt x="98" y="0"/>
                        <a:pt x="83" y="0"/>
                      </a:cubicBezTo>
                      <a:cubicBezTo>
                        <a:pt x="37" y="0"/>
                        <a:pt x="0" y="37"/>
                        <a:pt x="0" y="83"/>
                      </a:cubicBezTo>
                      <a:cubicBezTo>
                        <a:pt x="0" y="98"/>
                        <a:pt x="3" y="112"/>
                        <a:pt x="11" y="124"/>
                      </a:cubicBezTo>
                      <a:cubicBezTo>
                        <a:pt x="9" y="132"/>
                        <a:pt x="9" y="140"/>
                        <a:pt x="9" y="148"/>
                      </a:cubicBezTo>
                      <a:cubicBezTo>
                        <a:pt x="9" y="225"/>
                        <a:pt x="71" y="288"/>
                        <a:pt x="148" y="288"/>
                      </a:cubicBezTo>
                      <a:cubicBezTo>
                        <a:pt x="156" y="288"/>
                        <a:pt x="165" y="287"/>
                        <a:pt x="172" y="286"/>
                      </a:cubicBezTo>
                      <a:cubicBezTo>
                        <a:pt x="184" y="293"/>
                        <a:pt x="199" y="297"/>
                        <a:pt x="214" y="297"/>
                      </a:cubicBezTo>
                      <a:cubicBezTo>
                        <a:pt x="260" y="297"/>
                        <a:pt x="297" y="260"/>
                        <a:pt x="297" y="214"/>
                      </a:cubicBezTo>
                      <a:cubicBezTo>
                        <a:pt x="297" y="199"/>
                        <a:pt x="293" y="184"/>
                        <a:pt x="286" y="172"/>
                      </a:cubicBezTo>
                      <a:close/>
                      <a:moveTo>
                        <a:pt x="214" y="275"/>
                      </a:moveTo>
                      <a:cubicBezTo>
                        <a:pt x="203" y="275"/>
                        <a:pt x="192" y="273"/>
                        <a:pt x="183" y="268"/>
                      </a:cubicBezTo>
                      <a:cubicBezTo>
                        <a:pt x="176" y="264"/>
                        <a:pt x="176" y="264"/>
                        <a:pt x="176" y="264"/>
                      </a:cubicBezTo>
                      <a:cubicBezTo>
                        <a:pt x="169" y="265"/>
                        <a:pt x="169" y="265"/>
                        <a:pt x="169" y="265"/>
                      </a:cubicBezTo>
                      <a:cubicBezTo>
                        <a:pt x="162" y="266"/>
                        <a:pt x="155" y="266"/>
                        <a:pt x="148" y="266"/>
                      </a:cubicBezTo>
                      <a:cubicBezTo>
                        <a:pt x="83" y="266"/>
                        <a:pt x="30" y="214"/>
                        <a:pt x="30" y="148"/>
                      </a:cubicBezTo>
                      <a:cubicBezTo>
                        <a:pt x="30" y="141"/>
                        <a:pt x="31" y="134"/>
                        <a:pt x="32" y="128"/>
                      </a:cubicBezTo>
                      <a:cubicBezTo>
                        <a:pt x="33" y="120"/>
                        <a:pt x="33" y="120"/>
                        <a:pt x="33" y="120"/>
                      </a:cubicBezTo>
                      <a:cubicBezTo>
                        <a:pt x="29" y="114"/>
                        <a:pt x="29" y="114"/>
                        <a:pt x="29" y="114"/>
                      </a:cubicBezTo>
                      <a:cubicBezTo>
                        <a:pt x="24" y="104"/>
                        <a:pt x="21" y="93"/>
                        <a:pt x="21" y="83"/>
                      </a:cubicBezTo>
                      <a:cubicBezTo>
                        <a:pt x="21" y="49"/>
                        <a:pt x="49" y="21"/>
                        <a:pt x="83" y="21"/>
                      </a:cubicBezTo>
                      <a:cubicBezTo>
                        <a:pt x="93" y="21"/>
                        <a:pt x="104" y="24"/>
                        <a:pt x="114" y="29"/>
                      </a:cubicBezTo>
                      <a:cubicBezTo>
                        <a:pt x="120" y="33"/>
                        <a:pt x="120" y="33"/>
                        <a:pt x="120" y="33"/>
                      </a:cubicBezTo>
                      <a:cubicBezTo>
                        <a:pt x="127" y="32"/>
                        <a:pt x="127" y="32"/>
                        <a:pt x="127" y="32"/>
                      </a:cubicBezTo>
                      <a:cubicBezTo>
                        <a:pt x="134" y="31"/>
                        <a:pt x="141" y="30"/>
                        <a:pt x="148" y="30"/>
                      </a:cubicBezTo>
                      <a:cubicBezTo>
                        <a:pt x="214" y="30"/>
                        <a:pt x="266" y="83"/>
                        <a:pt x="266" y="148"/>
                      </a:cubicBezTo>
                      <a:cubicBezTo>
                        <a:pt x="266" y="155"/>
                        <a:pt x="266" y="162"/>
                        <a:pt x="265" y="169"/>
                      </a:cubicBezTo>
                      <a:cubicBezTo>
                        <a:pt x="264" y="176"/>
                        <a:pt x="264" y="176"/>
                        <a:pt x="264" y="176"/>
                      </a:cubicBezTo>
                      <a:cubicBezTo>
                        <a:pt x="267" y="183"/>
                        <a:pt x="267" y="183"/>
                        <a:pt x="267" y="183"/>
                      </a:cubicBezTo>
                      <a:cubicBezTo>
                        <a:pt x="273" y="192"/>
                        <a:pt x="275" y="203"/>
                        <a:pt x="275" y="214"/>
                      </a:cubicBezTo>
                      <a:cubicBezTo>
                        <a:pt x="275" y="248"/>
                        <a:pt x="248" y="275"/>
                        <a:pt x="214" y="275"/>
                      </a:cubicBezTo>
                      <a:close/>
                    </a:path>
                  </a:pathLst>
                </a:custGeom>
                <a:grpFill/>
                <a:ln w="19050">
                  <a:noFill/>
                </a:ln>
              </p:spPr>
              <p:txBody>
                <a:bodyPr vert="horz" wrap="square" lIns="91427" tIns="45713" rIns="91427" bIns="45713"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prstClr val="black"/>
                    </a:solidFill>
                    <a:effectLst/>
                    <a:uLnTx/>
                    <a:uFillTx/>
                    <a:latin typeface="Calibri"/>
                    <a:ea typeface="+mn-ea"/>
                    <a:cs typeface="+mn-cs"/>
                  </a:endParaRPr>
                </a:p>
              </p:txBody>
            </p:sp>
            <p:sp>
              <p:nvSpPr>
                <p:cNvPr id="62" name="Freeform 89">
                  <a:extLst>
                    <a:ext uri="{FF2B5EF4-FFF2-40B4-BE49-F238E27FC236}">
                      <a16:creationId xmlns:a16="http://schemas.microsoft.com/office/drawing/2014/main" id="{3AD89107-3C17-4133-8B74-9CA62BCED84A}"/>
                    </a:ext>
                  </a:extLst>
                </p:cNvPr>
                <p:cNvSpPr>
                  <a:spLocks/>
                </p:cNvSpPr>
                <p:nvPr/>
              </p:nvSpPr>
              <p:spPr bwMode="auto">
                <a:xfrm>
                  <a:off x="6826972" y="5209859"/>
                  <a:ext cx="303535" cy="378770"/>
                </a:xfrm>
                <a:custGeom>
                  <a:avLst/>
                  <a:gdLst>
                    <a:gd name="T0" fmla="*/ 93 w 137"/>
                    <a:gd name="T1" fmla="*/ 73 h 172"/>
                    <a:gd name="T2" fmla="*/ 62 w 137"/>
                    <a:gd name="T3" fmla="*/ 66 h 172"/>
                    <a:gd name="T4" fmla="*/ 37 w 137"/>
                    <a:gd name="T5" fmla="*/ 48 h 172"/>
                    <a:gd name="T6" fmla="*/ 63 w 137"/>
                    <a:gd name="T7" fmla="*/ 28 h 172"/>
                    <a:gd name="T8" fmla="*/ 113 w 137"/>
                    <a:gd name="T9" fmla="*/ 53 h 172"/>
                    <a:gd name="T10" fmla="*/ 130 w 137"/>
                    <a:gd name="T11" fmla="*/ 38 h 172"/>
                    <a:gd name="T12" fmla="*/ 66 w 137"/>
                    <a:gd name="T13" fmla="*/ 0 h 172"/>
                    <a:gd name="T14" fmla="*/ 1 w 137"/>
                    <a:gd name="T15" fmla="*/ 50 h 172"/>
                    <a:gd name="T16" fmla="*/ 41 w 137"/>
                    <a:gd name="T17" fmla="*/ 95 h 172"/>
                    <a:gd name="T18" fmla="*/ 83 w 137"/>
                    <a:gd name="T19" fmla="*/ 105 h 172"/>
                    <a:gd name="T20" fmla="*/ 100 w 137"/>
                    <a:gd name="T21" fmla="*/ 123 h 172"/>
                    <a:gd name="T22" fmla="*/ 69 w 137"/>
                    <a:gd name="T23" fmla="*/ 145 h 172"/>
                    <a:gd name="T24" fmla="*/ 16 w 137"/>
                    <a:gd name="T25" fmla="*/ 115 h 172"/>
                    <a:gd name="T26" fmla="*/ 0 w 137"/>
                    <a:gd name="T27" fmla="*/ 130 h 172"/>
                    <a:gd name="T28" fmla="*/ 69 w 137"/>
                    <a:gd name="T29" fmla="*/ 172 h 172"/>
                    <a:gd name="T30" fmla="*/ 137 w 137"/>
                    <a:gd name="T31" fmla="*/ 120 h 172"/>
                    <a:gd name="T32" fmla="*/ 93 w 137"/>
                    <a:gd name="T33" fmla="*/ 73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7" h="172">
                      <a:moveTo>
                        <a:pt x="93" y="73"/>
                      </a:moveTo>
                      <a:cubicBezTo>
                        <a:pt x="62" y="66"/>
                        <a:pt x="62" y="66"/>
                        <a:pt x="62" y="66"/>
                      </a:cubicBezTo>
                      <a:cubicBezTo>
                        <a:pt x="50" y="63"/>
                        <a:pt x="37" y="59"/>
                        <a:pt x="37" y="48"/>
                      </a:cubicBezTo>
                      <a:cubicBezTo>
                        <a:pt x="37" y="37"/>
                        <a:pt x="46" y="28"/>
                        <a:pt x="63" y="28"/>
                      </a:cubicBezTo>
                      <a:cubicBezTo>
                        <a:pt x="98" y="28"/>
                        <a:pt x="95" y="53"/>
                        <a:pt x="113" y="53"/>
                      </a:cubicBezTo>
                      <a:cubicBezTo>
                        <a:pt x="122" y="53"/>
                        <a:pt x="130" y="48"/>
                        <a:pt x="130" y="38"/>
                      </a:cubicBezTo>
                      <a:cubicBezTo>
                        <a:pt x="130" y="16"/>
                        <a:pt x="95" y="0"/>
                        <a:pt x="66" y="0"/>
                      </a:cubicBezTo>
                      <a:cubicBezTo>
                        <a:pt x="34" y="0"/>
                        <a:pt x="1" y="14"/>
                        <a:pt x="1" y="50"/>
                      </a:cubicBezTo>
                      <a:cubicBezTo>
                        <a:pt x="1" y="68"/>
                        <a:pt x="7" y="86"/>
                        <a:pt x="41" y="95"/>
                      </a:cubicBezTo>
                      <a:cubicBezTo>
                        <a:pt x="83" y="105"/>
                        <a:pt x="83" y="105"/>
                        <a:pt x="83" y="105"/>
                      </a:cubicBezTo>
                      <a:cubicBezTo>
                        <a:pt x="96" y="109"/>
                        <a:pt x="100" y="116"/>
                        <a:pt x="100" y="123"/>
                      </a:cubicBezTo>
                      <a:cubicBezTo>
                        <a:pt x="100" y="134"/>
                        <a:pt x="88" y="145"/>
                        <a:pt x="69" y="145"/>
                      </a:cubicBezTo>
                      <a:cubicBezTo>
                        <a:pt x="31" y="145"/>
                        <a:pt x="36" y="115"/>
                        <a:pt x="16" y="115"/>
                      </a:cubicBezTo>
                      <a:cubicBezTo>
                        <a:pt x="7" y="115"/>
                        <a:pt x="0" y="121"/>
                        <a:pt x="0" y="130"/>
                      </a:cubicBezTo>
                      <a:cubicBezTo>
                        <a:pt x="0" y="148"/>
                        <a:pt x="21" y="172"/>
                        <a:pt x="69" y="172"/>
                      </a:cubicBezTo>
                      <a:cubicBezTo>
                        <a:pt x="114" y="172"/>
                        <a:pt x="137" y="149"/>
                        <a:pt x="137" y="120"/>
                      </a:cubicBezTo>
                      <a:cubicBezTo>
                        <a:pt x="137" y="101"/>
                        <a:pt x="128" y="80"/>
                        <a:pt x="93" y="73"/>
                      </a:cubicBezTo>
                      <a:close/>
                    </a:path>
                  </a:pathLst>
                </a:custGeom>
                <a:grpFill/>
                <a:ln w="19050">
                  <a:noFill/>
                </a:ln>
              </p:spPr>
              <p:txBody>
                <a:bodyPr vert="horz" wrap="square" lIns="91427" tIns="45713" rIns="91427" bIns="45713"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prstClr val="black"/>
                    </a:solidFill>
                    <a:effectLst/>
                    <a:uLnTx/>
                    <a:uFillTx/>
                    <a:latin typeface="Calibri"/>
                    <a:ea typeface="+mn-ea"/>
                    <a:cs typeface="+mn-cs"/>
                  </a:endParaRPr>
                </a:p>
              </p:txBody>
            </p:sp>
          </p:grpSp>
        </p:grpSp>
        <p:sp>
          <p:nvSpPr>
            <p:cNvPr id="7" name="Oval 6">
              <a:extLst>
                <a:ext uri="{FF2B5EF4-FFF2-40B4-BE49-F238E27FC236}">
                  <a16:creationId xmlns:a16="http://schemas.microsoft.com/office/drawing/2014/main" id="{D3550A73-4618-49EA-9B18-1EA33F9B42E3}"/>
                </a:ext>
              </a:extLst>
            </p:cNvPr>
            <p:cNvSpPr/>
            <p:nvPr/>
          </p:nvSpPr>
          <p:spPr bwMode="auto">
            <a:xfrm>
              <a:off x="1109387" y="4498639"/>
              <a:ext cx="861056" cy="861056"/>
            </a:xfrm>
            <a:prstGeom prst="ellipse">
              <a:avLst/>
            </a:prstGeom>
            <a:solidFill>
              <a:schemeClr val="bg1"/>
            </a:solid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grpSp>
          <p:nvGrpSpPr>
            <p:cNvPr id="8" name="Group 7">
              <a:extLst>
                <a:ext uri="{FF2B5EF4-FFF2-40B4-BE49-F238E27FC236}">
                  <a16:creationId xmlns:a16="http://schemas.microsoft.com/office/drawing/2014/main" id="{27B5AD06-57DD-4D0A-98DD-343D7B0AF061}"/>
                </a:ext>
              </a:extLst>
            </p:cNvPr>
            <p:cNvGrpSpPr/>
            <p:nvPr/>
          </p:nvGrpSpPr>
          <p:grpSpPr>
            <a:xfrm>
              <a:off x="1362073" y="2224905"/>
              <a:ext cx="861056" cy="861056"/>
              <a:chOff x="1362073" y="2224905"/>
              <a:chExt cx="861056" cy="861056"/>
            </a:xfrm>
          </p:grpSpPr>
          <p:sp>
            <p:nvSpPr>
              <p:cNvPr id="57" name="Oval 56">
                <a:extLst>
                  <a:ext uri="{FF2B5EF4-FFF2-40B4-BE49-F238E27FC236}">
                    <a16:creationId xmlns:a16="http://schemas.microsoft.com/office/drawing/2014/main" id="{F2A26C70-6697-4CA5-BD1E-D4D8E073E31B}"/>
                  </a:ext>
                </a:extLst>
              </p:cNvPr>
              <p:cNvSpPr/>
              <p:nvPr/>
            </p:nvSpPr>
            <p:spPr bwMode="auto">
              <a:xfrm>
                <a:off x="1362073" y="2224905"/>
                <a:ext cx="861056" cy="861056"/>
              </a:xfrm>
              <a:prstGeom prst="ellipse">
                <a:avLst/>
              </a:prstGeom>
              <a:solidFill>
                <a:schemeClr val="bg1"/>
              </a:solid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pic>
            <p:nvPicPr>
              <p:cNvPr id="58" name="Graphic 57">
                <a:extLst>
                  <a:ext uri="{FF2B5EF4-FFF2-40B4-BE49-F238E27FC236}">
                    <a16:creationId xmlns:a16="http://schemas.microsoft.com/office/drawing/2014/main" id="{F3913E49-8ACB-49BD-99E0-5BDE87ED59F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593452" y="2443837"/>
                <a:ext cx="398298" cy="423192"/>
              </a:xfrm>
              <a:prstGeom prst="rect">
                <a:avLst/>
              </a:prstGeom>
            </p:spPr>
          </p:pic>
        </p:grpSp>
        <p:sp>
          <p:nvSpPr>
            <p:cNvPr id="9" name="Text Placeholder 21">
              <a:extLst>
                <a:ext uri="{FF2B5EF4-FFF2-40B4-BE49-F238E27FC236}">
                  <a16:creationId xmlns:a16="http://schemas.microsoft.com/office/drawing/2014/main" id="{A29B93CE-9C33-463B-B07B-A45BC3F45A93}"/>
                </a:ext>
              </a:extLst>
            </p:cNvPr>
            <p:cNvSpPr txBox="1">
              <a:spLocks/>
            </p:cNvSpPr>
            <p:nvPr/>
          </p:nvSpPr>
          <p:spPr>
            <a:xfrm>
              <a:off x="124313" y="2516934"/>
              <a:ext cx="1188720" cy="309558"/>
            </a:xfrm>
            <a:prstGeom prst="rect">
              <a:avLst/>
            </a:prstGeom>
          </p:spPr>
          <p:txBody>
            <a:bodyPr wrap="square">
              <a:spAutoFit/>
            </a:bodyPr>
            <a:lstStyle>
              <a:defPPr>
                <a:defRPr lang="en-US"/>
              </a:defPPr>
              <a:lvl1pPr algn="r" defTabSz="932574">
                <a:spcBef>
                  <a:spcPts val="300"/>
                </a:spcBef>
                <a:spcAft>
                  <a:spcPts val="2400"/>
                </a:spcAft>
                <a:defRPr sz="1200">
                  <a:solidFill>
                    <a:srgbClr val="0078D7"/>
                  </a:solidFill>
                  <a:latin typeface="Segoe UI Light" panose="020B0502040204020203" pitchFamily="34" charset="0"/>
                  <a:cs typeface="Segoe UI Light" panose="020B05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0" marR="0" lvl="0" indent="0" algn="r" defTabSz="951132" rtl="0" eaLnBrk="1" fontAlgn="auto" latinLnBrk="0" hangingPunct="1">
                <a:lnSpc>
                  <a:spcPct val="100000"/>
                </a:lnSpc>
                <a:spcBef>
                  <a:spcPts val="306"/>
                </a:spcBef>
                <a:spcAft>
                  <a:spcPts val="2448"/>
                </a:spcAft>
                <a:buClrTx/>
                <a:buSzTx/>
                <a:buFontTx/>
                <a:buNone/>
                <a:tabLst/>
                <a:defRPr/>
              </a:pPr>
              <a:r>
                <a:rPr kumimoji="0" lang="en-US" sz="1224"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Power BI</a:t>
              </a:r>
            </a:p>
          </p:txBody>
        </p:sp>
        <p:sp>
          <p:nvSpPr>
            <p:cNvPr id="10" name="Text Placeholder 21">
              <a:extLst>
                <a:ext uri="{FF2B5EF4-FFF2-40B4-BE49-F238E27FC236}">
                  <a16:creationId xmlns:a16="http://schemas.microsoft.com/office/drawing/2014/main" id="{8CB8AF47-99BE-4EB7-8C20-DC4339E5513F}"/>
                </a:ext>
              </a:extLst>
            </p:cNvPr>
            <p:cNvSpPr txBox="1">
              <a:spLocks/>
            </p:cNvSpPr>
            <p:nvPr/>
          </p:nvSpPr>
          <p:spPr>
            <a:xfrm>
              <a:off x="-88173" y="3620118"/>
              <a:ext cx="914361" cy="309558"/>
            </a:xfrm>
            <a:prstGeom prst="rect">
              <a:avLst/>
            </a:prstGeom>
          </p:spPr>
          <p:txBody>
            <a:bodyPr wrap="square">
              <a:spAutoFit/>
            </a:bodyPr>
            <a:lstStyle>
              <a:defPPr>
                <a:defRPr lang="en-US"/>
              </a:defPPr>
              <a:lvl1pPr algn="r" defTabSz="932574">
                <a:spcBef>
                  <a:spcPts val="300"/>
                </a:spcBef>
                <a:spcAft>
                  <a:spcPts val="2400"/>
                </a:spcAft>
                <a:defRPr sz="1200">
                  <a:solidFill>
                    <a:srgbClr val="0078D7"/>
                  </a:solidFill>
                  <a:latin typeface="Segoe UI Light" panose="020B0502040204020203" pitchFamily="34" charset="0"/>
                  <a:cs typeface="Segoe UI Light" panose="020B05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0" marR="0" lvl="0" indent="0" algn="r" defTabSz="951132" rtl="0" eaLnBrk="1" fontAlgn="auto" latinLnBrk="0" hangingPunct="1">
                <a:lnSpc>
                  <a:spcPct val="100000"/>
                </a:lnSpc>
                <a:spcBef>
                  <a:spcPts val="306"/>
                </a:spcBef>
                <a:spcAft>
                  <a:spcPts val="2448"/>
                </a:spcAft>
                <a:buClrTx/>
                <a:buSzTx/>
                <a:buFontTx/>
                <a:buNone/>
                <a:tabLst/>
                <a:defRPr/>
              </a:pPr>
              <a:r>
                <a:rPr kumimoji="0" lang="en-US" sz="1224"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Dynamics</a:t>
              </a:r>
            </a:p>
          </p:txBody>
        </p:sp>
        <p:sp>
          <p:nvSpPr>
            <p:cNvPr id="11" name="Text Placeholder 21">
              <a:extLst>
                <a:ext uri="{FF2B5EF4-FFF2-40B4-BE49-F238E27FC236}">
                  <a16:creationId xmlns:a16="http://schemas.microsoft.com/office/drawing/2014/main" id="{B458772E-07D4-42CC-B00F-8B5CD83FC778}"/>
                </a:ext>
              </a:extLst>
            </p:cNvPr>
            <p:cNvSpPr txBox="1">
              <a:spLocks/>
            </p:cNvSpPr>
            <p:nvPr/>
          </p:nvSpPr>
          <p:spPr>
            <a:xfrm>
              <a:off x="0" y="4790668"/>
              <a:ext cx="1063750" cy="309558"/>
            </a:xfrm>
            <a:prstGeom prst="rect">
              <a:avLst/>
            </a:prstGeom>
          </p:spPr>
          <p:txBody>
            <a:bodyPr wrap="square">
              <a:spAutoFit/>
            </a:bodyPr>
            <a:lstStyle>
              <a:defPPr>
                <a:defRPr lang="en-US"/>
              </a:defPPr>
              <a:lvl1pPr algn="r" defTabSz="932574">
                <a:spcBef>
                  <a:spcPts val="300"/>
                </a:spcBef>
                <a:spcAft>
                  <a:spcPts val="2400"/>
                </a:spcAft>
                <a:defRPr sz="1200">
                  <a:solidFill>
                    <a:srgbClr val="0078D7"/>
                  </a:solidFill>
                  <a:latin typeface="Segoe UI Light" panose="020B0502040204020203" pitchFamily="34" charset="0"/>
                  <a:cs typeface="Segoe UI Light" panose="020B05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0" marR="0" lvl="0" indent="0" algn="r" defTabSz="951132" rtl="0" eaLnBrk="1" fontAlgn="auto" latinLnBrk="0" hangingPunct="1">
                <a:lnSpc>
                  <a:spcPct val="100000"/>
                </a:lnSpc>
                <a:spcBef>
                  <a:spcPts val="306"/>
                </a:spcBef>
                <a:spcAft>
                  <a:spcPts val="2448"/>
                </a:spcAft>
                <a:buClrTx/>
                <a:buSzTx/>
                <a:buFontTx/>
                <a:buNone/>
                <a:tabLst/>
                <a:defRPr/>
              </a:pPr>
              <a:r>
                <a:rPr kumimoji="0" lang="en-US" sz="1224"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Intune</a:t>
              </a:r>
            </a:p>
          </p:txBody>
        </p:sp>
        <p:sp>
          <p:nvSpPr>
            <p:cNvPr id="12" name="Text Placeholder 21">
              <a:extLst>
                <a:ext uri="{FF2B5EF4-FFF2-40B4-BE49-F238E27FC236}">
                  <a16:creationId xmlns:a16="http://schemas.microsoft.com/office/drawing/2014/main" id="{254CAC24-BC2F-4B13-B575-906B29DDE994}"/>
                </a:ext>
              </a:extLst>
            </p:cNvPr>
            <p:cNvSpPr txBox="1">
              <a:spLocks/>
            </p:cNvSpPr>
            <p:nvPr/>
          </p:nvSpPr>
          <p:spPr>
            <a:xfrm>
              <a:off x="817074" y="5529494"/>
              <a:ext cx="1188720" cy="309558"/>
            </a:xfrm>
            <a:prstGeom prst="rect">
              <a:avLst/>
            </a:prstGeom>
          </p:spPr>
          <p:txBody>
            <a:bodyPr wrap="square">
              <a:spAutoFit/>
            </a:bodyPr>
            <a:lstStyle>
              <a:defPPr>
                <a:defRPr lang="en-US"/>
              </a:defPPr>
              <a:lvl1pPr algn="r" defTabSz="932574">
                <a:spcBef>
                  <a:spcPts val="300"/>
                </a:spcBef>
                <a:spcAft>
                  <a:spcPts val="2400"/>
                </a:spcAft>
                <a:defRPr sz="1200">
                  <a:solidFill>
                    <a:srgbClr val="0078D7"/>
                  </a:solidFill>
                  <a:latin typeface="Segoe UI Light" panose="020B0502040204020203" pitchFamily="34" charset="0"/>
                  <a:cs typeface="Segoe UI Light" panose="020B05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0" marR="0" lvl="0" indent="0" algn="r" defTabSz="951132" rtl="0" eaLnBrk="1" fontAlgn="auto" latinLnBrk="0" hangingPunct="1">
                <a:lnSpc>
                  <a:spcPct val="100000"/>
                </a:lnSpc>
                <a:spcBef>
                  <a:spcPts val="306"/>
                </a:spcBef>
                <a:spcAft>
                  <a:spcPts val="2448"/>
                </a:spcAft>
                <a:buClrTx/>
                <a:buSzTx/>
                <a:buFontTx/>
                <a:buNone/>
                <a:tabLst/>
                <a:defRPr/>
              </a:pPr>
              <a:r>
                <a:rPr kumimoji="0" lang="en-US" sz="1224"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Cortana</a:t>
              </a:r>
            </a:p>
          </p:txBody>
        </p:sp>
        <p:sp>
          <p:nvSpPr>
            <p:cNvPr id="13" name="Text Placeholder 21">
              <a:extLst>
                <a:ext uri="{FF2B5EF4-FFF2-40B4-BE49-F238E27FC236}">
                  <a16:creationId xmlns:a16="http://schemas.microsoft.com/office/drawing/2014/main" id="{99459100-F305-4DEE-B0A6-5269FE029E96}"/>
                </a:ext>
              </a:extLst>
            </p:cNvPr>
            <p:cNvSpPr txBox="1">
              <a:spLocks/>
            </p:cNvSpPr>
            <p:nvPr/>
          </p:nvSpPr>
          <p:spPr>
            <a:xfrm>
              <a:off x="4239589" y="5529494"/>
              <a:ext cx="1188720" cy="309558"/>
            </a:xfrm>
            <a:prstGeom prst="rect">
              <a:avLst/>
            </a:prstGeom>
          </p:spPr>
          <p:txBody>
            <a:bodyPr wrap="square">
              <a:spAutoFit/>
            </a:bodyPr>
            <a:lstStyle>
              <a:defPPr>
                <a:defRPr lang="en-US"/>
              </a:defPPr>
              <a:lvl1pPr algn="r" defTabSz="932574">
                <a:spcBef>
                  <a:spcPts val="300"/>
                </a:spcBef>
                <a:spcAft>
                  <a:spcPts val="2400"/>
                </a:spcAft>
                <a:defRPr sz="1200">
                  <a:solidFill>
                    <a:srgbClr val="0078D7"/>
                  </a:solidFill>
                  <a:latin typeface="Segoe UI Light" panose="020B0502040204020203" pitchFamily="34" charset="0"/>
                  <a:cs typeface="Segoe UI Light" panose="020B05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0" marR="0" lvl="0" indent="0" algn="l" defTabSz="951132" rtl="0" eaLnBrk="1" fontAlgn="auto" latinLnBrk="0" hangingPunct="1">
                <a:lnSpc>
                  <a:spcPct val="100000"/>
                </a:lnSpc>
                <a:spcBef>
                  <a:spcPts val="306"/>
                </a:spcBef>
                <a:spcAft>
                  <a:spcPts val="2448"/>
                </a:spcAft>
                <a:buClrTx/>
                <a:buSzTx/>
                <a:buFontTx/>
                <a:buNone/>
                <a:tabLst/>
                <a:defRPr/>
              </a:pPr>
              <a:r>
                <a:rPr kumimoji="0" lang="en-US" sz="1224"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Skype</a:t>
              </a:r>
            </a:p>
          </p:txBody>
        </p:sp>
        <p:sp>
          <p:nvSpPr>
            <p:cNvPr id="14" name="Text Placeholder 21">
              <a:extLst>
                <a:ext uri="{FF2B5EF4-FFF2-40B4-BE49-F238E27FC236}">
                  <a16:creationId xmlns:a16="http://schemas.microsoft.com/office/drawing/2014/main" id="{F80FCAD9-E1CC-46C1-A9A7-CFE41685FCA1}"/>
                </a:ext>
              </a:extLst>
            </p:cNvPr>
            <p:cNvSpPr txBox="1">
              <a:spLocks/>
            </p:cNvSpPr>
            <p:nvPr/>
          </p:nvSpPr>
          <p:spPr>
            <a:xfrm>
              <a:off x="4879905" y="2516934"/>
              <a:ext cx="1188720" cy="309558"/>
            </a:xfrm>
            <a:prstGeom prst="rect">
              <a:avLst/>
            </a:prstGeom>
          </p:spPr>
          <p:txBody>
            <a:bodyPr wrap="square">
              <a:spAutoFit/>
            </a:bodyPr>
            <a:lstStyle>
              <a:defPPr>
                <a:defRPr lang="en-US"/>
              </a:defPPr>
              <a:lvl1pPr algn="r" defTabSz="932574">
                <a:spcBef>
                  <a:spcPts val="300"/>
                </a:spcBef>
                <a:spcAft>
                  <a:spcPts val="2400"/>
                </a:spcAft>
                <a:defRPr sz="1200">
                  <a:solidFill>
                    <a:srgbClr val="0078D7"/>
                  </a:solidFill>
                  <a:latin typeface="Segoe UI Light" panose="020B0502040204020203" pitchFamily="34" charset="0"/>
                  <a:cs typeface="Segoe UI Light" panose="020B05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0" marR="0" lvl="0" indent="0" algn="l" defTabSz="951132" rtl="0" eaLnBrk="1" fontAlgn="auto" latinLnBrk="0" hangingPunct="1">
                <a:lnSpc>
                  <a:spcPct val="100000"/>
                </a:lnSpc>
                <a:spcBef>
                  <a:spcPts val="306"/>
                </a:spcBef>
                <a:spcAft>
                  <a:spcPts val="2448"/>
                </a:spcAft>
                <a:buClrTx/>
                <a:buSzTx/>
                <a:buFontTx/>
                <a:buNone/>
                <a:tabLst/>
                <a:defRPr/>
              </a:pPr>
              <a:r>
                <a:rPr kumimoji="0" lang="en-US" sz="1224"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Cosmos DB</a:t>
              </a:r>
            </a:p>
          </p:txBody>
        </p:sp>
        <p:sp>
          <p:nvSpPr>
            <p:cNvPr id="15" name="Text Placeholder 21">
              <a:extLst>
                <a:ext uri="{FF2B5EF4-FFF2-40B4-BE49-F238E27FC236}">
                  <a16:creationId xmlns:a16="http://schemas.microsoft.com/office/drawing/2014/main" id="{A019F499-6CCB-4070-B982-1ACA6720D183}"/>
                </a:ext>
              </a:extLst>
            </p:cNvPr>
            <p:cNvSpPr txBox="1">
              <a:spLocks/>
            </p:cNvSpPr>
            <p:nvPr/>
          </p:nvSpPr>
          <p:spPr>
            <a:xfrm>
              <a:off x="5430489" y="3620118"/>
              <a:ext cx="1188720" cy="309558"/>
            </a:xfrm>
            <a:prstGeom prst="rect">
              <a:avLst/>
            </a:prstGeom>
          </p:spPr>
          <p:txBody>
            <a:bodyPr wrap="square">
              <a:spAutoFit/>
            </a:bodyPr>
            <a:lstStyle>
              <a:defPPr>
                <a:defRPr lang="en-US"/>
              </a:defPPr>
              <a:lvl1pPr algn="r" defTabSz="932574">
                <a:spcBef>
                  <a:spcPts val="300"/>
                </a:spcBef>
                <a:spcAft>
                  <a:spcPts val="2400"/>
                </a:spcAft>
                <a:defRPr sz="1200">
                  <a:solidFill>
                    <a:srgbClr val="0078D7"/>
                  </a:solidFill>
                  <a:latin typeface="Segoe UI Light" panose="020B0502040204020203" pitchFamily="34" charset="0"/>
                  <a:cs typeface="Segoe UI Light" panose="020B05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0" marR="0" lvl="0" indent="0" algn="l" defTabSz="951132" rtl="0" eaLnBrk="1" fontAlgn="auto" latinLnBrk="0" hangingPunct="1">
                <a:lnSpc>
                  <a:spcPct val="100000"/>
                </a:lnSpc>
                <a:spcBef>
                  <a:spcPts val="306"/>
                </a:spcBef>
                <a:spcAft>
                  <a:spcPts val="2448"/>
                </a:spcAft>
                <a:buClrTx/>
                <a:buSzTx/>
                <a:buFontTx/>
                <a:buNone/>
                <a:tabLst/>
                <a:defRPr/>
              </a:pPr>
              <a:r>
                <a:rPr kumimoji="0" lang="en-US" sz="1224"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IoT Hub</a:t>
              </a:r>
            </a:p>
          </p:txBody>
        </p:sp>
        <p:sp>
          <p:nvSpPr>
            <p:cNvPr id="16" name="Text Placeholder 21">
              <a:extLst>
                <a:ext uri="{FF2B5EF4-FFF2-40B4-BE49-F238E27FC236}">
                  <a16:creationId xmlns:a16="http://schemas.microsoft.com/office/drawing/2014/main" id="{2F69B0FC-E2B3-4A87-8306-B495481E6039}"/>
                </a:ext>
              </a:extLst>
            </p:cNvPr>
            <p:cNvSpPr txBox="1">
              <a:spLocks/>
            </p:cNvSpPr>
            <p:nvPr/>
          </p:nvSpPr>
          <p:spPr>
            <a:xfrm>
              <a:off x="5196999" y="4824089"/>
              <a:ext cx="1223216" cy="309558"/>
            </a:xfrm>
            <a:prstGeom prst="rect">
              <a:avLst/>
            </a:prstGeom>
          </p:spPr>
          <p:txBody>
            <a:bodyPr wrap="square">
              <a:spAutoFit/>
            </a:bodyPr>
            <a:lstStyle>
              <a:defPPr>
                <a:defRPr lang="en-US"/>
              </a:defPPr>
              <a:lvl1pPr algn="r" defTabSz="932574">
                <a:spcBef>
                  <a:spcPts val="300"/>
                </a:spcBef>
                <a:spcAft>
                  <a:spcPts val="2400"/>
                </a:spcAft>
                <a:defRPr sz="1200">
                  <a:solidFill>
                    <a:srgbClr val="0078D7"/>
                  </a:solidFill>
                  <a:latin typeface="Segoe UI Light" panose="020B0502040204020203" pitchFamily="34" charset="0"/>
                  <a:cs typeface="Segoe UI Light" panose="020B05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0" marR="0" lvl="0" indent="0" algn="l" defTabSz="951132" rtl="0" eaLnBrk="1" fontAlgn="auto" latinLnBrk="0" hangingPunct="1">
                <a:lnSpc>
                  <a:spcPct val="100000"/>
                </a:lnSpc>
                <a:spcBef>
                  <a:spcPts val="306"/>
                </a:spcBef>
                <a:spcAft>
                  <a:spcPts val="2448"/>
                </a:spcAft>
                <a:buClrTx/>
                <a:buSzTx/>
                <a:buFontTx/>
                <a:buNone/>
                <a:tabLst/>
                <a:defRPr/>
              </a:pPr>
              <a:r>
                <a:rPr kumimoji="0" lang="en-US" sz="1224"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Event Hub</a:t>
              </a:r>
            </a:p>
          </p:txBody>
        </p:sp>
        <p:sp>
          <p:nvSpPr>
            <p:cNvPr id="17" name="Text Placeholder 21">
              <a:extLst>
                <a:ext uri="{FF2B5EF4-FFF2-40B4-BE49-F238E27FC236}">
                  <a16:creationId xmlns:a16="http://schemas.microsoft.com/office/drawing/2014/main" id="{4A29F33B-7613-424D-B5FB-E8FB7CD60903}"/>
                </a:ext>
              </a:extLst>
            </p:cNvPr>
            <p:cNvSpPr txBox="1">
              <a:spLocks/>
            </p:cNvSpPr>
            <p:nvPr/>
          </p:nvSpPr>
          <p:spPr>
            <a:xfrm>
              <a:off x="2451120" y="1377961"/>
              <a:ext cx="1310847" cy="309558"/>
            </a:xfrm>
            <a:prstGeom prst="rect">
              <a:avLst/>
            </a:prstGeom>
          </p:spPr>
          <p:txBody>
            <a:bodyPr wrap="square">
              <a:spAutoFit/>
            </a:bodyPr>
            <a:lstStyle>
              <a:defPPr>
                <a:defRPr lang="en-US"/>
              </a:defPPr>
              <a:lvl1pPr algn="r" defTabSz="932574">
                <a:spcBef>
                  <a:spcPts val="300"/>
                </a:spcBef>
                <a:spcAft>
                  <a:spcPts val="2400"/>
                </a:spcAft>
                <a:defRPr sz="1200">
                  <a:solidFill>
                    <a:srgbClr val="0078D7"/>
                  </a:solidFill>
                  <a:latin typeface="Segoe UI Light" panose="020B0502040204020203" pitchFamily="34" charset="0"/>
                  <a:cs typeface="Segoe UI Light" panose="020B05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0" marR="0" lvl="0" indent="0" algn="ctr" defTabSz="951132" rtl="0" eaLnBrk="1" fontAlgn="auto" latinLnBrk="0" hangingPunct="1">
                <a:lnSpc>
                  <a:spcPct val="100000"/>
                </a:lnSpc>
                <a:spcBef>
                  <a:spcPts val="306"/>
                </a:spcBef>
                <a:spcAft>
                  <a:spcPts val="2448"/>
                </a:spcAft>
                <a:buClrTx/>
                <a:buSzTx/>
                <a:buFontTx/>
                <a:buNone/>
                <a:tabLst/>
                <a:defRPr/>
              </a:pPr>
              <a:r>
                <a:rPr kumimoji="0" lang="en-US" sz="1224"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SQL Database</a:t>
              </a:r>
            </a:p>
          </p:txBody>
        </p:sp>
        <p:grpSp>
          <p:nvGrpSpPr>
            <p:cNvPr id="18" name="Group 17">
              <a:extLst>
                <a:ext uri="{FF2B5EF4-FFF2-40B4-BE49-F238E27FC236}">
                  <a16:creationId xmlns:a16="http://schemas.microsoft.com/office/drawing/2014/main" id="{62CDB8BE-904D-49BC-80AD-1CC57D8ED40A}"/>
                </a:ext>
              </a:extLst>
            </p:cNvPr>
            <p:cNvGrpSpPr/>
            <p:nvPr/>
          </p:nvGrpSpPr>
          <p:grpSpPr>
            <a:xfrm>
              <a:off x="2051237" y="5173965"/>
              <a:ext cx="861056" cy="861056"/>
              <a:chOff x="2051237" y="5173965"/>
              <a:chExt cx="861056" cy="861056"/>
            </a:xfrm>
          </p:grpSpPr>
          <p:sp>
            <p:nvSpPr>
              <p:cNvPr id="53" name="Oval 52">
                <a:extLst>
                  <a:ext uri="{FF2B5EF4-FFF2-40B4-BE49-F238E27FC236}">
                    <a16:creationId xmlns:a16="http://schemas.microsoft.com/office/drawing/2014/main" id="{2548BFC4-C784-4A90-804F-635C381BADCF}"/>
                  </a:ext>
                </a:extLst>
              </p:cNvPr>
              <p:cNvSpPr/>
              <p:nvPr/>
            </p:nvSpPr>
            <p:spPr bwMode="auto">
              <a:xfrm>
                <a:off x="2051237" y="5173965"/>
                <a:ext cx="861056" cy="861056"/>
              </a:xfrm>
              <a:prstGeom prst="ellipse">
                <a:avLst/>
              </a:prstGeom>
              <a:solidFill>
                <a:schemeClr val="bg1"/>
              </a:solid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grpSp>
            <p:nvGrpSpPr>
              <p:cNvPr id="54" name="Group 53">
                <a:extLst>
                  <a:ext uri="{FF2B5EF4-FFF2-40B4-BE49-F238E27FC236}">
                    <a16:creationId xmlns:a16="http://schemas.microsoft.com/office/drawing/2014/main" id="{8698DBA1-F4D9-46BE-8EEC-972275CE2E58}"/>
                  </a:ext>
                </a:extLst>
              </p:cNvPr>
              <p:cNvGrpSpPr/>
              <p:nvPr/>
            </p:nvGrpSpPr>
            <p:grpSpPr>
              <a:xfrm>
                <a:off x="2244851" y="5367581"/>
                <a:ext cx="473828" cy="473825"/>
                <a:chOff x="2230103" y="5352831"/>
                <a:chExt cx="503326" cy="503323"/>
              </a:xfrm>
            </p:grpSpPr>
            <p:sp>
              <p:nvSpPr>
                <p:cNvPr id="55" name="Oval 54">
                  <a:extLst>
                    <a:ext uri="{FF2B5EF4-FFF2-40B4-BE49-F238E27FC236}">
                      <a16:creationId xmlns:a16="http://schemas.microsoft.com/office/drawing/2014/main" id="{866738CF-0354-476F-8EEC-E0054A41AAEC}"/>
                    </a:ext>
                  </a:extLst>
                </p:cNvPr>
                <p:cNvSpPr/>
                <p:nvPr/>
              </p:nvSpPr>
              <p:spPr bwMode="auto">
                <a:xfrm>
                  <a:off x="2230103" y="5352831"/>
                  <a:ext cx="503326" cy="503323"/>
                </a:xfrm>
                <a:prstGeom prst="ellipse">
                  <a:avLst/>
                </a:prstGeom>
                <a:noFill/>
                <a:ln w="317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56" name="Oval 55">
                  <a:extLst>
                    <a:ext uri="{FF2B5EF4-FFF2-40B4-BE49-F238E27FC236}">
                      <a16:creationId xmlns:a16="http://schemas.microsoft.com/office/drawing/2014/main" id="{4CDC63AE-60DD-4A7B-B6D2-837D571ABA18}"/>
                    </a:ext>
                  </a:extLst>
                </p:cNvPr>
                <p:cNvSpPr/>
                <p:nvPr/>
              </p:nvSpPr>
              <p:spPr bwMode="auto">
                <a:xfrm>
                  <a:off x="2297388" y="5420116"/>
                  <a:ext cx="368757" cy="368754"/>
                </a:xfrm>
                <a:prstGeom prst="ellipse">
                  <a:avLst/>
                </a:prstGeom>
                <a:noFill/>
                <a:ln w="444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grpSp>
        </p:grpSp>
        <p:grpSp>
          <p:nvGrpSpPr>
            <p:cNvPr id="19" name="Group 18">
              <a:extLst>
                <a:ext uri="{FF2B5EF4-FFF2-40B4-BE49-F238E27FC236}">
                  <a16:creationId xmlns:a16="http://schemas.microsoft.com/office/drawing/2014/main" id="{7AD1457D-1B70-41F7-A33F-96FB5C0EA92D}"/>
                </a:ext>
              </a:extLst>
            </p:cNvPr>
            <p:cNvGrpSpPr/>
            <p:nvPr/>
          </p:nvGrpSpPr>
          <p:grpSpPr>
            <a:xfrm>
              <a:off x="869366" y="3328090"/>
              <a:ext cx="861056" cy="861056"/>
              <a:chOff x="869366" y="3328090"/>
              <a:chExt cx="861056" cy="861056"/>
            </a:xfrm>
          </p:grpSpPr>
          <p:sp>
            <p:nvSpPr>
              <p:cNvPr id="51" name="Oval 50">
                <a:extLst>
                  <a:ext uri="{FF2B5EF4-FFF2-40B4-BE49-F238E27FC236}">
                    <a16:creationId xmlns:a16="http://schemas.microsoft.com/office/drawing/2014/main" id="{822511BC-AB6E-4980-9D88-DBFF848FFACB}"/>
                  </a:ext>
                </a:extLst>
              </p:cNvPr>
              <p:cNvSpPr/>
              <p:nvPr/>
            </p:nvSpPr>
            <p:spPr bwMode="auto">
              <a:xfrm>
                <a:off x="869366" y="3328090"/>
                <a:ext cx="861056" cy="861056"/>
              </a:xfrm>
              <a:prstGeom prst="ellipse">
                <a:avLst/>
              </a:prstGeom>
              <a:solidFill>
                <a:schemeClr val="bg1"/>
              </a:solid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52" name="Freeform 144">
                <a:extLst>
                  <a:ext uri="{FF2B5EF4-FFF2-40B4-BE49-F238E27FC236}">
                    <a16:creationId xmlns:a16="http://schemas.microsoft.com/office/drawing/2014/main" id="{DC393373-6161-4E0C-92A1-DFD5D24706B4}"/>
                  </a:ext>
                </a:extLst>
              </p:cNvPr>
              <p:cNvSpPr>
                <a:spLocks noChangeAspect="1" noEditPoints="1"/>
              </p:cNvSpPr>
              <p:nvPr/>
            </p:nvSpPr>
            <p:spPr bwMode="black">
              <a:xfrm>
                <a:off x="1080743" y="3552737"/>
                <a:ext cx="438302" cy="411762"/>
              </a:xfrm>
              <a:custGeom>
                <a:avLst/>
                <a:gdLst>
                  <a:gd name="T0" fmla="*/ 1091 w 1412"/>
                  <a:gd name="T1" fmla="*/ 240 h 1327"/>
                  <a:gd name="T2" fmla="*/ 1091 w 1412"/>
                  <a:gd name="T3" fmla="*/ 1152 h 1327"/>
                  <a:gd name="T4" fmla="*/ 1048 w 1412"/>
                  <a:gd name="T5" fmla="*/ 1159 h 1327"/>
                  <a:gd name="T6" fmla="*/ 0 w 1412"/>
                  <a:gd name="T7" fmla="*/ 1321 h 1327"/>
                  <a:gd name="T8" fmla="*/ 695 w 1412"/>
                  <a:gd name="T9" fmla="*/ 1074 h 1327"/>
                  <a:gd name="T10" fmla="*/ 715 w 1412"/>
                  <a:gd name="T11" fmla="*/ 1072 h 1327"/>
                  <a:gd name="T12" fmla="*/ 726 w 1412"/>
                  <a:gd name="T13" fmla="*/ 1066 h 1327"/>
                  <a:gd name="T14" fmla="*/ 726 w 1412"/>
                  <a:gd name="T15" fmla="*/ 750 h 1327"/>
                  <a:gd name="T16" fmla="*/ 1061 w 1412"/>
                  <a:gd name="T17" fmla="*/ 230 h 1327"/>
                  <a:gd name="T18" fmla="*/ 1061 w 1412"/>
                  <a:gd name="T19" fmla="*/ 230 h 1327"/>
                  <a:gd name="T20" fmla="*/ 1091 w 1412"/>
                  <a:gd name="T21" fmla="*/ 240 h 1327"/>
                  <a:gd name="T22" fmla="*/ 1390 w 1412"/>
                  <a:gd name="T23" fmla="*/ 450 h 1327"/>
                  <a:gd name="T24" fmla="*/ 1390 w 1412"/>
                  <a:gd name="T25" fmla="*/ 450 h 1327"/>
                  <a:gd name="T26" fmla="*/ 1200 w 1412"/>
                  <a:gd name="T27" fmla="*/ 638 h 1327"/>
                  <a:gd name="T28" fmla="*/ 1117 w 1412"/>
                  <a:gd name="T29" fmla="*/ 714 h 1327"/>
                  <a:gd name="T30" fmla="*/ 1117 w 1412"/>
                  <a:gd name="T31" fmla="*/ 1182 h 1327"/>
                  <a:gd name="T32" fmla="*/ 1088 w 1412"/>
                  <a:gd name="T33" fmla="*/ 1190 h 1327"/>
                  <a:gd name="T34" fmla="*/ 755 w 1412"/>
                  <a:gd name="T35" fmla="*/ 1144 h 1327"/>
                  <a:gd name="T36" fmla="*/ 1 w 1412"/>
                  <a:gd name="T37" fmla="*/ 1321 h 1327"/>
                  <a:gd name="T38" fmla="*/ 11 w 1412"/>
                  <a:gd name="T39" fmla="*/ 1322 h 1327"/>
                  <a:gd name="T40" fmla="*/ 1384 w 1412"/>
                  <a:gd name="T41" fmla="*/ 1327 h 1327"/>
                  <a:gd name="T42" fmla="*/ 1384 w 1412"/>
                  <a:gd name="T43" fmla="*/ 1327 h 1327"/>
                  <a:gd name="T44" fmla="*/ 1412 w 1412"/>
                  <a:gd name="T45" fmla="*/ 1317 h 1327"/>
                  <a:gd name="T46" fmla="*/ 1412 w 1412"/>
                  <a:gd name="T47" fmla="*/ 462 h 1327"/>
                  <a:gd name="T48" fmla="*/ 1390 w 1412"/>
                  <a:gd name="T49" fmla="*/ 450 h 1327"/>
                  <a:gd name="T50" fmla="*/ 700 w 1412"/>
                  <a:gd name="T51" fmla="*/ 9 h 1327"/>
                  <a:gd name="T52" fmla="*/ 666 w 1412"/>
                  <a:gd name="T53" fmla="*/ 0 h 1327"/>
                  <a:gd name="T54" fmla="*/ 666 w 1412"/>
                  <a:gd name="T55" fmla="*/ 0 h 1327"/>
                  <a:gd name="T56" fmla="*/ 666 w 1412"/>
                  <a:gd name="T57" fmla="*/ 0 h 1327"/>
                  <a:gd name="T58" fmla="*/ 665 w 1412"/>
                  <a:gd name="T59" fmla="*/ 0 h 1327"/>
                  <a:gd name="T60" fmla="*/ 665 w 1412"/>
                  <a:gd name="T61" fmla="*/ 4 h 1327"/>
                  <a:gd name="T62" fmla="*/ 464 w 1412"/>
                  <a:gd name="T63" fmla="*/ 568 h 1327"/>
                  <a:gd name="T64" fmla="*/ 0 w 1412"/>
                  <a:gd name="T65" fmla="*/ 1215 h 1327"/>
                  <a:gd name="T66" fmla="*/ 0 w 1412"/>
                  <a:gd name="T67" fmla="*/ 1321 h 1327"/>
                  <a:gd name="T68" fmla="*/ 661 w 1412"/>
                  <a:gd name="T69" fmla="*/ 1053 h 1327"/>
                  <a:gd name="T70" fmla="*/ 676 w 1412"/>
                  <a:gd name="T71" fmla="*/ 1052 h 1327"/>
                  <a:gd name="T72" fmla="*/ 700 w 1412"/>
                  <a:gd name="T73" fmla="*/ 1044 h 1327"/>
                  <a:gd name="T74" fmla="*/ 700 w 1412"/>
                  <a:gd name="T75" fmla="*/ 9 h 1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12" h="1327">
                    <a:moveTo>
                      <a:pt x="1091" y="240"/>
                    </a:moveTo>
                    <a:cubicBezTo>
                      <a:pt x="1091" y="1152"/>
                      <a:pt x="1091" y="1152"/>
                      <a:pt x="1091" y="1152"/>
                    </a:cubicBezTo>
                    <a:cubicBezTo>
                      <a:pt x="1048" y="1159"/>
                      <a:pt x="1048" y="1159"/>
                      <a:pt x="1048" y="1159"/>
                    </a:cubicBezTo>
                    <a:cubicBezTo>
                      <a:pt x="1047" y="1159"/>
                      <a:pt x="491" y="1018"/>
                      <a:pt x="0" y="1321"/>
                    </a:cubicBezTo>
                    <a:cubicBezTo>
                      <a:pt x="0" y="1321"/>
                      <a:pt x="257" y="1103"/>
                      <a:pt x="695" y="1074"/>
                    </a:cubicBezTo>
                    <a:cubicBezTo>
                      <a:pt x="715" y="1072"/>
                      <a:pt x="715" y="1072"/>
                      <a:pt x="715" y="1072"/>
                    </a:cubicBezTo>
                    <a:cubicBezTo>
                      <a:pt x="726" y="1066"/>
                      <a:pt x="726" y="1066"/>
                      <a:pt x="726" y="1066"/>
                    </a:cubicBezTo>
                    <a:cubicBezTo>
                      <a:pt x="726" y="750"/>
                      <a:pt x="726" y="750"/>
                      <a:pt x="726" y="750"/>
                    </a:cubicBezTo>
                    <a:cubicBezTo>
                      <a:pt x="854" y="620"/>
                      <a:pt x="979" y="433"/>
                      <a:pt x="1061" y="230"/>
                    </a:cubicBezTo>
                    <a:cubicBezTo>
                      <a:pt x="1061" y="230"/>
                      <a:pt x="1061" y="230"/>
                      <a:pt x="1061" y="230"/>
                    </a:cubicBezTo>
                    <a:lnTo>
                      <a:pt x="1091" y="240"/>
                    </a:lnTo>
                    <a:close/>
                    <a:moveTo>
                      <a:pt x="1390" y="450"/>
                    </a:moveTo>
                    <a:cubicBezTo>
                      <a:pt x="1390" y="450"/>
                      <a:pt x="1390" y="450"/>
                      <a:pt x="1390" y="450"/>
                    </a:cubicBezTo>
                    <a:cubicBezTo>
                      <a:pt x="1390" y="450"/>
                      <a:pt x="1342" y="510"/>
                      <a:pt x="1200" y="638"/>
                    </a:cubicBezTo>
                    <a:cubicBezTo>
                      <a:pt x="1167" y="668"/>
                      <a:pt x="1149" y="686"/>
                      <a:pt x="1117" y="714"/>
                    </a:cubicBezTo>
                    <a:cubicBezTo>
                      <a:pt x="1117" y="1182"/>
                      <a:pt x="1117" y="1182"/>
                      <a:pt x="1117" y="1182"/>
                    </a:cubicBezTo>
                    <a:cubicBezTo>
                      <a:pt x="1088" y="1190"/>
                      <a:pt x="1088" y="1190"/>
                      <a:pt x="1088" y="1190"/>
                    </a:cubicBezTo>
                    <a:cubicBezTo>
                      <a:pt x="1088" y="1189"/>
                      <a:pt x="965" y="1150"/>
                      <a:pt x="755" y="1144"/>
                    </a:cubicBezTo>
                    <a:cubicBezTo>
                      <a:pt x="547" y="1137"/>
                      <a:pt x="237" y="1195"/>
                      <a:pt x="1" y="1321"/>
                    </a:cubicBezTo>
                    <a:cubicBezTo>
                      <a:pt x="11" y="1322"/>
                      <a:pt x="11" y="1322"/>
                      <a:pt x="11" y="1322"/>
                    </a:cubicBezTo>
                    <a:cubicBezTo>
                      <a:pt x="11" y="1322"/>
                      <a:pt x="646" y="1074"/>
                      <a:pt x="1384" y="1327"/>
                    </a:cubicBezTo>
                    <a:cubicBezTo>
                      <a:pt x="1384" y="1327"/>
                      <a:pt x="1384" y="1327"/>
                      <a:pt x="1384" y="1327"/>
                    </a:cubicBezTo>
                    <a:cubicBezTo>
                      <a:pt x="1412" y="1317"/>
                      <a:pt x="1412" y="1317"/>
                      <a:pt x="1412" y="1317"/>
                    </a:cubicBezTo>
                    <a:cubicBezTo>
                      <a:pt x="1412" y="462"/>
                      <a:pt x="1412" y="462"/>
                      <a:pt x="1412" y="462"/>
                    </a:cubicBezTo>
                    <a:lnTo>
                      <a:pt x="1390" y="450"/>
                    </a:lnTo>
                    <a:close/>
                    <a:moveTo>
                      <a:pt x="700" y="9"/>
                    </a:moveTo>
                    <a:cubicBezTo>
                      <a:pt x="666" y="0"/>
                      <a:pt x="666" y="0"/>
                      <a:pt x="666" y="0"/>
                    </a:cubicBezTo>
                    <a:cubicBezTo>
                      <a:pt x="666" y="0"/>
                      <a:pt x="666" y="0"/>
                      <a:pt x="666" y="0"/>
                    </a:cubicBezTo>
                    <a:cubicBezTo>
                      <a:pt x="666" y="0"/>
                      <a:pt x="666" y="0"/>
                      <a:pt x="666" y="0"/>
                    </a:cubicBezTo>
                    <a:cubicBezTo>
                      <a:pt x="665" y="0"/>
                      <a:pt x="665" y="0"/>
                      <a:pt x="665" y="0"/>
                    </a:cubicBezTo>
                    <a:cubicBezTo>
                      <a:pt x="665" y="4"/>
                      <a:pt x="665" y="4"/>
                      <a:pt x="665" y="4"/>
                    </a:cubicBezTo>
                    <a:cubicBezTo>
                      <a:pt x="661" y="33"/>
                      <a:pt x="625" y="255"/>
                      <a:pt x="464" y="568"/>
                    </a:cubicBezTo>
                    <a:cubicBezTo>
                      <a:pt x="368" y="753"/>
                      <a:pt x="223" y="984"/>
                      <a:pt x="0" y="1215"/>
                    </a:cubicBezTo>
                    <a:cubicBezTo>
                      <a:pt x="0" y="1321"/>
                      <a:pt x="0" y="1321"/>
                      <a:pt x="0" y="1321"/>
                    </a:cubicBezTo>
                    <a:cubicBezTo>
                      <a:pt x="0" y="1321"/>
                      <a:pt x="237" y="1097"/>
                      <a:pt x="661" y="1053"/>
                    </a:cubicBezTo>
                    <a:cubicBezTo>
                      <a:pt x="676" y="1052"/>
                      <a:pt x="676" y="1052"/>
                      <a:pt x="676" y="1052"/>
                    </a:cubicBezTo>
                    <a:cubicBezTo>
                      <a:pt x="700" y="1044"/>
                      <a:pt x="700" y="1044"/>
                      <a:pt x="700" y="1044"/>
                    </a:cubicBezTo>
                    <a:lnTo>
                      <a:pt x="700" y="9"/>
                    </a:lnTo>
                    <a:close/>
                  </a:path>
                </a:pathLst>
              </a:custGeom>
              <a:solidFill>
                <a:srgbClr val="0078D7"/>
              </a:solidFill>
              <a:ln>
                <a:noFill/>
              </a:ln>
            </p:spPr>
            <p:txBody>
              <a:bodyPr vert="horz" wrap="square" lIns="69939" tIns="34970" rIns="69939" bIns="3497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377"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20" name="Group 19">
              <a:extLst>
                <a:ext uri="{FF2B5EF4-FFF2-40B4-BE49-F238E27FC236}">
                  <a16:creationId xmlns:a16="http://schemas.microsoft.com/office/drawing/2014/main" id="{0C8FE99F-9679-40A9-B2FF-6840D78E0BBA}"/>
                </a:ext>
              </a:extLst>
            </p:cNvPr>
            <p:cNvGrpSpPr/>
            <p:nvPr/>
          </p:nvGrpSpPr>
          <p:grpSpPr>
            <a:xfrm>
              <a:off x="2675658" y="1700065"/>
              <a:ext cx="861056" cy="861056"/>
              <a:chOff x="2675658" y="1700065"/>
              <a:chExt cx="861056" cy="861056"/>
            </a:xfrm>
          </p:grpSpPr>
          <p:sp>
            <p:nvSpPr>
              <p:cNvPr id="46" name="Oval 45">
                <a:extLst>
                  <a:ext uri="{FF2B5EF4-FFF2-40B4-BE49-F238E27FC236}">
                    <a16:creationId xmlns:a16="http://schemas.microsoft.com/office/drawing/2014/main" id="{3DE47852-78BF-4D1C-875D-D0F1349F2B58}"/>
                  </a:ext>
                </a:extLst>
              </p:cNvPr>
              <p:cNvSpPr/>
              <p:nvPr/>
            </p:nvSpPr>
            <p:spPr bwMode="auto">
              <a:xfrm>
                <a:off x="2675658" y="1700065"/>
                <a:ext cx="861056" cy="861056"/>
              </a:xfrm>
              <a:prstGeom prst="ellipse">
                <a:avLst/>
              </a:prstGeom>
              <a:solidFill>
                <a:schemeClr val="bg1"/>
              </a:solid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grpSp>
            <p:nvGrpSpPr>
              <p:cNvPr id="47" name="Group 46">
                <a:extLst>
                  <a:ext uri="{FF2B5EF4-FFF2-40B4-BE49-F238E27FC236}">
                    <a16:creationId xmlns:a16="http://schemas.microsoft.com/office/drawing/2014/main" id="{22EBD7A4-6307-4396-9E64-29C05EF465D1}"/>
                  </a:ext>
                </a:extLst>
              </p:cNvPr>
              <p:cNvGrpSpPr/>
              <p:nvPr/>
            </p:nvGrpSpPr>
            <p:grpSpPr>
              <a:xfrm>
                <a:off x="2883062" y="1894225"/>
                <a:ext cx="446250" cy="472751"/>
                <a:chOff x="5891689" y="3211354"/>
                <a:chExt cx="401002" cy="424815"/>
              </a:xfrm>
              <a:solidFill>
                <a:srgbClr val="0078D7"/>
              </a:solidFill>
            </p:grpSpPr>
            <p:sp>
              <p:nvSpPr>
                <p:cNvPr id="48" name="Freeform: Shape 47">
                  <a:extLst>
                    <a:ext uri="{FF2B5EF4-FFF2-40B4-BE49-F238E27FC236}">
                      <a16:creationId xmlns:a16="http://schemas.microsoft.com/office/drawing/2014/main" id="{F4EDFD8F-D14E-4B7E-9C74-5CADA4CEF40C}"/>
                    </a:ext>
                  </a:extLst>
                </p:cNvPr>
                <p:cNvSpPr/>
                <p:nvPr/>
              </p:nvSpPr>
              <p:spPr>
                <a:xfrm>
                  <a:off x="6015514" y="3386614"/>
                  <a:ext cx="38100" cy="47625"/>
                </a:xfrm>
                <a:custGeom>
                  <a:avLst/>
                  <a:gdLst>
                    <a:gd name="connsiteX0" fmla="*/ 11906 w 38100"/>
                    <a:gd name="connsiteY0" fmla="*/ 43339 h 47625"/>
                    <a:gd name="connsiteX1" fmla="*/ 16669 w 38100"/>
                    <a:gd name="connsiteY1" fmla="*/ 46196 h 47625"/>
                    <a:gd name="connsiteX2" fmla="*/ 22384 w 38100"/>
                    <a:gd name="connsiteY2" fmla="*/ 47149 h 47625"/>
                    <a:gd name="connsiteX3" fmla="*/ 27146 w 38100"/>
                    <a:gd name="connsiteY3" fmla="*/ 46196 h 47625"/>
                    <a:gd name="connsiteX4" fmla="*/ 31909 w 38100"/>
                    <a:gd name="connsiteY4" fmla="*/ 42386 h 47625"/>
                    <a:gd name="connsiteX5" fmla="*/ 34766 w 38100"/>
                    <a:gd name="connsiteY5" fmla="*/ 36671 h 47625"/>
                    <a:gd name="connsiteX6" fmla="*/ 35719 w 38100"/>
                    <a:gd name="connsiteY6" fmla="*/ 28099 h 47625"/>
                    <a:gd name="connsiteX7" fmla="*/ 34766 w 38100"/>
                    <a:gd name="connsiteY7" fmla="*/ 20479 h 47625"/>
                    <a:gd name="connsiteX8" fmla="*/ 31909 w 38100"/>
                    <a:gd name="connsiteY8" fmla="*/ 13811 h 47625"/>
                    <a:gd name="connsiteX9" fmla="*/ 28099 w 38100"/>
                    <a:gd name="connsiteY9" fmla="*/ 9049 h 47625"/>
                    <a:gd name="connsiteX10" fmla="*/ 22384 w 38100"/>
                    <a:gd name="connsiteY10" fmla="*/ 7144 h 47625"/>
                    <a:gd name="connsiteX11" fmla="*/ 15716 w 38100"/>
                    <a:gd name="connsiteY11" fmla="*/ 9049 h 47625"/>
                    <a:gd name="connsiteX12" fmla="*/ 10954 w 38100"/>
                    <a:gd name="connsiteY12" fmla="*/ 12859 h 47625"/>
                    <a:gd name="connsiteX13" fmla="*/ 8096 w 38100"/>
                    <a:gd name="connsiteY13" fmla="*/ 18574 h 47625"/>
                    <a:gd name="connsiteX14" fmla="*/ 7144 w 38100"/>
                    <a:gd name="connsiteY14" fmla="*/ 26194 h 47625"/>
                    <a:gd name="connsiteX15" fmla="*/ 8096 w 38100"/>
                    <a:gd name="connsiteY15" fmla="*/ 34766 h 47625"/>
                    <a:gd name="connsiteX16" fmla="*/ 11906 w 38100"/>
                    <a:gd name="connsiteY16" fmla="*/ 4333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8100" h="47625">
                      <a:moveTo>
                        <a:pt x="11906" y="43339"/>
                      </a:moveTo>
                      <a:cubicBezTo>
                        <a:pt x="12859" y="45244"/>
                        <a:pt x="14764" y="46196"/>
                        <a:pt x="16669" y="46196"/>
                      </a:cubicBezTo>
                      <a:cubicBezTo>
                        <a:pt x="18574" y="47149"/>
                        <a:pt x="20479" y="47149"/>
                        <a:pt x="22384" y="47149"/>
                      </a:cubicBezTo>
                      <a:cubicBezTo>
                        <a:pt x="24289" y="47149"/>
                        <a:pt x="26194" y="47149"/>
                        <a:pt x="27146" y="46196"/>
                      </a:cubicBezTo>
                      <a:cubicBezTo>
                        <a:pt x="29051" y="45244"/>
                        <a:pt x="30004" y="44291"/>
                        <a:pt x="31909" y="42386"/>
                      </a:cubicBezTo>
                      <a:cubicBezTo>
                        <a:pt x="32861" y="40481"/>
                        <a:pt x="33814" y="38576"/>
                        <a:pt x="34766" y="36671"/>
                      </a:cubicBezTo>
                      <a:cubicBezTo>
                        <a:pt x="35719" y="34766"/>
                        <a:pt x="35719" y="31909"/>
                        <a:pt x="35719" y="28099"/>
                      </a:cubicBezTo>
                      <a:cubicBezTo>
                        <a:pt x="35719" y="25241"/>
                        <a:pt x="35719" y="23336"/>
                        <a:pt x="34766" y="20479"/>
                      </a:cubicBezTo>
                      <a:cubicBezTo>
                        <a:pt x="33814" y="17621"/>
                        <a:pt x="33814" y="15716"/>
                        <a:pt x="31909" y="13811"/>
                      </a:cubicBezTo>
                      <a:cubicBezTo>
                        <a:pt x="30956" y="11906"/>
                        <a:pt x="29051" y="10954"/>
                        <a:pt x="28099" y="9049"/>
                      </a:cubicBezTo>
                      <a:cubicBezTo>
                        <a:pt x="26194" y="8096"/>
                        <a:pt x="24289" y="7144"/>
                        <a:pt x="22384" y="7144"/>
                      </a:cubicBezTo>
                      <a:cubicBezTo>
                        <a:pt x="19526" y="7144"/>
                        <a:pt x="17621" y="8096"/>
                        <a:pt x="15716" y="9049"/>
                      </a:cubicBezTo>
                      <a:cubicBezTo>
                        <a:pt x="13811" y="10001"/>
                        <a:pt x="12859" y="11906"/>
                        <a:pt x="10954" y="12859"/>
                      </a:cubicBezTo>
                      <a:cubicBezTo>
                        <a:pt x="10001" y="14764"/>
                        <a:pt x="9049" y="16669"/>
                        <a:pt x="8096" y="18574"/>
                      </a:cubicBezTo>
                      <a:cubicBezTo>
                        <a:pt x="7144" y="20479"/>
                        <a:pt x="7144" y="23336"/>
                        <a:pt x="7144" y="26194"/>
                      </a:cubicBezTo>
                      <a:cubicBezTo>
                        <a:pt x="7144" y="30004"/>
                        <a:pt x="7144" y="32861"/>
                        <a:pt x="8096" y="34766"/>
                      </a:cubicBezTo>
                      <a:cubicBezTo>
                        <a:pt x="10001" y="39529"/>
                        <a:pt x="10954" y="41434"/>
                        <a:pt x="11906" y="43339"/>
                      </a:cubicBezTo>
                      <a:close/>
                    </a:path>
                  </a:pathLst>
                </a:custGeom>
                <a:grpFill/>
                <a:ln w="9525"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Calibri"/>
                    <a:ea typeface="+mn-ea"/>
                    <a:cs typeface="+mn-cs"/>
                  </a:endParaRPr>
                </a:p>
              </p:txBody>
            </p:sp>
            <p:sp>
              <p:nvSpPr>
                <p:cNvPr id="49" name="Freeform: Shape 48">
                  <a:extLst>
                    <a:ext uri="{FF2B5EF4-FFF2-40B4-BE49-F238E27FC236}">
                      <a16:creationId xmlns:a16="http://schemas.microsoft.com/office/drawing/2014/main" id="{8F1BA559-57CC-4299-8EFD-DE65ACE6AAD7}"/>
                    </a:ext>
                  </a:extLst>
                </p:cNvPr>
                <p:cNvSpPr/>
                <p:nvPr/>
              </p:nvSpPr>
              <p:spPr>
                <a:xfrm>
                  <a:off x="5891689" y="3211354"/>
                  <a:ext cx="285750" cy="371475"/>
                </a:xfrm>
                <a:custGeom>
                  <a:avLst/>
                  <a:gdLst>
                    <a:gd name="connsiteX0" fmla="*/ 190976 w 285750"/>
                    <a:gd name="connsiteY0" fmla="*/ 292894 h 371475"/>
                    <a:gd name="connsiteX1" fmla="*/ 200501 w 285750"/>
                    <a:gd name="connsiteY1" fmla="*/ 293846 h 371475"/>
                    <a:gd name="connsiteX2" fmla="*/ 281464 w 285750"/>
                    <a:gd name="connsiteY2" fmla="*/ 241459 h 371475"/>
                    <a:gd name="connsiteX3" fmla="*/ 281464 w 285750"/>
                    <a:gd name="connsiteY3" fmla="*/ 63341 h 371475"/>
                    <a:gd name="connsiteX4" fmla="*/ 144304 w 285750"/>
                    <a:gd name="connsiteY4" fmla="*/ 7144 h 371475"/>
                    <a:gd name="connsiteX5" fmla="*/ 7144 w 285750"/>
                    <a:gd name="connsiteY5" fmla="*/ 61436 h 371475"/>
                    <a:gd name="connsiteX6" fmla="*/ 7144 w 285750"/>
                    <a:gd name="connsiteY6" fmla="*/ 318611 h 371475"/>
                    <a:gd name="connsiteX7" fmla="*/ 123349 w 285750"/>
                    <a:gd name="connsiteY7" fmla="*/ 372904 h 371475"/>
                    <a:gd name="connsiteX8" fmla="*/ 122396 w 285750"/>
                    <a:gd name="connsiteY8" fmla="*/ 361474 h 371475"/>
                    <a:gd name="connsiteX9" fmla="*/ 190976 w 285750"/>
                    <a:gd name="connsiteY9" fmla="*/ 292894 h 371475"/>
                    <a:gd name="connsiteX10" fmla="*/ 240506 w 285750"/>
                    <a:gd name="connsiteY10" fmla="*/ 240506 h 371475"/>
                    <a:gd name="connsiteX11" fmla="*/ 192881 w 285750"/>
                    <a:gd name="connsiteY11" fmla="*/ 240506 h 371475"/>
                    <a:gd name="connsiteX12" fmla="*/ 192881 w 285750"/>
                    <a:gd name="connsiteY12" fmla="*/ 167164 h 371475"/>
                    <a:gd name="connsiteX13" fmla="*/ 214789 w 285750"/>
                    <a:gd name="connsiteY13" fmla="*/ 167164 h 371475"/>
                    <a:gd name="connsiteX14" fmla="*/ 214789 w 285750"/>
                    <a:gd name="connsiteY14" fmla="*/ 223361 h 371475"/>
                    <a:gd name="connsiteX15" fmla="*/ 240506 w 285750"/>
                    <a:gd name="connsiteY15" fmla="*/ 223361 h 371475"/>
                    <a:gd name="connsiteX16" fmla="*/ 240506 w 285750"/>
                    <a:gd name="connsiteY16" fmla="*/ 240506 h 371475"/>
                    <a:gd name="connsiteX17" fmla="*/ 144304 w 285750"/>
                    <a:gd name="connsiteY17" fmla="*/ 27146 h 371475"/>
                    <a:gd name="connsiteX18" fmla="*/ 242411 w 285750"/>
                    <a:gd name="connsiteY18" fmla="*/ 56674 h 371475"/>
                    <a:gd name="connsiteX19" fmla="*/ 144304 w 285750"/>
                    <a:gd name="connsiteY19" fmla="*/ 86201 h 371475"/>
                    <a:gd name="connsiteX20" fmla="*/ 46196 w 285750"/>
                    <a:gd name="connsiteY20" fmla="*/ 56674 h 371475"/>
                    <a:gd name="connsiteX21" fmla="*/ 144304 w 285750"/>
                    <a:gd name="connsiteY21" fmla="*/ 27146 h 371475"/>
                    <a:gd name="connsiteX22" fmla="*/ 103346 w 285750"/>
                    <a:gd name="connsiteY22" fmla="*/ 223361 h 371475"/>
                    <a:gd name="connsiteX23" fmla="*/ 101441 w 285750"/>
                    <a:gd name="connsiteY23" fmla="*/ 229076 h 371475"/>
                    <a:gd name="connsiteX24" fmla="*/ 97631 w 285750"/>
                    <a:gd name="connsiteY24" fmla="*/ 233839 h 371475"/>
                    <a:gd name="connsiteX25" fmla="*/ 91916 w 285750"/>
                    <a:gd name="connsiteY25" fmla="*/ 237649 h 371475"/>
                    <a:gd name="connsiteX26" fmla="*/ 83344 w 285750"/>
                    <a:gd name="connsiteY26" fmla="*/ 240506 h 371475"/>
                    <a:gd name="connsiteX27" fmla="*/ 71914 w 285750"/>
                    <a:gd name="connsiteY27" fmla="*/ 241459 h 371475"/>
                    <a:gd name="connsiteX28" fmla="*/ 65246 w 285750"/>
                    <a:gd name="connsiteY28" fmla="*/ 241459 h 371475"/>
                    <a:gd name="connsiteX29" fmla="*/ 59531 w 285750"/>
                    <a:gd name="connsiteY29" fmla="*/ 240506 h 371475"/>
                    <a:gd name="connsiteX30" fmla="*/ 54769 w 285750"/>
                    <a:gd name="connsiteY30" fmla="*/ 239554 h 371475"/>
                    <a:gd name="connsiteX31" fmla="*/ 50959 w 285750"/>
                    <a:gd name="connsiteY31" fmla="*/ 237649 h 371475"/>
                    <a:gd name="connsiteX32" fmla="*/ 50959 w 285750"/>
                    <a:gd name="connsiteY32" fmla="*/ 217646 h 371475"/>
                    <a:gd name="connsiteX33" fmla="*/ 55721 w 285750"/>
                    <a:gd name="connsiteY33" fmla="*/ 220504 h 371475"/>
                    <a:gd name="connsiteX34" fmla="*/ 60484 w 285750"/>
                    <a:gd name="connsiteY34" fmla="*/ 223361 h 371475"/>
                    <a:gd name="connsiteX35" fmla="*/ 66199 w 285750"/>
                    <a:gd name="connsiteY35" fmla="*/ 225266 h 371475"/>
                    <a:gd name="connsiteX36" fmla="*/ 71914 w 285750"/>
                    <a:gd name="connsiteY36" fmla="*/ 226219 h 371475"/>
                    <a:gd name="connsiteX37" fmla="*/ 75724 w 285750"/>
                    <a:gd name="connsiteY37" fmla="*/ 225266 h 371475"/>
                    <a:gd name="connsiteX38" fmla="*/ 77629 w 285750"/>
                    <a:gd name="connsiteY38" fmla="*/ 224314 h 371475"/>
                    <a:gd name="connsiteX39" fmla="*/ 78581 w 285750"/>
                    <a:gd name="connsiteY39" fmla="*/ 222409 h 371475"/>
                    <a:gd name="connsiteX40" fmla="*/ 78581 w 285750"/>
                    <a:gd name="connsiteY40" fmla="*/ 220504 h 371475"/>
                    <a:gd name="connsiteX41" fmla="*/ 77629 w 285750"/>
                    <a:gd name="connsiteY41" fmla="*/ 217646 h 371475"/>
                    <a:gd name="connsiteX42" fmla="*/ 75724 w 285750"/>
                    <a:gd name="connsiteY42" fmla="*/ 215741 h 371475"/>
                    <a:gd name="connsiteX43" fmla="*/ 71914 w 285750"/>
                    <a:gd name="connsiteY43" fmla="*/ 213836 h 371475"/>
                    <a:gd name="connsiteX44" fmla="*/ 67151 w 285750"/>
                    <a:gd name="connsiteY44" fmla="*/ 211931 h 371475"/>
                    <a:gd name="connsiteX45" fmla="*/ 58579 w 285750"/>
                    <a:gd name="connsiteY45" fmla="*/ 207169 h 371475"/>
                    <a:gd name="connsiteX46" fmla="*/ 52864 w 285750"/>
                    <a:gd name="connsiteY46" fmla="*/ 202406 h 371475"/>
                    <a:gd name="connsiteX47" fmla="*/ 50006 w 285750"/>
                    <a:gd name="connsiteY47" fmla="*/ 196691 h 371475"/>
                    <a:gd name="connsiteX48" fmla="*/ 49054 w 285750"/>
                    <a:gd name="connsiteY48" fmla="*/ 190024 h 371475"/>
                    <a:gd name="connsiteX49" fmla="*/ 50959 w 285750"/>
                    <a:gd name="connsiteY49" fmla="*/ 180499 h 371475"/>
                    <a:gd name="connsiteX50" fmla="*/ 56674 w 285750"/>
                    <a:gd name="connsiteY50" fmla="*/ 172879 h 371475"/>
                    <a:gd name="connsiteX51" fmla="*/ 66199 w 285750"/>
                    <a:gd name="connsiteY51" fmla="*/ 168116 h 371475"/>
                    <a:gd name="connsiteX52" fmla="*/ 78581 w 285750"/>
                    <a:gd name="connsiteY52" fmla="*/ 166211 h 371475"/>
                    <a:gd name="connsiteX53" fmla="*/ 85249 w 285750"/>
                    <a:gd name="connsiteY53" fmla="*/ 166211 h 371475"/>
                    <a:gd name="connsiteX54" fmla="*/ 90964 w 285750"/>
                    <a:gd name="connsiteY54" fmla="*/ 167164 h 371475"/>
                    <a:gd name="connsiteX55" fmla="*/ 95726 w 285750"/>
                    <a:gd name="connsiteY55" fmla="*/ 168116 h 371475"/>
                    <a:gd name="connsiteX56" fmla="*/ 99536 w 285750"/>
                    <a:gd name="connsiteY56" fmla="*/ 169069 h 371475"/>
                    <a:gd name="connsiteX57" fmla="*/ 99536 w 285750"/>
                    <a:gd name="connsiteY57" fmla="*/ 188119 h 371475"/>
                    <a:gd name="connsiteX58" fmla="*/ 95726 w 285750"/>
                    <a:gd name="connsiteY58" fmla="*/ 186214 h 371475"/>
                    <a:gd name="connsiteX59" fmla="*/ 90964 w 285750"/>
                    <a:gd name="connsiteY59" fmla="*/ 184309 h 371475"/>
                    <a:gd name="connsiteX60" fmla="*/ 86201 w 285750"/>
                    <a:gd name="connsiteY60" fmla="*/ 183356 h 371475"/>
                    <a:gd name="connsiteX61" fmla="*/ 80486 w 285750"/>
                    <a:gd name="connsiteY61" fmla="*/ 183356 h 371475"/>
                    <a:gd name="connsiteX62" fmla="*/ 74771 w 285750"/>
                    <a:gd name="connsiteY62" fmla="*/ 184309 h 371475"/>
                    <a:gd name="connsiteX63" fmla="*/ 72866 w 285750"/>
                    <a:gd name="connsiteY63" fmla="*/ 188119 h 371475"/>
                    <a:gd name="connsiteX64" fmla="*/ 73819 w 285750"/>
                    <a:gd name="connsiteY64" fmla="*/ 190024 h 371475"/>
                    <a:gd name="connsiteX65" fmla="*/ 75724 w 285750"/>
                    <a:gd name="connsiteY65" fmla="*/ 191929 h 371475"/>
                    <a:gd name="connsiteX66" fmla="*/ 78581 w 285750"/>
                    <a:gd name="connsiteY66" fmla="*/ 193834 h 371475"/>
                    <a:gd name="connsiteX67" fmla="*/ 83344 w 285750"/>
                    <a:gd name="connsiteY67" fmla="*/ 195739 h 371475"/>
                    <a:gd name="connsiteX68" fmla="*/ 91916 w 285750"/>
                    <a:gd name="connsiteY68" fmla="*/ 199549 h 371475"/>
                    <a:gd name="connsiteX69" fmla="*/ 98584 w 285750"/>
                    <a:gd name="connsiteY69" fmla="*/ 204311 h 371475"/>
                    <a:gd name="connsiteX70" fmla="*/ 103346 w 285750"/>
                    <a:gd name="connsiteY70" fmla="*/ 210026 h 371475"/>
                    <a:gd name="connsiteX71" fmla="*/ 105251 w 285750"/>
                    <a:gd name="connsiteY71" fmla="*/ 218599 h 371475"/>
                    <a:gd name="connsiteX72" fmla="*/ 103346 w 285750"/>
                    <a:gd name="connsiteY72" fmla="*/ 223361 h 371475"/>
                    <a:gd name="connsiteX73" fmla="*/ 110966 w 285750"/>
                    <a:gd name="connsiteY73" fmla="*/ 219551 h 371475"/>
                    <a:gd name="connsiteX74" fmla="*/ 108109 w 285750"/>
                    <a:gd name="connsiteY74" fmla="*/ 204311 h 371475"/>
                    <a:gd name="connsiteX75" fmla="*/ 110966 w 285750"/>
                    <a:gd name="connsiteY75" fmla="*/ 188119 h 371475"/>
                    <a:gd name="connsiteX76" fmla="*/ 118586 w 285750"/>
                    <a:gd name="connsiteY76" fmla="*/ 175736 h 371475"/>
                    <a:gd name="connsiteX77" fmla="*/ 130016 w 285750"/>
                    <a:gd name="connsiteY77" fmla="*/ 168116 h 371475"/>
                    <a:gd name="connsiteX78" fmla="*/ 145256 w 285750"/>
                    <a:gd name="connsiteY78" fmla="*/ 165259 h 371475"/>
                    <a:gd name="connsiteX79" fmla="*/ 159544 w 285750"/>
                    <a:gd name="connsiteY79" fmla="*/ 168116 h 371475"/>
                    <a:gd name="connsiteX80" fmla="*/ 170974 w 285750"/>
                    <a:gd name="connsiteY80" fmla="*/ 175736 h 371475"/>
                    <a:gd name="connsiteX81" fmla="*/ 178594 w 285750"/>
                    <a:gd name="connsiteY81" fmla="*/ 187166 h 371475"/>
                    <a:gd name="connsiteX82" fmla="*/ 181451 w 285750"/>
                    <a:gd name="connsiteY82" fmla="*/ 203359 h 371475"/>
                    <a:gd name="connsiteX83" fmla="*/ 179546 w 285750"/>
                    <a:gd name="connsiteY83" fmla="*/ 214789 h 371475"/>
                    <a:gd name="connsiteX84" fmla="*/ 174784 w 285750"/>
                    <a:gd name="connsiteY84" fmla="*/ 224314 h 371475"/>
                    <a:gd name="connsiteX85" fmla="*/ 168116 w 285750"/>
                    <a:gd name="connsiteY85" fmla="*/ 231934 h 371475"/>
                    <a:gd name="connsiteX86" fmla="*/ 159544 w 285750"/>
                    <a:gd name="connsiteY86" fmla="*/ 237649 h 371475"/>
                    <a:gd name="connsiteX87" fmla="*/ 184309 w 285750"/>
                    <a:gd name="connsiteY87" fmla="*/ 258604 h 371475"/>
                    <a:gd name="connsiteX88" fmla="*/ 155734 w 285750"/>
                    <a:gd name="connsiteY88" fmla="*/ 258604 h 371475"/>
                    <a:gd name="connsiteX89" fmla="*/ 139541 w 285750"/>
                    <a:gd name="connsiteY89" fmla="*/ 241459 h 371475"/>
                    <a:gd name="connsiteX90" fmla="*/ 126206 w 285750"/>
                    <a:gd name="connsiteY90" fmla="*/ 238601 h 371475"/>
                    <a:gd name="connsiteX91" fmla="*/ 115729 w 285750"/>
                    <a:gd name="connsiteY91" fmla="*/ 230981 h 371475"/>
                    <a:gd name="connsiteX92" fmla="*/ 110966 w 285750"/>
                    <a:gd name="connsiteY92" fmla="*/ 219551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285750" h="371475">
                      <a:moveTo>
                        <a:pt x="190976" y="292894"/>
                      </a:moveTo>
                      <a:cubicBezTo>
                        <a:pt x="193834" y="292894"/>
                        <a:pt x="197644" y="292894"/>
                        <a:pt x="200501" y="293846"/>
                      </a:cubicBezTo>
                      <a:cubicBezTo>
                        <a:pt x="215741" y="263366"/>
                        <a:pt x="246221" y="243364"/>
                        <a:pt x="281464" y="241459"/>
                      </a:cubicBezTo>
                      <a:lnTo>
                        <a:pt x="281464" y="63341"/>
                      </a:lnTo>
                      <a:cubicBezTo>
                        <a:pt x="281464" y="34766"/>
                        <a:pt x="219551" y="7144"/>
                        <a:pt x="144304" y="7144"/>
                      </a:cubicBezTo>
                      <a:cubicBezTo>
                        <a:pt x="68104" y="7144"/>
                        <a:pt x="7144" y="32861"/>
                        <a:pt x="7144" y="61436"/>
                      </a:cubicBezTo>
                      <a:lnTo>
                        <a:pt x="7144" y="318611"/>
                      </a:lnTo>
                      <a:cubicBezTo>
                        <a:pt x="7144" y="344329"/>
                        <a:pt x="57626" y="369094"/>
                        <a:pt x="123349" y="372904"/>
                      </a:cubicBezTo>
                      <a:cubicBezTo>
                        <a:pt x="122396" y="369094"/>
                        <a:pt x="122396" y="365284"/>
                        <a:pt x="122396" y="361474"/>
                      </a:cubicBezTo>
                      <a:cubicBezTo>
                        <a:pt x="122396" y="324326"/>
                        <a:pt x="152876" y="292894"/>
                        <a:pt x="190976" y="292894"/>
                      </a:cubicBezTo>
                      <a:close/>
                      <a:moveTo>
                        <a:pt x="240506" y="240506"/>
                      </a:moveTo>
                      <a:lnTo>
                        <a:pt x="192881" y="240506"/>
                      </a:lnTo>
                      <a:lnTo>
                        <a:pt x="192881" y="167164"/>
                      </a:lnTo>
                      <a:lnTo>
                        <a:pt x="214789" y="167164"/>
                      </a:lnTo>
                      <a:lnTo>
                        <a:pt x="214789" y="223361"/>
                      </a:lnTo>
                      <a:lnTo>
                        <a:pt x="240506" y="223361"/>
                      </a:lnTo>
                      <a:lnTo>
                        <a:pt x="240506" y="240506"/>
                      </a:lnTo>
                      <a:close/>
                      <a:moveTo>
                        <a:pt x="144304" y="27146"/>
                      </a:moveTo>
                      <a:cubicBezTo>
                        <a:pt x="198596" y="27146"/>
                        <a:pt x="242411" y="40481"/>
                        <a:pt x="242411" y="56674"/>
                      </a:cubicBezTo>
                      <a:cubicBezTo>
                        <a:pt x="242411" y="72866"/>
                        <a:pt x="198596" y="86201"/>
                        <a:pt x="144304" y="86201"/>
                      </a:cubicBezTo>
                      <a:cubicBezTo>
                        <a:pt x="90011" y="86201"/>
                        <a:pt x="46196" y="72866"/>
                        <a:pt x="46196" y="56674"/>
                      </a:cubicBezTo>
                      <a:cubicBezTo>
                        <a:pt x="46196" y="40481"/>
                        <a:pt x="90011" y="27146"/>
                        <a:pt x="144304" y="27146"/>
                      </a:cubicBezTo>
                      <a:close/>
                      <a:moveTo>
                        <a:pt x="103346" y="223361"/>
                      </a:moveTo>
                      <a:cubicBezTo>
                        <a:pt x="103346" y="225266"/>
                        <a:pt x="102394" y="227171"/>
                        <a:pt x="101441" y="229076"/>
                      </a:cubicBezTo>
                      <a:cubicBezTo>
                        <a:pt x="100489" y="230981"/>
                        <a:pt x="99536" y="232886"/>
                        <a:pt x="97631" y="233839"/>
                      </a:cubicBezTo>
                      <a:cubicBezTo>
                        <a:pt x="95726" y="235744"/>
                        <a:pt x="93821" y="236696"/>
                        <a:pt x="91916" y="237649"/>
                      </a:cubicBezTo>
                      <a:cubicBezTo>
                        <a:pt x="90011" y="238601"/>
                        <a:pt x="87154" y="239554"/>
                        <a:pt x="83344" y="240506"/>
                      </a:cubicBezTo>
                      <a:cubicBezTo>
                        <a:pt x="80486" y="241459"/>
                        <a:pt x="76676" y="241459"/>
                        <a:pt x="71914" y="241459"/>
                      </a:cubicBezTo>
                      <a:cubicBezTo>
                        <a:pt x="70009" y="241459"/>
                        <a:pt x="67151" y="241459"/>
                        <a:pt x="65246" y="241459"/>
                      </a:cubicBezTo>
                      <a:cubicBezTo>
                        <a:pt x="63341" y="241459"/>
                        <a:pt x="61436" y="241459"/>
                        <a:pt x="59531" y="240506"/>
                      </a:cubicBezTo>
                      <a:cubicBezTo>
                        <a:pt x="57626" y="240506"/>
                        <a:pt x="55721" y="239554"/>
                        <a:pt x="54769" y="239554"/>
                      </a:cubicBezTo>
                      <a:cubicBezTo>
                        <a:pt x="52864" y="239554"/>
                        <a:pt x="51911" y="238601"/>
                        <a:pt x="50959" y="237649"/>
                      </a:cubicBezTo>
                      <a:lnTo>
                        <a:pt x="50959" y="217646"/>
                      </a:lnTo>
                      <a:cubicBezTo>
                        <a:pt x="51911" y="218599"/>
                        <a:pt x="53816" y="219551"/>
                        <a:pt x="55721" y="220504"/>
                      </a:cubicBezTo>
                      <a:cubicBezTo>
                        <a:pt x="57626" y="221456"/>
                        <a:pt x="58579" y="222409"/>
                        <a:pt x="60484" y="223361"/>
                      </a:cubicBezTo>
                      <a:cubicBezTo>
                        <a:pt x="62389" y="224314"/>
                        <a:pt x="64294" y="224314"/>
                        <a:pt x="66199" y="225266"/>
                      </a:cubicBezTo>
                      <a:cubicBezTo>
                        <a:pt x="68104" y="226219"/>
                        <a:pt x="70009" y="226219"/>
                        <a:pt x="71914" y="226219"/>
                      </a:cubicBezTo>
                      <a:cubicBezTo>
                        <a:pt x="73819" y="226219"/>
                        <a:pt x="74771" y="226219"/>
                        <a:pt x="75724" y="225266"/>
                      </a:cubicBezTo>
                      <a:cubicBezTo>
                        <a:pt x="76676" y="225266"/>
                        <a:pt x="77629" y="224314"/>
                        <a:pt x="77629" y="224314"/>
                      </a:cubicBezTo>
                      <a:cubicBezTo>
                        <a:pt x="78581" y="224314"/>
                        <a:pt x="78581" y="223361"/>
                        <a:pt x="78581" y="222409"/>
                      </a:cubicBezTo>
                      <a:cubicBezTo>
                        <a:pt x="78581" y="221456"/>
                        <a:pt x="78581" y="221456"/>
                        <a:pt x="78581" y="220504"/>
                      </a:cubicBezTo>
                      <a:cubicBezTo>
                        <a:pt x="78581" y="219551"/>
                        <a:pt x="78581" y="218599"/>
                        <a:pt x="77629" y="217646"/>
                      </a:cubicBezTo>
                      <a:cubicBezTo>
                        <a:pt x="76676" y="216694"/>
                        <a:pt x="76676" y="215741"/>
                        <a:pt x="75724" y="215741"/>
                      </a:cubicBezTo>
                      <a:cubicBezTo>
                        <a:pt x="74771" y="214789"/>
                        <a:pt x="73819" y="214789"/>
                        <a:pt x="71914" y="213836"/>
                      </a:cubicBezTo>
                      <a:cubicBezTo>
                        <a:pt x="70009" y="212884"/>
                        <a:pt x="69056" y="212884"/>
                        <a:pt x="67151" y="211931"/>
                      </a:cubicBezTo>
                      <a:cubicBezTo>
                        <a:pt x="64294" y="210979"/>
                        <a:pt x="61436" y="209074"/>
                        <a:pt x="58579" y="207169"/>
                      </a:cubicBezTo>
                      <a:cubicBezTo>
                        <a:pt x="56674" y="205264"/>
                        <a:pt x="54769" y="204311"/>
                        <a:pt x="52864" y="202406"/>
                      </a:cubicBezTo>
                      <a:cubicBezTo>
                        <a:pt x="50959" y="200501"/>
                        <a:pt x="50006" y="198596"/>
                        <a:pt x="50006" y="196691"/>
                      </a:cubicBezTo>
                      <a:cubicBezTo>
                        <a:pt x="49054" y="194786"/>
                        <a:pt x="49054" y="191929"/>
                        <a:pt x="49054" y="190024"/>
                      </a:cubicBezTo>
                      <a:cubicBezTo>
                        <a:pt x="49054" y="186214"/>
                        <a:pt x="50006" y="183356"/>
                        <a:pt x="50959" y="180499"/>
                      </a:cubicBezTo>
                      <a:cubicBezTo>
                        <a:pt x="52864" y="177641"/>
                        <a:pt x="54769" y="174784"/>
                        <a:pt x="56674" y="172879"/>
                      </a:cubicBezTo>
                      <a:cubicBezTo>
                        <a:pt x="59531" y="170974"/>
                        <a:pt x="62389" y="169069"/>
                        <a:pt x="66199" y="168116"/>
                      </a:cubicBezTo>
                      <a:cubicBezTo>
                        <a:pt x="70009" y="167164"/>
                        <a:pt x="73819" y="166211"/>
                        <a:pt x="78581" y="166211"/>
                      </a:cubicBezTo>
                      <a:cubicBezTo>
                        <a:pt x="81439" y="166211"/>
                        <a:pt x="83344" y="166211"/>
                        <a:pt x="85249" y="166211"/>
                      </a:cubicBezTo>
                      <a:cubicBezTo>
                        <a:pt x="87154" y="166211"/>
                        <a:pt x="89059" y="166211"/>
                        <a:pt x="90964" y="167164"/>
                      </a:cubicBezTo>
                      <a:cubicBezTo>
                        <a:pt x="92869" y="167164"/>
                        <a:pt x="93821" y="168116"/>
                        <a:pt x="95726" y="168116"/>
                      </a:cubicBezTo>
                      <a:cubicBezTo>
                        <a:pt x="96679" y="168116"/>
                        <a:pt x="98584" y="169069"/>
                        <a:pt x="99536" y="169069"/>
                      </a:cubicBezTo>
                      <a:lnTo>
                        <a:pt x="99536" y="188119"/>
                      </a:lnTo>
                      <a:cubicBezTo>
                        <a:pt x="98584" y="187166"/>
                        <a:pt x="97631" y="187166"/>
                        <a:pt x="95726" y="186214"/>
                      </a:cubicBezTo>
                      <a:cubicBezTo>
                        <a:pt x="94774" y="185261"/>
                        <a:pt x="92869" y="185261"/>
                        <a:pt x="90964" y="184309"/>
                      </a:cubicBezTo>
                      <a:cubicBezTo>
                        <a:pt x="89059" y="183356"/>
                        <a:pt x="88106" y="183356"/>
                        <a:pt x="86201" y="183356"/>
                      </a:cubicBezTo>
                      <a:cubicBezTo>
                        <a:pt x="84296" y="183356"/>
                        <a:pt x="82391" y="183356"/>
                        <a:pt x="80486" y="183356"/>
                      </a:cubicBezTo>
                      <a:cubicBezTo>
                        <a:pt x="77629" y="183356"/>
                        <a:pt x="75724" y="183356"/>
                        <a:pt x="74771" y="184309"/>
                      </a:cubicBezTo>
                      <a:cubicBezTo>
                        <a:pt x="72866" y="185261"/>
                        <a:pt x="72866" y="186214"/>
                        <a:pt x="72866" y="188119"/>
                      </a:cubicBezTo>
                      <a:cubicBezTo>
                        <a:pt x="72866" y="189071"/>
                        <a:pt x="72866" y="190024"/>
                        <a:pt x="73819" y="190024"/>
                      </a:cubicBezTo>
                      <a:cubicBezTo>
                        <a:pt x="73819" y="190976"/>
                        <a:pt x="74771" y="190976"/>
                        <a:pt x="75724" y="191929"/>
                      </a:cubicBezTo>
                      <a:cubicBezTo>
                        <a:pt x="76676" y="192881"/>
                        <a:pt x="77629" y="192881"/>
                        <a:pt x="78581" y="193834"/>
                      </a:cubicBezTo>
                      <a:cubicBezTo>
                        <a:pt x="79534" y="194786"/>
                        <a:pt x="81439" y="194786"/>
                        <a:pt x="83344" y="195739"/>
                      </a:cubicBezTo>
                      <a:cubicBezTo>
                        <a:pt x="86201" y="196691"/>
                        <a:pt x="89059" y="198596"/>
                        <a:pt x="91916" y="199549"/>
                      </a:cubicBezTo>
                      <a:cubicBezTo>
                        <a:pt x="94774" y="201454"/>
                        <a:pt x="96679" y="202406"/>
                        <a:pt x="98584" y="204311"/>
                      </a:cubicBezTo>
                      <a:cubicBezTo>
                        <a:pt x="100489" y="206216"/>
                        <a:pt x="101441" y="208121"/>
                        <a:pt x="103346" y="210026"/>
                      </a:cubicBezTo>
                      <a:cubicBezTo>
                        <a:pt x="104299" y="211931"/>
                        <a:pt x="105251" y="214789"/>
                        <a:pt x="105251" y="218599"/>
                      </a:cubicBezTo>
                      <a:cubicBezTo>
                        <a:pt x="103346" y="219551"/>
                        <a:pt x="103346" y="221456"/>
                        <a:pt x="103346" y="223361"/>
                      </a:cubicBezTo>
                      <a:close/>
                      <a:moveTo>
                        <a:pt x="110966" y="219551"/>
                      </a:moveTo>
                      <a:cubicBezTo>
                        <a:pt x="109061" y="214789"/>
                        <a:pt x="108109" y="210026"/>
                        <a:pt x="108109" y="204311"/>
                      </a:cubicBezTo>
                      <a:cubicBezTo>
                        <a:pt x="108109" y="198596"/>
                        <a:pt x="109061" y="192881"/>
                        <a:pt x="110966" y="188119"/>
                      </a:cubicBezTo>
                      <a:cubicBezTo>
                        <a:pt x="112871" y="183356"/>
                        <a:pt x="115729" y="179546"/>
                        <a:pt x="118586" y="175736"/>
                      </a:cubicBezTo>
                      <a:cubicBezTo>
                        <a:pt x="121444" y="171926"/>
                        <a:pt x="126206" y="170021"/>
                        <a:pt x="130016" y="168116"/>
                      </a:cubicBezTo>
                      <a:cubicBezTo>
                        <a:pt x="134779" y="166211"/>
                        <a:pt x="139541" y="165259"/>
                        <a:pt x="145256" y="165259"/>
                      </a:cubicBezTo>
                      <a:cubicBezTo>
                        <a:pt x="150971" y="165259"/>
                        <a:pt x="155734" y="166211"/>
                        <a:pt x="159544" y="168116"/>
                      </a:cubicBezTo>
                      <a:cubicBezTo>
                        <a:pt x="164306" y="170021"/>
                        <a:pt x="168116" y="172879"/>
                        <a:pt x="170974" y="175736"/>
                      </a:cubicBezTo>
                      <a:cubicBezTo>
                        <a:pt x="173831" y="178594"/>
                        <a:pt x="176689" y="183356"/>
                        <a:pt x="178594" y="187166"/>
                      </a:cubicBezTo>
                      <a:cubicBezTo>
                        <a:pt x="180499" y="191929"/>
                        <a:pt x="181451" y="196691"/>
                        <a:pt x="181451" y="203359"/>
                      </a:cubicBezTo>
                      <a:cubicBezTo>
                        <a:pt x="181451" y="207169"/>
                        <a:pt x="181451" y="211931"/>
                        <a:pt x="179546" y="214789"/>
                      </a:cubicBezTo>
                      <a:cubicBezTo>
                        <a:pt x="178594" y="218599"/>
                        <a:pt x="176689" y="221456"/>
                        <a:pt x="174784" y="224314"/>
                      </a:cubicBezTo>
                      <a:cubicBezTo>
                        <a:pt x="172879" y="227171"/>
                        <a:pt x="170974" y="230029"/>
                        <a:pt x="168116" y="231934"/>
                      </a:cubicBezTo>
                      <a:cubicBezTo>
                        <a:pt x="165259" y="233839"/>
                        <a:pt x="163354" y="235744"/>
                        <a:pt x="159544" y="237649"/>
                      </a:cubicBezTo>
                      <a:lnTo>
                        <a:pt x="184309" y="258604"/>
                      </a:lnTo>
                      <a:lnTo>
                        <a:pt x="155734" y="258604"/>
                      </a:lnTo>
                      <a:lnTo>
                        <a:pt x="139541" y="241459"/>
                      </a:lnTo>
                      <a:cubicBezTo>
                        <a:pt x="134779" y="241459"/>
                        <a:pt x="130016" y="239554"/>
                        <a:pt x="126206" y="238601"/>
                      </a:cubicBezTo>
                      <a:cubicBezTo>
                        <a:pt x="122396" y="236696"/>
                        <a:pt x="118586" y="233839"/>
                        <a:pt x="115729" y="230981"/>
                      </a:cubicBezTo>
                      <a:cubicBezTo>
                        <a:pt x="115729" y="228124"/>
                        <a:pt x="112871" y="224314"/>
                        <a:pt x="110966" y="219551"/>
                      </a:cubicBezTo>
                      <a:close/>
                    </a:path>
                  </a:pathLst>
                </a:custGeom>
                <a:grpFill/>
                <a:ln w="9525"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Calibri"/>
                    <a:ea typeface="+mn-ea"/>
                    <a:cs typeface="+mn-cs"/>
                  </a:endParaRPr>
                </a:p>
              </p:txBody>
            </p:sp>
            <p:sp>
              <p:nvSpPr>
                <p:cNvPr id="50" name="Freeform: Shape 49">
                  <a:extLst>
                    <a:ext uri="{FF2B5EF4-FFF2-40B4-BE49-F238E27FC236}">
                      <a16:creationId xmlns:a16="http://schemas.microsoft.com/office/drawing/2014/main" id="{452110D0-2A3F-4458-AA69-C3F36BD1A7DB}"/>
                    </a:ext>
                  </a:extLst>
                </p:cNvPr>
                <p:cNvSpPr/>
                <p:nvPr/>
              </p:nvSpPr>
              <p:spPr>
                <a:xfrm>
                  <a:off x="6016466" y="3455194"/>
                  <a:ext cx="276225" cy="180975"/>
                </a:xfrm>
                <a:custGeom>
                  <a:avLst/>
                  <a:gdLst>
                    <a:gd name="connsiteX0" fmla="*/ 276701 w 276225"/>
                    <a:gd name="connsiteY0" fmla="*/ 143351 h 180975"/>
                    <a:gd name="connsiteX1" fmla="*/ 244316 w 276225"/>
                    <a:gd name="connsiteY1" fmla="*/ 108109 h 180975"/>
                    <a:gd name="connsiteX2" fmla="*/ 246221 w 276225"/>
                    <a:gd name="connsiteY2" fmla="*/ 91916 h 180975"/>
                    <a:gd name="connsiteX3" fmla="*/ 161449 w 276225"/>
                    <a:gd name="connsiteY3" fmla="*/ 7144 h 180975"/>
                    <a:gd name="connsiteX4" fmla="*/ 82391 w 276225"/>
                    <a:gd name="connsiteY4" fmla="*/ 60484 h 180975"/>
                    <a:gd name="connsiteX5" fmla="*/ 67151 w 276225"/>
                    <a:gd name="connsiteY5" fmla="*/ 58579 h 180975"/>
                    <a:gd name="connsiteX6" fmla="*/ 7144 w 276225"/>
                    <a:gd name="connsiteY6" fmla="*/ 118586 h 180975"/>
                    <a:gd name="connsiteX7" fmla="*/ 66199 w 276225"/>
                    <a:gd name="connsiteY7" fmla="*/ 178594 h 180975"/>
                    <a:gd name="connsiteX8" fmla="*/ 245269 w 276225"/>
                    <a:gd name="connsiteY8" fmla="*/ 178594 h 180975"/>
                    <a:gd name="connsiteX9" fmla="*/ 251936 w 276225"/>
                    <a:gd name="connsiteY9" fmla="*/ 178594 h 180975"/>
                    <a:gd name="connsiteX10" fmla="*/ 251936 w 276225"/>
                    <a:gd name="connsiteY10" fmla="*/ 177641 h 180975"/>
                    <a:gd name="connsiteX11" fmla="*/ 276701 w 276225"/>
                    <a:gd name="connsiteY11" fmla="*/ 143351 h 180975"/>
                    <a:gd name="connsiteX12" fmla="*/ 244316 w 276225"/>
                    <a:gd name="connsiteY12" fmla="*/ 169069 h 180975"/>
                    <a:gd name="connsiteX13" fmla="*/ 67151 w 276225"/>
                    <a:gd name="connsiteY13" fmla="*/ 169069 h 180975"/>
                    <a:gd name="connsiteX14" fmla="*/ 16669 w 276225"/>
                    <a:gd name="connsiteY14" fmla="*/ 118586 h 180975"/>
                    <a:gd name="connsiteX15" fmla="*/ 67151 w 276225"/>
                    <a:gd name="connsiteY15" fmla="*/ 68104 h 180975"/>
                    <a:gd name="connsiteX16" fmla="*/ 83344 w 276225"/>
                    <a:gd name="connsiteY16" fmla="*/ 70961 h 180975"/>
                    <a:gd name="connsiteX17" fmla="*/ 88106 w 276225"/>
                    <a:gd name="connsiteY17" fmla="*/ 72866 h 180975"/>
                    <a:gd name="connsiteX18" fmla="*/ 90011 w 276225"/>
                    <a:gd name="connsiteY18" fmla="*/ 68104 h 180975"/>
                    <a:gd name="connsiteX19" fmla="*/ 161449 w 276225"/>
                    <a:gd name="connsiteY19" fmla="*/ 16669 h 180975"/>
                    <a:gd name="connsiteX20" fmla="*/ 236696 w 276225"/>
                    <a:gd name="connsiteY20" fmla="*/ 91916 h 180975"/>
                    <a:gd name="connsiteX21" fmla="*/ 233839 w 276225"/>
                    <a:gd name="connsiteY21" fmla="*/ 111919 h 180975"/>
                    <a:gd name="connsiteX22" fmla="*/ 231934 w 276225"/>
                    <a:gd name="connsiteY22" fmla="*/ 119539 h 180975"/>
                    <a:gd name="connsiteX23" fmla="*/ 238601 w 276225"/>
                    <a:gd name="connsiteY23" fmla="*/ 118586 h 180975"/>
                    <a:gd name="connsiteX24" fmla="*/ 241459 w 276225"/>
                    <a:gd name="connsiteY24" fmla="*/ 118586 h 180975"/>
                    <a:gd name="connsiteX25" fmla="*/ 267176 w 276225"/>
                    <a:gd name="connsiteY25" fmla="*/ 144304 h 180975"/>
                    <a:gd name="connsiteX26" fmla="*/ 244316 w 276225"/>
                    <a:gd name="connsiteY26" fmla="*/ 169069 h 180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76225" h="180975">
                      <a:moveTo>
                        <a:pt x="276701" y="143351"/>
                      </a:moveTo>
                      <a:cubicBezTo>
                        <a:pt x="276701" y="125254"/>
                        <a:pt x="262414" y="110014"/>
                        <a:pt x="244316" y="108109"/>
                      </a:cubicBezTo>
                      <a:cubicBezTo>
                        <a:pt x="245269" y="102394"/>
                        <a:pt x="246221" y="97631"/>
                        <a:pt x="246221" y="91916"/>
                      </a:cubicBezTo>
                      <a:cubicBezTo>
                        <a:pt x="246221" y="45244"/>
                        <a:pt x="208121" y="7144"/>
                        <a:pt x="161449" y="7144"/>
                      </a:cubicBezTo>
                      <a:cubicBezTo>
                        <a:pt x="126206" y="7144"/>
                        <a:pt x="94774" y="28099"/>
                        <a:pt x="82391" y="60484"/>
                      </a:cubicBezTo>
                      <a:cubicBezTo>
                        <a:pt x="77629" y="59531"/>
                        <a:pt x="72866" y="58579"/>
                        <a:pt x="67151" y="58579"/>
                      </a:cubicBezTo>
                      <a:cubicBezTo>
                        <a:pt x="33814" y="58579"/>
                        <a:pt x="7144" y="85249"/>
                        <a:pt x="7144" y="118586"/>
                      </a:cubicBezTo>
                      <a:cubicBezTo>
                        <a:pt x="7144" y="150971"/>
                        <a:pt x="32861" y="177641"/>
                        <a:pt x="66199" y="178594"/>
                      </a:cubicBezTo>
                      <a:lnTo>
                        <a:pt x="245269" y="178594"/>
                      </a:lnTo>
                      <a:lnTo>
                        <a:pt x="251936" y="178594"/>
                      </a:lnTo>
                      <a:lnTo>
                        <a:pt x="251936" y="177641"/>
                      </a:lnTo>
                      <a:cubicBezTo>
                        <a:pt x="266224" y="173831"/>
                        <a:pt x="276701" y="159544"/>
                        <a:pt x="276701" y="143351"/>
                      </a:cubicBezTo>
                      <a:close/>
                      <a:moveTo>
                        <a:pt x="244316" y="169069"/>
                      </a:moveTo>
                      <a:lnTo>
                        <a:pt x="67151" y="169069"/>
                      </a:lnTo>
                      <a:cubicBezTo>
                        <a:pt x="39529" y="169069"/>
                        <a:pt x="16669" y="146209"/>
                        <a:pt x="16669" y="118586"/>
                      </a:cubicBezTo>
                      <a:cubicBezTo>
                        <a:pt x="16669" y="90964"/>
                        <a:pt x="39529" y="68104"/>
                        <a:pt x="67151" y="68104"/>
                      </a:cubicBezTo>
                      <a:cubicBezTo>
                        <a:pt x="72866" y="68104"/>
                        <a:pt x="78581" y="69056"/>
                        <a:pt x="83344" y="70961"/>
                      </a:cubicBezTo>
                      <a:lnTo>
                        <a:pt x="88106" y="72866"/>
                      </a:lnTo>
                      <a:lnTo>
                        <a:pt x="90011" y="68104"/>
                      </a:lnTo>
                      <a:cubicBezTo>
                        <a:pt x="100489" y="37624"/>
                        <a:pt x="129064" y="16669"/>
                        <a:pt x="161449" y="16669"/>
                      </a:cubicBezTo>
                      <a:cubicBezTo>
                        <a:pt x="203359" y="16669"/>
                        <a:pt x="236696" y="50959"/>
                        <a:pt x="236696" y="91916"/>
                      </a:cubicBezTo>
                      <a:cubicBezTo>
                        <a:pt x="236696" y="98584"/>
                        <a:pt x="235744" y="105251"/>
                        <a:pt x="233839" y="111919"/>
                      </a:cubicBezTo>
                      <a:lnTo>
                        <a:pt x="231934" y="119539"/>
                      </a:lnTo>
                      <a:lnTo>
                        <a:pt x="238601" y="118586"/>
                      </a:lnTo>
                      <a:cubicBezTo>
                        <a:pt x="239554" y="118586"/>
                        <a:pt x="240506" y="118586"/>
                        <a:pt x="241459" y="118586"/>
                      </a:cubicBezTo>
                      <a:cubicBezTo>
                        <a:pt x="255746" y="118586"/>
                        <a:pt x="267176" y="130016"/>
                        <a:pt x="267176" y="144304"/>
                      </a:cubicBezTo>
                      <a:cubicBezTo>
                        <a:pt x="267176" y="156686"/>
                        <a:pt x="257651" y="168116"/>
                        <a:pt x="244316" y="169069"/>
                      </a:cubicBezTo>
                      <a:close/>
                    </a:path>
                  </a:pathLst>
                </a:custGeom>
                <a:grpFill/>
                <a:ln w="9525"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Calibri"/>
                    <a:ea typeface="+mn-ea"/>
                    <a:cs typeface="+mn-cs"/>
                  </a:endParaRPr>
                </a:p>
              </p:txBody>
            </p:sp>
          </p:grpSp>
        </p:grpSp>
        <p:grpSp>
          <p:nvGrpSpPr>
            <p:cNvPr id="21" name="Group 20">
              <a:extLst>
                <a:ext uri="{FF2B5EF4-FFF2-40B4-BE49-F238E27FC236}">
                  <a16:creationId xmlns:a16="http://schemas.microsoft.com/office/drawing/2014/main" id="{1CC07746-A192-47B3-B616-D475741A8D39}"/>
                </a:ext>
              </a:extLst>
            </p:cNvPr>
            <p:cNvGrpSpPr/>
            <p:nvPr/>
          </p:nvGrpSpPr>
          <p:grpSpPr>
            <a:xfrm>
              <a:off x="3971548" y="2224905"/>
              <a:ext cx="861056" cy="861056"/>
              <a:chOff x="3971548" y="2224905"/>
              <a:chExt cx="861056" cy="861056"/>
            </a:xfrm>
          </p:grpSpPr>
          <p:sp>
            <p:nvSpPr>
              <p:cNvPr id="36" name="Oval 35">
                <a:extLst>
                  <a:ext uri="{FF2B5EF4-FFF2-40B4-BE49-F238E27FC236}">
                    <a16:creationId xmlns:a16="http://schemas.microsoft.com/office/drawing/2014/main" id="{67A5CDA8-03F9-498C-867A-2C397F1321E2}"/>
                  </a:ext>
                </a:extLst>
              </p:cNvPr>
              <p:cNvSpPr/>
              <p:nvPr/>
            </p:nvSpPr>
            <p:spPr bwMode="auto">
              <a:xfrm>
                <a:off x="3971548" y="2224905"/>
                <a:ext cx="861056" cy="861056"/>
              </a:xfrm>
              <a:prstGeom prst="ellipse">
                <a:avLst/>
              </a:prstGeom>
              <a:solidFill>
                <a:schemeClr val="bg1"/>
              </a:solid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grpSp>
            <p:nvGrpSpPr>
              <p:cNvPr id="37" name="Graphic 131">
                <a:extLst>
                  <a:ext uri="{FF2B5EF4-FFF2-40B4-BE49-F238E27FC236}">
                    <a16:creationId xmlns:a16="http://schemas.microsoft.com/office/drawing/2014/main" id="{4DACAFA5-633C-4BC5-A1BF-F7965CEB8675}"/>
                  </a:ext>
                </a:extLst>
              </p:cNvPr>
              <p:cNvGrpSpPr/>
              <p:nvPr/>
            </p:nvGrpSpPr>
            <p:grpSpPr>
              <a:xfrm>
                <a:off x="4128625" y="2382017"/>
                <a:ext cx="546888" cy="546828"/>
                <a:chOff x="5640760" y="1728055"/>
                <a:chExt cx="792873" cy="792786"/>
              </a:xfrm>
            </p:grpSpPr>
            <p:sp>
              <p:nvSpPr>
                <p:cNvPr id="38" name="Freeform: Shape 37">
                  <a:extLst>
                    <a:ext uri="{FF2B5EF4-FFF2-40B4-BE49-F238E27FC236}">
                      <a16:creationId xmlns:a16="http://schemas.microsoft.com/office/drawing/2014/main" id="{F10849F9-DFEC-43A1-BB14-E977A6D224AC}"/>
                    </a:ext>
                  </a:extLst>
                </p:cNvPr>
                <p:cNvSpPr/>
                <p:nvPr/>
              </p:nvSpPr>
              <p:spPr>
                <a:xfrm>
                  <a:off x="5753696" y="1840991"/>
                  <a:ext cx="536448" cy="536448"/>
                </a:xfrm>
                <a:custGeom>
                  <a:avLst/>
                  <a:gdLst>
                    <a:gd name="connsiteX0" fmla="*/ 179731 w 536448"/>
                    <a:gd name="connsiteY0" fmla="*/ 486439 h 536448"/>
                    <a:gd name="connsiteX1" fmla="*/ 345155 w 536448"/>
                    <a:gd name="connsiteY1" fmla="*/ 345155 h 536448"/>
                    <a:gd name="connsiteX2" fmla="*/ 486552 w 536448"/>
                    <a:gd name="connsiteY2" fmla="*/ 179901 h 536448"/>
                    <a:gd name="connsiteX3" fmla="*/ 288517 w 536448"/>
                    <a:gd name="connsiteY3" fmla="*/ 62644 h 536448"/>
                    <a:gd name="connsiteX4" fmla="*/ 62644 w 536448"/>
                    <a:gd name="connsiteY4" fmla="*/ 288517 h 536448"/>
                    <a:gd name="connsiteX5" fmla="*/ 179731 w 536448"/>
                    <a:gd name="connsiteY5" fmla="*/ 486439 h 536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6448" h="536448">
                      <a:moveTo>
                        <a:pt x="179731" y="486439"/>
                      </a:moveTo>
                      <a:cubicBezTo>
                        <a:pt x="228576" y="452021"/>
                        <a:pt x="284649" y="405661"/>
                        <a:pt x="345155" y="345155"/>
                      </a:cubicBezTo>
                      <a:cubicBezTo>
                        <a:pt x="407298" y="283012"/>
                        <a:pt x="452981" y="227504"/>
                        <a:pt x="486552" y="179901"/>
                      </a:cubicBezTo>
                      <a:cubicBezTo>
                        <a:pt x="448153" y="110021"/>
                        <a:pt x="373897" y="62644"/>
                        <a:pt x="288517" y="62644"/>
                      </a:cubicBezTo>
                      <a:cubicBezTo>
                        <a:pt x="163779" y="62644"/>
                        <a:pt x="62644" y="163779"/>
                        <a:pt x="62644" y="288517"/>
                      </a:cubicBezTo>
                      <a:cubicBezTo>
                        <a:pt x="62644" y="373813"/>
                        <a:pt x="109937" y="448012"/>
                        <a:pt x="179731" y="486439"/>
                      </a:cubicBezTo>
                      <a:close/>
                    </a:path>
                  </a:pathLst>
                </a:custGeom>
                <a:noFill/>
                <a:ln w="12700" cap="flat">
                  <a:solidFill>
                    <a:srgbClr val="0078D7"/>
                  </a:solid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Calibri"/>
                    <a:ea typeface="+mn-ea"/>
                    <a:cs typeface="+mn-cs"/>
                  </a:endParaRPr>
                </a:p>
              </p:txBody>
            </p:sp>
            <p:sp>
              <p:nvSpPr>
                <p:cNvPr id="39" name="Freeform: Shape 38">
                  <a:extLst>
                    <a:ext uri="{FF2B5EF4-FFF2-40B4-BE49-F238E27FC236}">
                      <a16:creationId xmlns:a16="http://schemas.microsoft.com/office/drawing/2014/main" id="{A436F10C-5E7B-4405-8A54-24E00C1A0EFA}"/>
                    </a:ext>
                  </a:extLst>
                </p:cNvPr>
                <p:cNvSpPr/>
                <p:nvPr/>
              </p:nvSpPr>
              <p:spPr>
                <a:xfrm>
                  <a:off x="5974176" y="2061471"/>
                  <a:ext cx="338810" cy="338810"/>
                </a:xfrm>
                <a:custGeom>
                  <a:avLst/>
                  <a:gdLst>
                    <a:gd name="connsiteX0" fmla="*/ 184559 w 338809"/>
                    <a:gd name="connsiteY0" fmla="*/ 184559 h 338809"/>
                    <a:gd name="connsiteX1" fmla="*/ 62644 w 338809"/>
                    <a:gd name="connsiteY1" fmla="*/ 293628 h 338809"/>
                    <a:gd name="connsiteX2" fmla="*/ 68037 w 338809"/>
                    <a:gd name="connsiteY2" fmla="*/ 293910 h 338809"/>
                    <a:gd name="connsiteX3" fmla="*/ 293910 w 338809"/>
                    <a:gd name="connsiteY3" fmla="*/ 68037 h 338809"/>
                    <a:gd name="connsiteX4" fmla="*/ 293628 w 338809"/>
                    <a:gd name="connsiteY4" fmla="*/ 62644 h 338809"/>
                    <a:gd name="connsiteX5" fmla="*/ 184559 w 338809"/>
                    <a:gd name="connsiteY5" fmla="*/ 184559 h 338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09" h="338809">
                      <a:moveTo>
                        <a:pt x="184559" y="184559"/>
                      </a:moveTo>
                      <a:cubicBezTo>
                        <a:pt x="144185" y="224906"/>
                        <a:pt x="103019" y="261497"/>
                        <a:pt x="62644" y="293628"/>
                      </a:cubicBezTo>
                      <a:cubicBezTo>
                        <a:pt x="64451" y="293684"/>
                        <a:pt x="66230" y="293910"/>
                        <a:pt x="68037" y="293910"/>
                      </a:cubicBezTo>
                      <a:cubicBezTo>
                        <a:pt x="192776" y="293910"/>
                        <a:pt x="293910" y="192776"/>
                        <a:pt x="293910" y="68037"/>
                      </a:cubicBezTo>
                      <a:cubicBezTo>
                        <a:pt x="293910" y="66202"/>
                        <a:pt x="293684" y="64451"/>
                        <a:pt x="293628" y="62644"/>
                      </a:cubicBezTo>
                      <a:cubicBezTo>
                        <a:pt x="260594" y="104064"/>
                        <a:pt x="223692" y="145427"/>
                        <a:pt x="184559" y="184559"/>
                      </a:cubicBezTo>
                      <a:close/>
                    </a:path>
                  </a:pathLst>
                </a:custGeom>
                <a:noFill/>
                <a:ln w="12700" cap="flat">
                  <a:solidFill>
                    <a:srgbClr val="0078D7"/>
                  </a:solid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Calibri"/>
                    <a:ea typeface="+mn-ea"/>
                    <a:cs typeface="+mn-cs"/>
                  </a:endParaRPr>
                </a:p>
              </p:txBody>
            </p:sp>
            <p:sp>
              <p:nvSpPr>
                <p:cNvPr id="40" name="Freeform: Shape 39">
                  <a:extLst>
                    <a:ext uri="{FF2B5EF4-FFF2-40B4-BE49-F238E27FC236}">
                      <a16:creationId xmlns:a16="http://schemas.microsoft.com/office/drawing/2014/main" id="{E670252B-FB93-4861-90A0-615E474D9CC8}"/>
                    </a:ext>
                  </a:extLst>
                </p:cNvPr>
                <p:cNvSpPr/>
                <p:nvPr/>
              </p:nvSpPr>
              <p:spPr>
                <a:xfrm>
                  <a:off x="5643077" y="1730285"/>
                  <a:ext cx="790556" cy="790556"/>
                </a:xfrm>
                <a:custGeom>
                  <a:avLst/>
                  <a:gdLst>
                    <a:gd name="connsiteX0" fmla="*/ 721486 w 790555"/>
                    <a:gd name="connsiteY0" fmla="*/ 76874 h 790555"/>
                    <a:gd name="connsiteX1" fmla="*/ 680236 w 790555"/>
                    <a:gd name="connsiteY1" fmla="*/ 62644 h 790555"/>
                    <a:gd name="connsiteX2" fmla="*/ 473788 w 790555"/>
                    <a:gd name="connsiteY2" fmla="*/ 156608 h 790555"/>
                    <a:gd name="connsiteX3" fmla="*/ 505777 w 790555"/>
                    <a:gd name="connsiteY3" fmla="*/ 168833 h 790555"/>
                    <a:gd name="connsiteX4" fmla="*/ 680264 w 790555"/>
                    <a:gd name="connsiteY4" fmla="*/ 90879 h 790555"/>
                    <a:gd name="connsiteX5" fmla="*/ 701552 w 790555"/>
                    <a:gd name="connsiteY5" fmla="*/ 96836 h 790555"/>
                    <a:gd name="connsiteX6" fmla="*/ 475764 w 790555"/>
                    <a:gd name="connsiteY6" fmla="*/ 475794 h 790555"/>
                    <a:gd name="connsiteX7" fmla="*/ 118094 w 790555"/>
                    <a:gd name="connsiteY7" fmla="*/ 707540 h 790555"/>
                    <a:gd name="connsiteX8" fmla="*/ 96806 w 790555"/>
                    <a:gd name="connsiteY8" fmla="*/ 701583 h 790555"/>
                    <a:gd name="connsiteX9" fmla="*/ 168577 w 790555"/>
                    <a:gd name="connsiteY9" fmla="*/ 505384 h 790555"/>
                    <a:gd name="connsiteX10" fmla="*/ 156577 w 790555"/>
                    <a:gd name="connsiteY10" fmla="*/ 473818 h 790555"/>
                    <a:gd name="connsiteX11" fmla="*/ 76844 w 790555"/>
                    <a:gd name="connsiteY11" fmla="*/ 721544 h 790555"/>
                    <a:gd name="connsiteX12" fmla="*/ 118094 w 790555"/>
                    <a:gd name="connsiteY12" fmla="*/ 735774 h 790555"/>
                    <a:gd name="connsiteX13" fmla="*/ 495726 w 790555"/>
                    <a:gd name="connsiteY13" fmla="*/ 495756 h 790555"/>
                    <a:gd name="connsiteX14" fmla="*/ 721486 w 790555"/>
                    <a:gd name="connsiteY14" fmla="*/ 76874 h 790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90555" h="790555">
                      <a:moveTo>
                        <a:pt x="721486" y="76874"/>
                      </a:moveTo>
                      <a:cubicBezTo>
                        <a:pt x="711830" y="67218"/>
                        <a:pt x="697797" y="62644"/>
                        <a:pt x="680236" y="62644"/>
                      </a:cubicBezTo>
                      <a:cubicBezTo>
                        <a:pt x="632153" y="62644"/>
                        <a:pt x="557474" y="97231"/>
                        <a:pt x="473788" y="156608"/>
                      </a:cubicBezTo>
                      <a:cubicBezTo>
                        <a:pt x="484771" y="160024"/>
                        <a:pt x="495471" y="164005"/>
                        <a:pt x="505777" y="168833"/>
                      </a:cubicBezTo>
                      <a:cubicBezTo>
                        <a:pt x="581501" y="117419"/>
                        <a:pt x="644237" y="90879"/>
                        <a:pt x="680264" y="90879"/>
                      </a:cubicBezTo>
                      <a:cubicBezTo>
                        <a:pt x="687238" y="90879"/>
                        <a:pt x="696611" y="91923"/>
                        <a:pt x="701552" y="96836"/>
                      </a:cubicBezTo>
                      <a:cubicBezTo>
                        <a:pt x="728290" y="123574"/>
                        <a:pt x="674278" y="277280"/>
                        <a:pt x="475764" y="475794"/>
                      </a:cubicBezTo>
                      <a:cubicBezTo>
                        <a:pt x="323610" y="627948"/>
                        <a:pt x="180661" y="707540"/>
                        <a:pt x="118094" y="707540"/>
                      </a:cubicBezTo>
                      <a:cubicBezTo>
                        <a:pt x="111092" y="707540"/>
                        <a:pt x="101747" y="706495"/>
                        <a:pt x="96806" y="701583"/>
                      </a:cubicBezTo>
                      <a:cubicBezTo>
                        <a:pt x="79131" y="683908"/>
                        <a:pt x="97116" y="610443"/>
                        <a:pt x="168577" y="505384"/>
                      </a:cubicBezTo>
                      <a:cubicBezTo>
                        <a:pt x="163862" y="495219"/>
                        <a:pt x="159937" y="484660"/>
                        <a:pt x="156577" y="473818"/>
                      </a:cubicBezTo>
                      <a:cubicBezTo>
                        <a:pt x="75489" y="588082"/>
                        <a:pt x="40817" y="685489"/>
                        <a:pt x="76844" y="721544"/>
                      </a:cubicBezTo>
                      <a:cubicBezTo>
                        <a:pt x="86500" y="731200"/>
                        <a:pt x="100532" y="735774"/>
                        <a:pt x="118094" y="735774"/>
                      </a:cubicBezTo>
                      <a:cubicBezTo>
                        <a:pt x="197686" y="735774"/>
                        <a:pt x="349896" y="641557"/>
                        <a:pt x="495726" y="495756"/>
                      </a:cubicBezTo>
                      <a:cubicBezTo>
                        <a:pt x="673713" y="317740"/>
                        <a:pt x="774792" y="130209"/>
                        <a:pt x="721486" y="76874"/>
                      </a:cubicBezTo>
                      <a:close/>
                    </a:path>
                  </a:pathLst>
                </a:custGeom>
                <a:solidFill>
                  <a:srgbClr val="0078D7"/>
                </a:solidFill>
                <a:ln w="28178"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Calibri"/>
                    <a:ea typeface="+mn-ea"/>
                    <a:cs typeface="+mn-cs"/>
                  </a:endParaRPr>
                </a:p>
              </p:txBody>
            </p:sp>
            <p:sp>
              <p:nvSpPr>
                <p:cNvPr id="41" name="Freeform: Shape 40">
                  <a:extLst>
                    <a:ext uri="{FF2B5EF4-FFF2-40B4-BE49-F238E27FC236}">
                      <a16:creationId xmlns:a16="http://schemas.microsoft.com/office/drawing/2014/main" id="{8534F4A3-A4BE-4C0B-95AD-15D8680FEFB8}"/>
                    </a:ext>
                  </a:extLst>
                </p:cNvPr>
                <p:cNvSpPr/>
                <p:nvPr/>
              </p:nvSpPr>
              <p:spPr>
                <a:xfrm>
                  <a:off x="5640760" y="1728055"/>
                  <a:ext cx="338810" cy="338810"/>
                </a:xfrm>
                <a:custGeom>
                  <a:avLst/>
                  <a:gdLst>
                    <a:gd name="connsiteX0" fmla="*/ 175581 w 338809"/>
                    <a:gd name="connsiteY0" fmla="*/ 62644 h 338809"/>
                    <a:gd name="connsiteX1" fmla="*/ 62644 w 338809"/>
                    <a:gd name="connsiteY1" fmla="*/ 175581 h 338809"/>
                    <a:gd name="connsiteX2" fmla="*/ 175581 w 338809"/>
                    <a:gd name="connsiteY2" fmla="*/ 288517 h 338809"/>
                    <a:gd name="connsiteX3" fmla="*/ 288517 w 338809"/>
                    <a:gd name="connsiteY3" fmla="*/ 175581 h 338809"/>
                    <a:gd name="connsiteX4" fmla="*/ 175581 w 338809"/>
                    <a:gd name="connsiteY4" fmla="*/ 62644 h 338809"/>
                    <a:gd name="connsiteX5" fmla="*/ 175581 w 338809"/>
                    <a:gd name="connsiteY5" fmla="*/ 62644 h 338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09" h="338809">
                      <a:moveTo>
                        <a:pt x="175581" y="62644"/>
                      </a:moveTo>
                      <a:cubicBezTo>
                        <a:pt x="175581" y="125014"/>
                        <a:pt x="125014" y="175581"/>
                        <a:pt x="62644" y="175581"/>
                      </a:cubicBezTo>
                      <a:cubicBezTo>
                        <a:pt x="125014" y="175581"/>
                        <a:pt x="175581" y="226148"/>
                        <a:pt x="175581" y="288517"/>
                      </a:cubicBezTo>
                      <a:cubicBezTo>
                        <a:pt x="175581" y="226148"/>
                        <a:pt x="226148" y="175581"/>
                        <a:pt x="288517" y="175581"/>
                      </a:cubicBezTo>
                      <a:cubicBezTo>
                        <a:pt x="226148" y="175581"/>
                        <a:pt x="175581" y="125014"/>
                        <a:pt x="175581" y="62644"/>
                      </a:cubicBezTo>
                      <a:lnTo>
                        <a:pt x="175581" y="62644"/>
                      </a:lnTo>
                      <a:close/>
                    </a:path>
                  </a:pathLst>
                </a:custGeom>
                <a:solidFill>
                  <a:srgbClr val="0078D7"/>
                </a:solidFill>
                <a:ln w="28178"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Calibri"/>
                    <a:ea typeface="+mn-ea"/>
                    <a:cs typeface="+mn-cs"/>
                  </a:endParaRPr>
                </a:p>
              </p:txBody>
            </p:sp>
            <p:sp>
              <p:nvSpPr>
                <p:cNvPr id="42" name="Freeform: Shape 41">
                  <a:extLst>
                    <a:ext uri="{FF2B5EF4-FFF2-40B4-BE49-F238E27FC236}">
                      <a16:creationId xmlns:a16="http://schemas.microsoft.com/office/drawing/2014/main" id="{463A7A9D-5618-4AFC-91A5-055F1BB9CC11}"/>
                    </a:ext>
                  </a:extLst>
                </p:cNvPr>
                <p:cNvSpPr/>
                <p:nvPr/>
              </p:nvSpPr>
              <p:spPr>
                <a:xfrm>
                  <a:off x="6148974" y="2236269"/>
                  <a:ext cx="282341" cy="282341"/>
                </a:xfrm>
                <a:custGeom>
                  <a:avLst/>
                  <a:gdLst>
                    <a:gd name="connsiteX0" fmla="*/ 147347 w 282341"/>
                    <a:gd name="connsiteY0" fmla="*/ 62644 h 282341"/>
                    <a:gd name="connsiteX1" fmla="*/ 62644 w 282341"/>
                    <a:gd name="connsiteY1" fmla="*/ 147347 h 282341"/>
                    <a:gd name="connsiteX2" fmla="*/ 147347 w 282341"/>
                    <a:gd name="connsiteY2" fmla="*/ 232049 h 282341"/>
                    <a:gd name="connsiteX3" fmla="*/ 232049 w 282341"/>
                    <a:gd name="connsiteY3" fmla="*/ 147347 h 282341"/>
                    <a:gd name="connsiteX4" fmla="*/ 147347 w 282341"/>
                    <a:gd name="connsiteY4" fmla="*/ 62644 h 282341"/>
                    <a:gd name="connsiteX5" fmla="*/ 147347 w 282341"/>
                    <a:gd name="connsiteY5" fmla="*/ 62644 h 2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2341" h="282341">
                      <a:moveTo>
                        <a:pt x="147347" y="62644"/>
                      </a:moveTo>
                      <a:cubicBezTo>
                        <a:pt x="147347" y="109428"/>
                        <a:pt x="109428" y="147347"/>
                        <a:pt x="62644" y="147347"/>
                      </a:cubicBezTo>
                      <a:cubicBezTo>
                        <a:pt x="109428" y="147347"/>
                        <a:pt x="147347" y="185265"/>
                        <a:pt x="147347" y="232049"/>
                      </a:cubicBezTo>
                      <a:cubicBezTo>
                        <a:pt x="147347" y="185265"/>
                        <a:pt x="185265" y="147347"/>
                        <a:pt x="232049" y="147347"/>
                      </a:cubicBezTo>
                      <a:cubicBezTo>
                        <a:pt x="185265" y="147347"/>
                        <a:pt x="147347" y="109428"/>
                        <a:pt x="147347" y="62644"/>
                      </a:cubicBezTo>
                      <a:lnTo>
                        <a:pt x="147347" y="62644"/>
                      </a:lnTo>
                      <a:close/>
                    </a:path>
                  </a:pathLst>
                </a:custGeom>
                <a:solidFill>
                  <a:srgbClr val="0078D7"/>
                </a:solidFill>
                <a:ln w="28178"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Calibri"/>
                    <a:ea typeface="+mn-ea"/>
                    <a:cs typeface="+mn-cs"/>
                  </a:endParaRPr>
                </a:p>
              </p:txBody>
            </p:sp>
            <p:sp>
              <p:nvSpPr>
                <p:cNvPr id="43" name="Freeform: Shape 42">
                  <a:extLst>
                    <a:ext uri="{FF2B5EF4-FFF2-40B4-BE49-F238E27FC236}">
                      <a16:creationId xmlns:a16="http://schemas.microsoft.com/office/drawing/2014/main" id="{FF17D063-6594-4D81-8228-B5BD0AC04354}"/>
                    </a:ext>
                  </a:extLst>
                </p:cNvPr>
                <p:cNvSpPr/>
                <p:nvPr/>
              </p:nvSpPr>
              <p:spPr>
                <a:xfrm>
                  <a:off x="5753696" y="2024513"/>
                  <a:ext cx="310575" cy="310575"/>
                </a:xfrm>
                <a:custGeom>
                  <a:avLst/>
                  <a:gdLst>
                    <a:gd name="connsiteX0" fmla="*/ 193623 w 310575"/>
                    <a:gd name="connsiteY0" fmla="*/ 138707 h 310575"/>
                    <a:gd name="connsiteX1" fmla="*/ 184390 w 310575"/>
                    <a:gd name="connsiteY1" fmla="*/ 138707 h 310575"/>
                    <a:gd name="connsiteX2" fmla="*/ 186112 w 310575"/>
                    <a:gd name="connsiteY2" fmla="*/ 124308 h 310575"/>
                    <a:gd name="connsiteX3" fmla="*/ 124449 w 310575"/>
                    <a:gd name="connsiteY3" fmla="*/ 62644 h 310575"/>
                    <a:gd name="connsiteX4" fmla="*/ 66767 w 310575"/>
                    <a:gd name="connsiteY4" fmla="*/ 62644 h 310575"/>
                    <a:gd name="connsiteX5" fmla="*/ 62644 w 310575"/>
                    <a:gd name="connsiteY5" fmla="*/ 104996 h 310575"/>
                    <a:gd name="connsiteX6" fmla="*/ 126397 w 310575"/>
                    <a:gd name="connsiteY6" fmla="*/ 262062 h 310575"/>
                    <a:gd name="connsiteX7" fmla="*/ 193623 w 310575"/>
                    <a:gd name="connsiteY7" fmla="*/ 262062 h 310575"/>
                    <a:gd name="connsiteX8" fmla="*/ 255286 w 310575"/>
                    <a:gd name="connsiteY8" fmla="*/ 200399 h 310575"/>
                    <a:gd name="connsiteX9" fmla="*/ 193623 w 310575"/>
                    <a:gd name="connsiteY9" fmla="*/ 138707 h 310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0575" h="310575">
                      <a:moveTo>
                        <a:pt x="193623" y="138707"/>
                      </a:moveTo>
                      <a:lnTo>
                        <a:pt x="184390" y="138707"/>
                      </a:lnTo>
                      <a:cubicBezTo>
                        <a:pt x="185548" y="134105"/>
                        <a:pt x="186112" y="129475"/>
                        <a:pt x="186112" y="124308"/>
                      </a:cubicBezTo>
                      <a:cubicBezTo>
                        <a:pt x="186112" y="90286"/>
                        <a:pt x="158443" y="62644"/>
                        <a:pt x="124449" y="62644"/>
                      </a:cubicBezTo>
                      <a:lnTo>
                        <a:pt x="66767" y="62644"/>
                      </a:lnTo>
                      <a:cubicBezTo>
                        <a:pt x="64141" y="76366"/>
                        <a:pt x="62644" y="90512"/>
                        <a:pt x="62644" y="104996"/>
                      </a:cubicBezTo>
                      <a:cubicBezTo>
                        <a:pt x="62644" y="166094"/>
                        <a:pt x="87011" y="221405"/>
                        <a:pt x="126397" y="262062"/>
                      </a:cubicBezTo>
                      <a:lnTo>
                        <a:pt x="193623" y="262062"/>
                      </a:lnTo>
                      <a:cubicBezTo>
                        <a:pt x="227645" y="262062"/>
                        <a:pt x="255286" y="234393"/>
                        <a:pt x="255286" y="200399"/>
                      </a:cubicBezTo>
                      <a:cubicBezTo>
                        <a:pt x="255286" y="166377"/>
                        <a:pt x="227616" y="138707"/>
                        <a:pt x="193623" y="138707"/>
                      </a:cubicBezTo>
                      <a:close/>
                    </a:path>
                  </a:pathLst>
                </a:custGeom>
                <a:solidFill>
                  <a:srgbClr val="0078D7"/>
                </a:solidFill>
                <a:ln w="28178"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Calibri"/>
                    <a:ea typeface="+mn-ea"/>
                    <a:cs typeface="+mn-cs"/>
                  </a:endParaRPr>
                </a:p>
              </p:txBody>
            </p:sp>
            <p:sp>
              <p:nvSpPr>
                <p:cNvPr id="44" name="Freeform: Shape 43">
                  <a:extLst>
                    <a:ext uri="{FF2B5EF4-FFF2-40B4-BE49-F238E27FC236}">
                      <a16:creationId xmlns:a16="http://schemas.microsoft.com/office/drawing/2014/main" id="{1F70CCBE-1061-4BA2-B132-67A6094939B5}"/>
                    </a:ext>
                  </a:extLst>
                </p:cNvPr>
                <p:cNvSpPr/>
                <p:nvPr/>
              </p:nvSpPr>
              <p:spPr>
                <a:xfrm>
                  <a:off x="6036066" y="2098910"/>
                  <a:ext cx="141171" cy="141171"/>
                </a:xfrm>
                <a:custGeom>
                  <a:avLst/>
                  <a:gdLst>
                    <a:gd name="connsiteX0" fmla="*/ 62644 w 141170"/>
                    <a:gd name="connsiteY0" fmla="*/ 87378 h 141170"/>
                    <a:gd name="connsiteX1" fmla="*/ 62786 w 141170"/>
                    <a:gd name="connsiteY1" fmla="*/ 87236 h 141170"/>
                    <a:gd name="connsiteX2" fmla="*/ 86700 w 141170"/>
                    <a:gd name="connsiteY2" fmla="*/ 62644 h 141170"/>
                    <a:gd name="connsiteX3" fmla="*/ 62644 w 141170"/>
                    <a:gd name="connsiteY3" fmla="*/ 87378 h 141170"/>
                  </a:gdLst>
                  <a:ahLst/>
                  <a:cxnLst>
                    <a:cxn ang="0">
                      <a:pos x="connsiteX0" y="connsiteY0"/>
                    </a:cxn>
                    <a:cxn ang="0">
                      <a:pos x="connsiteX1" y="connsiteY1"/>
                    </a:cxn>
                    <a:cxn ang="0">
                      <a:pos x="connsiteX2" y="connsiteY2"/>
                    </a:cxn>
                    <a:cxn ang="0">
                      <a:pos x="connsiteX3" y="connsiteY3"/>
                    </a:cxn>
                  </a:cxnLst>
                  <a:rect l="l" t="t" r="r" b="b"/>
                  <a:pathLst>
                    <a:path w="141170" h="141170">
                      <a:moveTo>
                        <a:pt x="62644" y="87378"/>
                      </a:moveTo>
                      <a:cubicBezTo>
                        <a:pt x="62701" y="87321"/>
                        <a:pt x="62729" y="87293"/>
                        <a:pt x="62786" y="87236"/>
                      </a:cubicBezTo>
                      <a:cubicBezTo>
                        <a:pt x="71143" y="78879"/>
                        <a:pt x="78936" y="70748"/>
                        <a:pt x="86700" y="62644"/>
                      </a:cubicBezTo>
                      <a:cubicBezTo>
                        <a:pt x="76169" y="67952"/>
                        <a:pt x="67642" y="76649"/>
                        <a:pt x="62644" y="87378"/>
                      </a:cubicBezTo>
                      <a:close/>
                    </a:path>
                  </a:pathLst>
                </a:custGeom>
                <a:solidFill>
                  <a:srgbClr val="59B4D9"/>
                </a:solidFill>
                <a:ln w="28178"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Calibri"/>
                    <a:ea typeface="+mn-ea"/>
                    <a:cs typeface="+mn-cs"/>
                  </a:endParaRPr>
                </a:p>
              </p:txBody>
            </p:sp>
            <p:sp>
              <p:nvSpPr>
                <p:cNvPr id="45" name="Freeform: Shape 44">
                  <a:extLst>
                    <a:ext uri="{FF2B5EF4-FFF2-40B4-BE49-F238E27FC236}">
                      <a16:creationId xmlns:a16="http://schemas.microsoft.com/office/drawing/2014/main" id="{95F7C0C4-E7D0-49D4-92B7-870E886FD7A0}"/>
                    </a:ext>
                  </a:extLst>
                </p:cNvPr>
                <p:cNvSpPr/>
                <p:nvPr/>
              </p:nvSpPr>
              <p:spPr>
                <a:xfrm>
                  <a:off x="5933660" y="1863663"/>
                  <a:ext cx="367044" cy="282341"/>
                </a:xfrm>
                <a:custGeom>
                  <a:avLst/>
                  <a:gdLst>
                    <a:gd name="connsiteX0" fmla="*/ 127216 w 367043"/>
                    <a:gd name="connsiteY0" fmla="*/ 244218 h 282341"/>
                    <a:gd name="connsiteX1" fmla="*/ 238063 w 367043"/>
                    <a:gd name="connsiteY1" fmla="*/ 244218 h 282341"/>
                    <a:gd name="connsiteX2" fmla="*/ 306446 w 367043"/>
                    <a:gd name="connsiteY2" fmla="*/ 157455 h 282341"/>
                    <a:gd name="connsiteX3" fmla="*/ 206751 w 367043"/>
                    <a:gd name="connsiteY3" fmla="*/ 62644 h 282341"/>
                    <a:gd name="connsiteX4" fmla="*/ 194074 w 367043"/>
                    <a:gd name="connsiteY4" fmla="*/ 62644 h 282341"/>
                    <a:gd name="connsiteX5" fmla="*/ 152570 w 367043"/>
                    <a:gd name="connsiteY5" fmla="*/ 104149 h 282341"/>
                    <a:gd name="connsiteX6" fmla="*/ 154292 w 367043"/>
                    <a:gd name="connsiteY6" fmla="*/ 115103 h 282341"/>
                    <a:gd name="connsiteX7" fmla="*/ 127781 w 367043"/>
                    <a:gd name="connsiteY7" fmla="*/ 115103 h 282341"/>
                    <a:gd name="connsiteX8" fmla="*/ 62644 w 367043"/>
                    <a:gd name="connsiteY8" fmla="*/ 179647 h 282341"/>
                    <a:gd name="connsiteX9" fmla="*/ 127216 w 367043"/>
                    <a:gd name="connsiteY9" fmla="*/ 244218 h 2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7043" h="282341">
                      <a:moveTo>
                        <a:pt x="127216" y="244218"/>
                      </a:moveTo>
                      <a:lnTo>
                        <a:pt x="238063" y="244218"/>
                      </a:lnTo>
                      <a:cubicBezTo>
                        <a:pt x="265111" y="212963"/>
                        <a:pt x="287727" y="183967"/>
                        <a:pt x="306446" y="157455"/>
                      </a:cubicBezTo>
                      <a:cubicBezTo>
                        <a:pt x="283887" y="116459"/>
                        <a:pt x="249074" y="83114"/>
                        <a:pt x="206751" y="62644"/>
                      </a:cubicBezTo>
                      <a:lnTo>
                        <a:pt x="194074" y="62644"/>
                      </a:lnTo>
                      <a:cubicBezTo>
                        <a:pt x="171007" y="62644"/>
                        <a:pt x="152570" y="81081"/>
                        <a:pt x="152570" y="104149"/>
                      </a:cubicBezTo>
                      <a:cubicBezTo>
                        <a:pt x="152570" y="107593"/>
                        <a:pt x="153135" y="111631"/>
                        <a:pt x="154292" y="115103"/>
                      </a:cubicBezTo>
                      <a:lnTo>
                        <a:pt x="127781" y="115103"/>
                      </a:lnTo>
                      <a:cubicBezTo>
                        <a:pt x="91472" y="115103"/>
                        <a:pt x="62644" y="143931"/>
                        <a:pt x="62644" y="179647"/>
                      </a:cubicBezTo>
                      <a:cubicBezTo>
                        <a:pt x="62644" y="215363"/>
                        <a:pt x="91472" y="244218"/>
                        <a:pt x="127216" y="244218"/>
                      </a:cubicBezTo>
                      <a:close/>
                    </a:path>
                  </a:pathLst>
                </a:custGeom>
                <a:solidFill>
                  <a:srgbClr val="0078D7"/>
                </a:solidFill>
                <a:ln w="28178"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Calibri"/>
                    <a:ea typeface="+mn-ea"/>
                    <a:cs typeface="+mn-cs"/>
                  </a:endParaRPr>
                </a:p>
              </p:txBody>
            </p:sp>
          </p:grpSp>
        </p:grpSp>
        <p:grpSp>
          <p:nvGrpSpPr>
            <p:cNvPr id="22" name="Group 21">
              <a:extLst>
                <a:ext uri="{FF2B5EF4-FFF2-40B4-BE49-F238E27FC236}">
                  <a16:creationId xmlns:a16="http://schemas.microsoft.com/office/drawing/2014/main" id="{0AF4B83E-DE44-4E1B-8DCD-644707512BB1}"/>
                </a:ext>
              </a:extLst>
            </p:cNvPr>
            <p:cNvGrpSpPr/>
            <p:nvPr/>
          </p:nvGrpSpPr>
          <p:grpSpPr>
            <a:xfrm>
              <a:off x="4526400" y="3328090"/>
              <a:ext cx="861056" cy="861056"/>
              <a:chOff x="4526400" y="3328090"/>
              <a:chExt cx="861056" cy="861056"/>
            </a:xfrm>
          </p:grpSpPr>
          <p:sp>
            <p:nvSpPr>
              <p:cNvPr id="34" name="Oval 33">
                <a:extLst>
                  <a:ext uri="{FF2B5EF4-FFF2-40B4-BE49-F238E27FC236}">
                    <a16:creationId xmlns:a16="http://schemas.microsoft.com/office/drawing/2014/main" id="{77B3BF50-2B44-4B2C-B518-13273AA36D72}"/>
                  </a:ext>
                </a:extLst>
              </p:cNvPr>
              <p:cNvSpPr/>
              <p:nvPr/>
            </p:nvSpPr>
            <p:spPr bwMode="auto">
              <a:xfrm>
                <a:off x="4526400" y="3328090"/>
                <a:ext cx="861056" cy="861056"/>
              </a:xfrm>
              <a:prstGeom prst="ellipse">
                <a:avLst/>
              </a:prstGeom>
              <a:solidFill>
                <a:schemeClr val="bg1"/>
              </a:solid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pic>
            <p:nvPicPr>
              <p:cNvPr id="35" name="Graphic 34">
                <a:extLst>
                  <a:ext uri="{FF2B5EF4-FFF2-40B4-BE49-F238E27FC236}">
                    <a16:creationId xmlns:a16="http://schemas.microsoft.com/office/drawing/2014/main" id="{9F48AC64-32FA-4C83-9BA5-4FF0535DCBD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750767" y="3552457"/>
                <a:ext cx="412322" cy="412322"/>
              </a:xfrm>
              <a:prstGeom prst="rect">
                <a:avLst/>
              </a:prstGeom>
            </p:spPr>
          </p:pic>
        </p:grpSp>
        <p:grpSp>
          <p:nvGrpSpPr>
            <p:cNvPr id="23" name="Group 22">
              <a:extLst>
                <a:ext uri="{FF2B5EF4-FFF2-40B4-BE49-F238E27FC236}">
                  <a16:creationId xmlns:a16="http://schemas.microsoft.com/office/drawing/2014/main" id="{16256958-1707-4C71-8BA0-01C579BE6A70}"/>
                </a:ext>
              </a:extLst>
            </p:cNvPr>
            <p:cNvGrpSpPr/>
            <p:nvPr/>
          </p:nvGrpSpPr>
          <p:grpSpPr>
            <a:xfrm>
              <a:off x="4288386" y="4532060"/>
              <a:ext cx="861056" cy="861056"/>
              <a:chOff x="4288386" y="4532060"/>
              <a:chExt cx="861056" cy="861056"/>
            </a:xfrm>
          </p:grpSpPr>
          <p:sp>
            <p:nvSpPr>
              <p:cNvPr id="32" name="Oval 31">
                <a:extLst>
                  <a:ext uri="{FF2B5EF4-FFF2-40B4-BE49-F238E27FC236}">
                    <a16:creationId xmlns:a16="http://schemas.microsoft.com/office/drawing/2014/main" id="{31AD2DD7-AA9B-4F79-93D2-1C89596971E6}"/>
                  </a:ext>
                </a:extLst>
              </p:cNvPr>
              <p:cNvSpPr/>
              <p:nvPr/>
            </p:nvSpPr>
            <p:spPr bwMode="auto">
              <a:xfrm>
                <a:off x="4288386" y="4532060"/>
                <a:ext cx="861056" cy="861056"/>
              </a:xfrm>
              <a:prstGeom prst="ellipse">
                <a:avLst/>
              </a:prstGeom>
              <a:solidFill>
                <a:schemeClr val="bg1"/>
              </a:solid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pic>
            <p:nvPicPr>
              <p:cNvPr id="33" name="Graphic 32">
                <a:extLst>
                  <a:ext uri="{FF2B5EF4-FFF2-40B4-BE49-F238E27FC236}">
                    <a16:creationId xmlns:a16="http://schemas.microsoft.com/office/drawing/2014/main" id="{9120812E-68E4-4CD0-A03D-5CAFBE5D159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501534" y="4745208"/>
                <a:ext cx="434761" cy="434761"/>
              </a:xfrm>
              <a:prstGeom prst="rect">
                <a:avLst/>
              </a:prstGeom>
            </p:spPr>
          </p:pic>
        </p:grpSp>
        <p:grpSp>
          <p:nvGrpSpPr>
            <p:cNvPr id="24" name="Group 23">
              <a:extLst>
                <a:ext uri="{FF2B5EF4-FFF2-40B4-BE49-F238E27FC236}">
                  <a16:creationId xmlns:a16="http://schemas.microsoft.com/office/drawing/2014/main" id="{9FC60CC4-EF37-458E-BB7F-F9A28A992393}"/>
                </a:ext>
              </a:extLst>
            </p:cNvPr>
            <p:cNvGrpSpPr/>
            <p:nvPr/>
          </p:nvGrpSpPr>
          <p:grpSpPr>
            <a:xfrm>
              <a:off x="1304037" y="4749783"/>
              <a:ext cx="502313" cy="399558"/>
              <a:chOff x="3873341" y="3044666"/>
              <a:chExt cx="833438" cy="662940"/>
            </a:xfrm>
            <a:solidFill>
              <a:srgbClr val="0078D7"/>
            </a:solidFill>
          </p:grpSpPr>
          <p:sp>
            <p:nvSpPr>
              <p:cNvPr id="26" name="Freeform: Shape 25">
                <a:extLst>
                  <a:ext uri="{FF2B5EF4-FFF2-40B4-BE49-F238E27FC236}">
                    <a16:creationId xmlns:a16="http://schemas.microsoft.com/office/drawing/2014/main" id="{82DAB4BD-05A6-4EF6-9646-161C7C67412A}"/>
                  </a:ext>
                </a:extLst>
              </p:cNvPr>
              <p:cNvSpPr/>
              <p:nvPr/>
            </p:nvSpPr>
            <p:spPr>
              <a:xfrm>
                <a:off x="4521041" y="3387566"/>
                <a:ext cx="104775" cy="152400"/>
              </a:xfrm>
              <a:custGeom>
                <a:avLst/>
                <a:gdLst>
                  <a:gd name="connsiteX0" fmla="*/ 7144 w 104775"/>
                  <a:gd name="connsiteY0" fmla="*/ 150019 h 152400"/>
                  <a:gd name="connsiteX1" fmla="*/ 105251 w 104775"/>
                  <a:gd name="connsiteY1" fmla="*/ 78581 h 152400"/>
                  <a:gd name="connsiteX2" fmla="*/ 7144 w 104775"/>
                  <a:gd name="connsiteY2" fmla="*/ 7144 h 152400"/>
                </a:gdLst>
                <a:ahLst/>
                <a:cxnLst>
                  <a:cxn ang="0">
                    <a:pos x="connsiteX0" y="connsiteY0"/>
                  </a:cxn>
                  <a:cxn ang="0">
                    <a:pos x="connsiteX1" y="connsiteY1"/>
                  </a:cxn>
                  <a:cxn ang="0">
                    <a:pos x="connsiteX2" y="connsiteY2"/>
                  </a:cxn>
                </a:cxnLst>
                <a:rect l="l" t="t" r="r" b="b"/>
                <a:pathLst>
                  <a:path w="104775" h="152400">
                    <a:moveTo>
                      <a:pt x="7144" y="150019"/>
                    </a:moveTo>
                    <a:lnTo>
                      <a:pt x="105251" y="78581"/>
                    </a:lnTo>
                    <a:lnTo>
                      <a:pt x="7144" y="7144"/>
                    </a:lnTo>
                    <a:close/>
                  </a:path>
                </a:pathLst>
              </a:custGeom>
              <a:grpFill/>
              <a:ln w="9525"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Calibri"/>
                  <a:ea typeface="+mn-ea"/>
                  <a:cs typeface="+mn-cs"/>
                </a:endParaRPr>
              </a:p>
            </p:txBody>
          </p:sp>
          <p:sp>
            <p:nvSpPr>
              <p:cNvPr id="27" name="Freeform: Shape 26">
                <a:extLst>
                  <a:ext uri="{FF2B5EF4-FFF2-40B4-BE49-F238E27FC236}">
                    <a16:creationId xmlns:a16="http://schemas.microsoft.com/office/drawing/2014/main" id="{65B61A6B-7C8F-468C-84A6-FB7E5960CF97}"/>
                  </a:ext>
                </a:extLst>
              </p:cNvPr>
              <p:cNvSpPr/>
              <p:nvPr/>
            </p:nvSpPr>
            <p:spPr>
              <a:xfrm>
                <a:off x="3997166" y="3459004"/>
                <a:ext cx="409575" cy="161925"/>
              </a:xfrm>
              <a:custGeom>
                <a:avLst/>
                <a:gdLst>
                  <a:gd name="connsiteX0" fmla="*/ 407194 w 409575"/>
                  <a:gd name="connsiteY0" fmla="*/ 121444 h 161925"/>
                  <a:gd name="connsiteX1" fmla="*/ 269081 w 409575"/>
                  <a:gd name="connsiteY1" fmla="*/ 7144 h 161925"/>
                  <a:gd name="connsiteX2" fmla="*/ 207169 w 409575"/>
                  <a:gd name="connsiteY2" fmla="*/ 7144 h 161925"/>
                  <a:gd name="connsiteX3" fmla="*/ 145256 w 409575"/>
                  <a:gd name="connsiteY3" fmla="*/ 7144 h 161925"/>
                  <a:gd name="connsiteX4" fmla="*/ 7144 w 409575"/>
                  <a:gd name="connsiteY4" fmla="*/ 121444 h 161925"/>
                  <a:gd name="connsiteX5" fmla="*/ 7144 w 409575"/>
                  <a:gd name="connsiteY5" fmla="*/ 159544 h 161925"/>
                  <a:gd name="connsiteX6" fmla="*/ 407194 w 409575"/>
                  <a:gd name="connsiteY6" fmla="*/ 159544 h 161925"/>
                  <a:gd name="connsiteX7" fmla="*/ 407194 w 409575"/>
                  <a:gd name="connsiteY7" fmla="*/ 121444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9575" h="161925">
                    <a:moveTo>
                      <a:pt x="407194" y="121444"/>
                    </a:moveTo>
                    <a:cubicBezTo>
                      <a:pt x="257651" y="121444"/>
                      <a:pt x="269081" y="97631"/>
                      <a:pt x="269081" y="7144"/>
                    </a:cubicBezTo>
                    <a:lnTo>
                      <a:pt x="207169" y="7144"/>
                    </a:lnTo>
                    <a:lnTo>
                      <a:pt x="145256" y="7144"/>
                    </a:lnTo>
                    <a:cubicBezTo>
                      <a:pt x="145256" y="97631"/>
                      <a:pt x="156686" y="121444"/>
                      <a:pt x="7144" y="121444"/>
                    </a:cubicBezTo>
                    <a:lnTo>
                      <a:pt x="7144" y="159544"/>
                    </a:lnTo>
                    <a:lnTo>
                      <a:pt x="407194" y="159544"/>
                    </a:lnTo>
                    <a:lnTo>
                      <a:pt x="407194" y="121444"/>
                    </a:lnTo>
                    <a:close/>
                  </a:path>
                </a:pathLst>
              </a:custGeom>
              <a:grpFill/>
              <a:ln w="9525"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Calibri"/>
                  <a:ea typeface="+mn-ea"/>
                  <a:cs typeface="+mn-cs"/>
                </a:endParaRPr>
              </a:p>
            </p:txBody>
          </p:sp>
          <p:sp>
            <p:nvSpPr>
              <p:cNvPr id="28" name="Freeform: Shape 27">
                <a:extLst>
                  <a:ext uri="{FF2B5EF4-FFF2-40B4-BE49-F238E27FC236}">
                    <a16:creationId xmlns:a16="http://schemas.microsoft.com/office/drawing/2014/main" id="{015682CA-6F53-4528-9E12-36E205BE17D1}"/>
                  </a:ext>
                </a:extLst>
              </p:cNvPr>
              <p:cNvSpPr/>
              <p:nvPr/>
            </p:nvSpPr>
            <p:spPr>
              <a:xfrm>
                <a:off x="4136231" y="3201829"/>
                <a:ext cx="133350" cy="133350"/>
              </a:xfrm>
              <a:custGeom>
                <a:avLst/>
                <a:gdLst>
                  <a:gd name="connsiteX0" fmla="*/ 68104 w 133350"/>
                  <a:gd name="connsiteY0" fmla="*/ 130016 h 133350"/>
                  <a:gd name="connsiteX1" fmla="*/ 7144 w 133350"/>
                  <a:gd name="connsiteY1" fmla="*/ 69056 h 133350"/>
                  <a:gd name="connsiteX2" fmla="*/ 68104 w 133350"/>
                  <a:gd name="connsiteY2" fmla="*/ 7144 h 133350"/>
                  <a:gd name="connsiteX3" fmla="*/ 130016 w 133350"/>
                  <a:gd name="connsiteY3" fmla="*/ 69056 h 133350"/>
                  <a:gd name="connsiteX4" fmla="*/ 68104 w 133350"/>
                  <a:gd name="connsiteY4" fmla="*/ 130016 h 13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 h="133350">
                    <a:moveTo>
                      <a:pt x="68104" y="130016"/>
                    </a:moveTo>
                    <a:cubicBezTo>
                      <a:pt x="33814" y="130016"/>
                      <a:pt x="7144" y="102394"/>
                      <a:pt x="7144" y="69056"/>
                    </a:cubicBezTo>
                    <a:cubicBezTo>
                      <a:pt x="7144" y="34766"/>
                      <a:pt x="34766" y="7144"/>
                      <a:pt x="68104" y="7144"/>
                    </a:cubicBezTo>
                    <a:cubicBezTo>
                      <a:pt x="102394" y="7144"/>
                      <a:pt x="130016" y="34766"/>
                      <a:pt x="130016" y="69056"/>
                    </a:cubicBezTo>
                    <a:cubicBezTo>
                      <a:pt x="129064" y="103346"/>
                      <a:pt x="101441" y="130016"/>
                      <a:pt x="68104" y="130016"/>
                    </a:cubicBezTo>
                    <a:close/>
                  </a:path>
                </a:pathLst>
              </a:custGeom>
              <a:grpFill/>
              <a:ln w="9525"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Calibri"/>
                  <a:ea typeface="+mn-ea"/>
                  <a:cs typeface="+mn-cs"/>
                </a:endParaRPr>
              </a:p>
            </p:txBody>
          </p:sp>
          <p:sp>
            <p:nvSpPr>
              <p:cNvPr id="29" name="Freeform: Shape 28">
                <a:extLst>
                  <a:ext uri="{FF2B5EF4-FFF2-40B4-BE49-F238E27FC236}">
                    <a16:creationId xmlns:a16="http://schemas.microsoft.com/office/drawing/2014/main" id="{472F53B4-916E-4A5A-8C0A-F0D6ECEFEB45}"/>
                  </a:ext>
                </a:extLst>
              </p:cNvPr>
              <p:cNvSpPr/>
              <p:nvPr/>
            </p:nvSpPr>
            <p:spPr>
              <a:xfrm>
                <a:off x="4521041" y="3382804"/>
                <a:ext cx="104775" cy="161925"/>
              </a:xfrm>
              <a:custGeom>
                <a:avLst/>
                <a:gdLst>
                  <a:gd name="connsiteX0" fmla="*/ 7144 w 104775"/>
                  <a:gd name="connsiteY0" fmla="*/ 159544 h 161925"/>
                  <a:gd name="connsiteX1" fmla="*/ 105251 w 104775"/>
                  <a:gd name="connsiteY1" fmla="*/ 83344 h 161925"/>
                  <a:gd name="connsiteX2" fmla="*/ 7144 w 104775"/>
                  <a:gd name="connsiteY2" fmla="*/ 7144 h 161925"/>
                </a:gdLst>
                <a:ahLst/>
                <a:cxnLst>
                  <a:cxn ang="0">
                    <a:pos x="connsiteX0" y="connsiteY0"/>
                  </a:cxn>
                  <a:cxn ang="0">
                    <a:pos x="connsiteX1" y="connsiteY1"/>
                  </a:cxn>
                  <a:cxn ang="0">
                    <a:pos x="connsiteX2" y="connsiteY2"/>
                  </a:cxn>
                </a:cxnLst>
                <a:rect l="l" t="t" r="r" b="b"/>
                <a:pathLst>
                  <a:path w="104775" h="161925">
                    <a:moveTo>
                      <a:pt x="7144" y="159544"/>
                    </a:moveTo>
                    <a:lnTo>
                      <a:pt x="105251" y="83344"/>
                    </a:lnTo>
                    <a:lnTo>
                      <a:pt x="7144" y="7144"/>
                    </a:lnTo>
                    <a:close/>
                  </a:path>
                </a:pathLst>
              </a:custGeom>
              <a:grpFill/>
              <a:ln w="9525"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Calibri"/>
                  <a:ea typeface="+mn-ea"/>
                  <a:cs typeface="+mn-cs"/>
                </a:endParaRPr>
              </a:p>
            </p:txBody>
          </p:sp>
          <p:sp>
            <p:nvSpPr>
              <p:cNvPr id="30" name="Freeform: Shape 29">
                <a:extLst>
                  <a:ext uri="{FF2B5EF4-FFF2-40B4-BE49-F238E27FC236}">
                    <a16:creationId xmlns:a16="http://schemas.microsoft.com/office/drawing/2014/main" id="{934AFA3F-CE39-48E7-912A-94A7A91E3E4E}"/>
                  </a:ext>
                </a:extLst>
              </p:cNvPr>
              <p:cNvSpPr/>
              <p:nvPr/>
            </p:nvSpPr>
            <p:spPr>
              <a:xfrm>
                <a:off x="3873341" y="3044666"/>
                <a:ext cx="685800" cy="581025"/>
              </a:xfrm>
              <a:custGeom>
                <a:avLst/>
                <a:gdLst>
                  <a:gd name="connsiteX0" fmla="*/ 683419 w 685800"/>
                  <a:gd name="connsiteY0" fmla="*/ 445294 h 581025"/>
                  <a:gd name="connsiteX1" fmla="*/ 683419 w 685800"/>
                  <a:gd name="connsiteY1" fmla="*/ 397669 h 581025"/>
                  <a:gd name="connsiteX2" fmla="*/ 54769 w 685800"/>
                  <a:gd name="connsiteY2" fmla="*/ 397669 h 581025"/>
                  <a:gd name="connsiteX3" fmla="*/ 54769 w 685800"/>
                  <a:gd name="connsiteY3" fmla="*/ 54769 h 581025"/>
                  <a:gd name="connsiteX4" fmla="*/ 607219 w 685800"/>
                  <a:gd name="connsiteY4" fmla="*/ 54769 h 581025"/>
                  <a:gd name="connsiteX5" fmla="*/ 607219 w 685800"/>
                  <a:gd name="connsiteY5" fmla="*/ 183356 h 581025"/>
                  <a:gd name="connsiteX6" fmla="*/ 654844 w 685800"/>
                  <a:gd name="connsiteY6" fmla="*/ 183356 h 581025"/>
                  <a:gd name="connsiteX7" fmla="*/ 654844 w 685800"/>
                  <a:gd name="connsiteY7" fmla="*/ 35719 h 581025"/>
                  <a:gd name="connsiteX8" fmla="*/ 626269 w 685800"/>
                  <a:gd name="connsiteY8" fmla="*/ 7144 h 581025"/>
                  <a:gd name="connsiteX9" fmla="*/ 35719 w 685800"/>
                  <a:gd name="connsiteY9" fmla="*/ 7144 h 581025"/>
                  <a:gd name="connsiteX10" fmla="*/ 7144 w 685800"/>
                  <a:gd name="connsiteY10" fmla="*/ 35719 h 581025"/>
                  <a:gd name="connsiteX11" fmla="*/ 7144 w 685800"/>
                  <a:gd name="connsiteY11" fmla="*/ 416719 h 581025"/>
                  <a:gd name="connsiteX12" fmla="*/ 35719 w 685800"/>
                  <a:gd name="connsiteY12" fmla="*/ 445294 h 581025"/>
                  <a:gd name="connsiteX13" fmla="*/ 269081 w 685800"/>
                  <a:gd name="connsiteY13" fmla="*/ 445294 h 581025"/>
                  <a:gd name="connsiteX14" fmla="*/ 130969 w 685800"/>
                  <a:gd name="connsiteY14" fmla="*/ 535781 h 581025"/>
                  <a:gd name="connsiteX15" fmla="*/ 130969 w 685800"/>
                  <a:gd name="connsiteY15" fmla="*/ 573881 h 581025"/>
                  <a:gd name="connsiteX16" fmla="*/ 531019 w 685800"/>
                  <a:gd name="connsiteY16" fmla="*/ 573881 h 581025"/>
                  <a:gd name="connsiteX17" fmla="*/ 531019 w 685800"/>
                  <a:gd name="connsiteY17" fmla="*/ 535781 h 581025"/>
                  <a:gd name="connsiteX18" fmla="*/ 392906 w 685800"/>
                  <a:gd name="connsiteY18" fmla="*/ 445294 h 581025"/>
                  <a:gd name="connsiteX19" fmla="*/ 683419 w 685800"/>
                  <a:gd name="connsiteY19" fmla="*/ 445294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85800" h="581025">
                    <a:moveTo>
                      <a:pt x="683419" y="445294"/>
                    </a:moveTo>
                    <a:lnTo>
                      <a:pt x="683419" y="397669"/>
                    </a:lnTo>
                    <a:lnTo>
                      <a:pt x="54769" y="397669"/>
                    </a:lnTo>
                    <a:lnTo>
                      <a:pt x="54769" y="54769"/>
                    </a:lnTo>
                    <a:lnTo>
                      <a:pt x="607219" y="54769"/>
                    </a:lnTo>
                    <a:lnTo>
                      <a:pt x="607219" y="183356"/>
                    </a:lnTo>
                    <a:lnTo>
                      <a:pt x="654844" y="183356"/>
                    </a:lnTo>
                    <a:lnTo>
                      <a:pt x="654844" y="35719"/>
                    </a:lnTo>
                    <a:cubicBezTo>
                      <a:pt x="654844" y="21431"/>
                      <a:pt x="640556" y="7144"/>
                      <a:pt x="626269" y="7144"/>
                    </a:cubicBezTo>
                    <a:lnTo>
                      <a:pt x="35719" y="7144"/>
                    </a:lnTo>
                    <a:cubicBezTo>
                      <a:pt x="21431" y="7144"/>
                      <a:pt x="7144" y="21431"/>
                      <a:pt x="7144" y="35719"/>
                    </a:cubicBezTo>
                    <a:lnTo>
                      <a:pt x="7144" y="416719"/>
                    </a:lnTo>
                    <a:cubicBezTo>
                      <a:pt x="7144" y="431006"/>
                      <a:pt x="21431" y="445294"/>
                      <a:pt x="35719" y="445294"/>
                    </a:cubicBezTo>
                    <a:lnTo>
                      <a:pt x="269081" y="445294"/>
                    </a:lnTo>
                    <a:cubicBezTo>
                      <a:pt x="270034" y="516731"/>
                      <a:pt x="267176" y="535781"/>
                      <a:pt x="130969" y="535781"/>
                    </a:cubicBezTo>
                    <a:lnTo>
                      <a:pt x="130969" y="573881"/>
                    </a:lnTo>
                    <a:lnTo>
                      <a:pt x="531019" y="573881"/>
                    </a:lnTo>
                    <a:lnTo>
                      <a:pt x="531019" y="535781"/>
                    </a:lnTo>
                    <a:cubicBezTo>
                      <a:pt x="394811" y="535781"/>
                      <a:pt x="391954" y="516731"/>
                      <a:pt x="392906" y="445294"/>
                    </a:cubicBezTo>
                    <a:lnTo>
                      <a:pt x="683419" y="445294"/>
                    </a:lnTo>
                    <a:close/>
                  </a:path>
                </a:pathLst>
              </a:custGeom>
              <a:grpFill/>
              <a:ln w="9525"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Calibri"/>
                  <a:ea typeface="+mn-ea"/>
                  <a:cs typeface="+mn-cs"/>
                </a:endParaRPr>
              </a:p>
            </p:txBody>
          </p:sp>
          <p:sp>
            <p:nvSpPr>
              <p:cNvPr id="31" name="Freeform: Shape 30">
                <a:extLst>
                  <a:ext uri="{FF2B5EF4-FFF2-40B4-BE49-F238E27FC236}">
                    <a16:creationId xmlns:a16="http://schemas.microsoft.com/office/drawing/2014/main" id="{D7446EB2-9EE3-4127-A635-40EC1027AFCC}"/>
                  </a:ext>
                </a:extLst>
              </p:cNvPr>
              <p:cNvSpPr/>
              <p:nvPr/>
            </p:nvSpPr>
            <p:spPr>
              <a:xfrm>
                <a:off x="4135279" y="3202781"/>
                <a:ext cx="571500" cy="504825"/>
              </a:xfrm>
              <a:custGeom>
                <a:avLst/>
                <a:gdLst>
                  <a:gd name="connsiteX0" fmla="*/ 545306 w 571500"/>
                  <a:gd name="connsiteY0" fmla="*/ 44291 h 504825"/>
                  <a:gd name="connsiteX1" fmla="*/ 125254 w 571500"/>
                  <a:gd name="connsiteY1" fmla="*/ 44291 h 504825"/>
                  <a:gd name="connsiteX2" fmla="*/ 69056 w 571500"/>
                  <a:gd name="connsiteY2" fmla="*/ 7144 h 504825"/>
                  <a:gd name="connsiteX3" fmla="*/ 7144 w 571500"/>
                  <a:gd name="connsiteY3" fmla="*/ 68104 h 504825"/>
                  <a:gd name="connsiteX4" fmla="*/ 69056 w 571500"/>
                  <a:gd name="connsiteY4" fmla="*/ 129064 h 504825"/>
                  <a:gd name="connsiteX5" fmla="*/ 125254 w 571500"/>
                  <a:gd name="connsiteY5" fmla="*/ 91916 h 504825"/>
                  <a:gd name="connsiteX6" fmla="*/ 531019 w 571500"/>
                  <a:gd name="connsiteY6" fmla="*/ 91916 h 504825"/>
                  <a:gd name="connsiteX7" fmla="*/ 531019 w 571500"/>
                  <a:gd name="connsiteY7" fmla="*/ 444341 h 504825"/>
                  <a:gd name="connsiteX8" fmla="*/ 340519 w 571500"/>
                  <a:gd name="connsiteY8" fmla="*/ 444341 h 504825"/>
                  <a:gd name="connsiteX9" fmla="*/ 340519 w 571500"/>
                  <a:gd name="connsiteY9" fmla="*/ 306229 h 504825"/>
                  <a:gd name="connsiteX10" fmla="*/ 302419 w 571500"/>
                  <a:gd name="connsiteY10" fmla="*/ 306229 h 504825"/>
                  <a:gd name="connsiteX11" fmla="*/ 302419 w 571500"/>
                  <a:gd name="connsiteY11" fmla="*/ 482441 h 504825"/>
                  <a:gd name="connsiteX12" fmla="*/ 326231 w 571500"/>
                  <a:gd name="connsiteY12" fmla="*/ 506254 h 504825"/>
                  <a:gd name="connsiteX13" fmla="*/ 545306 w 571500"/>
                  <a:gd name="connsiteY13" fmla="*/ 506254 h 504825"/>
                  <a:gd name="connsiteX14" fmla="*/ 569119 w 571500"/>
                  <a:gd name="connsiteY14" fmla="*/ 482441 h 504825"/>
                  <a:gd name="connsiteX15" fmla="*/ 569119 w 571500"/>
                  <a:gd name="connsiteY15" fmla="*/ 68104 h 504825"/>
                  <a:gd name="connsiteX16" fmla="*/ 545306 w 571500"/>
                  <a:gd name="connsiteY16" fmla="*/ 44291 h 504825"/>
                  <a:gd name="connsiteX17" fmla="*/ 459581 w 571500"/>
                  <a:gd name="connsiteY17" fmla="*/ 482441 h 504825"/>
                  <a:gd name="connsiteX18" fmla="*/ 411956 w 571500"/>
                  <a:gd name="connsiteY18" fmla="*/ 482441 h 504825"/>
                  <a:gd name="connsiteX19" fmla="*/ 411956 w 571500"/>
                  <a:gd name="connsiteY19" fmla="*/ 468154 h 504825"/>
                  <a:gd name="connsiteX20" fmla="*/ 459581 w 571500"/>
                  <a:gd name="connsiteY20" fmla="*/ 468154 h 504825"/>
                  <a:gd name="connsiteX21" fmla="*/ 459581 w 571500"/>
                  <a:gd name="connsiteY21" fmla="*/ 482441 h 50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71500" h="504825">
                    <a:moveTo>
                      <a:pt x="545306" y="44291"/>
                    </a:moveTo>
                    <a:lnTo>
                      <a:pt x="125254" y="44291"/>
                    </a:lnTo>
                    <a:cubicBezTo>
                      <a:pt x="115729" y="22384"/>
                      <a:pt x="93821" y="7144"/>
                      <a:pt x="69056" y="7144"/>
                    </a:cubicBezTo>
                    <a:cubicBezTo>
                      <a:pt x="34766" y="7144"/>
                      <a:pt x="7144" y="34766"/>
                      <a:pt x="7144" y="68104"/>
                    </a:cubicBezTo>
                    <a:cubicBezTo>
                      <a:pt x="7144" y="101441"/>
                      <a:pt x="34766" y="129064"/>
                      <a:pt x="69056" y="129064"/>
                    </a:cubicBezTo>
                    <a:cubicBezTo>
                      <a:pt x="94774" y="129064"/>
                      <a:pt x="116681" y="113824"/>
                      <a:pt x="125254" y="91916"/>
                    </a:cubicBezTo>
                    <a:lnTo>
                      <a:pt x="531019" y="91916"/>
                    </a:lnTo>
                    <a:lnTo>
                      <a:pt x="531019" y="444341"/>
                    </a:lnTo>
                    <a:lnTo>
                      <a:pt x="340519" y="444341"/>
                    </a:lnTo>
                    <a:lnTo>
                      <a:pt x="340519" y="306229"/>
                    </a:lnTo>
                    <a:lnTo>
                      <a:pt x="302419" y="306229"/>
                    </a:lnTo>
                    <a:lnTo>
                      <a:pt x="302419" y="482441"/>
                    </a:lnTo>
                    <a:cubicBezTo>
                      <a:pt x="302419" y="495776"/>
                      <a:pt x="312896" y="506254"/>
                      <a:pt x="326231" y="506254"/>
                    </a:cubicBezTo>
                    <a:lnTo>
                      <a:pt x="545306" y="506254"/>
                    </a:lnTo>
                    <a:cubicBezTo>
                      <a:pt x="558641" y="506254"/>
                      <a:pt x="569119" y="495776"/>
                      <a:pt x="569119" y="482441"/>
                    </a:cubicBezTo>
                    <a:lnTo>
                      <a:pt x="569119" y="68104"/>
                    </a:lnTo>
                    <a:cubicBezTo>
                      <a:pt x="569119" y="54769"/>
                      <a:pt x="558641" y="44291"/>
                      <a:pt x="545306" y="44291"/>
                    </a:cubicBezTo>
                    <a:close/>
                    <a:moveTo>
                      <a:pt x="459581" y="482441"/>
                    </a:moveTo>
                    <a:lnTo>
                      <a:pt x="411956" y="482441"/>
                    </a:lnTo>
                    <a:lnTo>
                      <a:pt x="411956" y="468154"/>
                    </a:lnTo>
                    <a:lnTo>
                      <a:pt x="459581" y="468154"/>
                    </a:lnTo>
                    <a:lnTo>
                      <a:pt x="459581" y="482441"/>
                    </a:lnTo>
                    <a:close/>
                  </a:path>
                </a:pathLst>
              </a:custGeom>
              <a:grpFill/>
              <a:ln w="9525"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Calibri"/>
                  <a:ea typeface="+mn-ea"/>
                  <a:cs typeface="+mn-cs"/>
                </a:endParaRPr>
              </a:p>
            </p:txBody>
          </p:sp>
        </p:grpSp>
        <p:pic>
          <p:nvPicPr>
            <p:cNvPr id="25" name="Graphic 24">
              <a:extLst>
                <a:ext uri="{FF2B5EF4-FFF2-40B4-BE49-F238E27FC236}">
                  <a16:creationId xmlns:a16="http://schemas.microsoft.com/office/drawing/2014/main" id="{31F805D2-32C5-4F41-9F51-D64C1EB91BAB}"/>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551175" y="3377835"/>
              <a:ext cx="1105466" cy="1105466"/>
            </a:xfrm>
            <a:prstGeom prst="rect">
              <a:avLst/>
            </a:prstGeom>
          </p:spPr>
        </p:pic>
      </p:grpSp>
      <p:grpSp>
        <p:nvGrpSpPr>
          <p:cNvPr id="63" name="Group 62">
            <a:extLst>
              <a:ext uri="{FF2B5EF4-FFF2-40B4-BE49-F238E27FC236}">
                <a16:creationId xmlns:a16="http://schemas.microsoft.com/office/drawing/2014/main" id="{05FCC207-E418-4F5B-A77A-B81E8DFFAA4F}"/>
              </a:ext>
            </a:extLst>
          </p:cNvPr>
          <p:cNvGrpSpPr/>
          <p:nvPr/>
        </p:nvGrpSpPr>
        <p:grpSpPr>
          <a:xfrm>
            <a:off x="6157239" y="1566492"/>
            <a:ext cx="6152398" cy="4485519"/>
            <a:chOff x="6036193" y="1535917"/>
            <a:chExt cx="6032310" cy="4397967"/>
          </a:xfrm>
        </p:grpSpPr>
        <p:sp>
          <p:nvSpPr>
            <p:cNvPr id="64" name="Oval 63">
              <a:extLst>
                <a:ext uri="{FF2B5EF4-FFF2-40B4-BE49-F238E27FC236}">
                  <a16:creationId xmlns:a16="http://schemas.microsoft.com/office/drawing/2014/main" id="{190081C0-F5CD-4DF3-BC49-16A45866ABFB}"/>
                </a:ext>
              </a:extLst>
            </p:cNvPr>
            <p:cNvSpPr/>
            <p:nvPr/>
          </p:nvSpPr>
          <p:spPr bwMode="auto">
            <a:xfrm>
              <a:off x="7410273" y="2373086"/>
              <a:ext cx="3301783" cy="3301783"/>
            </a:xfrm>
            <a:prstGeom prst="ellipse">
              <a:avLst/>
            </a:prstGeom>
            <a:noFill/>
            <a:ln w="12700">
              <a:solidFill>
                <a:srgbClr val="0078D7"/>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rPr>
                <a:t> </a:t>
              </a:r>
            </a:p>
          </p:txBody>
        </p:sp>
        <p:sp>
          <p:nvSpPr>
            <p:cNvPr id="65" name="Rectangle 64">
              <a:extLst>
                <a:ext uri="{FF2B5EF4-FFF2-40B4-BE49-F238E27FC236}">
                  <a16:creationId xmlns:a16="http://schemas.microsoft.com/office/drawing/2014/main" id="{3AA4A4DB-107F-4C6B-9AC7-423FF67C0CB0}"/>
                </a:ext>
              </a:extLst>
            </p:cNvPr>
            <p:cNvSpPr/>
            <p:nvPr/>
          </p:nvSpPr>
          <p:spPr bwMode="auto">
            <a:xfrm>
              <a:off x="8866711" y="2231762"/>
              <a:ext cx="247122" cy="180677"/>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66" name="Text Placeholder 21">
              <a:extLst>
                <a:ext uri="{FF2B5EF4-FFF2-40B4-BE49-F238E27FC236}">
                  <a16:creationId xmlns:a16="http://schemas.microsoft.com/office/drawing/2014/main" id="{7F8AB4FA-3407-40FD-90FA-F22232A38BBE}"/>
                </a:ext>
              </a:extLst>
            </p:cNvPr>
            <p:cNvSpPr txBox="1">
              <a:spLocks/>
            </p:cNvSpPr>
            <p:nvPr/>
          </p:nvSpPr>
          <p:spPr>
            <a:xfrm>
              <a:off x="6359167" y="2742046"/>
              <a:ext cx="1077971" cy="469103"/>
            </a:xfrm>
            <a:prstGeom prst="rect">
              <a:avLst/>
            </a:prstGeom>
          </p:spPr>
          <p:txBody>
            <a:bodyPr wrap="square">
              <a:spAutoFit/>
            </a:bodyPr>
            <a:lstStyle>
              <a:defPPr>
                <a:defRPr lang="en-US"/>
              </a:defPPr>
              <a:lvl1pPr algn="r" defTabSz="932574">
                <a:spcBef>
                  <a:spcPts val="300"/>
                </a:spcBef>
                <a:spcAft>
                  <a:spcPts val="2400"/>
                </a:spcAft>
                <a:defRPr sz="1200">
                  <a:solidFill>
                    <a:srgbClr val="0078D7"/>
                  </a:solidFill>
                  <a:latin typeface="Segoe UI Light" panose="020B0502040204020203" pitchFamily="34" charset="0"/>
                  <a:cs typeface="Segoe UI Light" panose="020B05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0" marR="0" lvl="0" indent="0" algn="r" defTabSz="951132" rtl="0" eaLnBrk="1" fontAlgn="auto" latinLnBrk="0" hangingPunct="1">
                <a:lnSpc>
                  <a:spcPct val="100000"/>
                </a:lnSpc>
                <a:spcBef>
                  <a:spcPts val="306"/>
                </a:spcBef>
                <a:spcAft>
                  <a:spcPts val="2448"/>
                </a:spcAft>
                <a:buClrTx/>
                <a:buSzTx/>
                <a:buFontTx/>
                <a:buNone/>
                <a:tabLst/>
                <a:defRPr/>
              </a:pPr>
              <a:r>
                <a:rPr kumimoji="0" lang="en-US" sz="1224"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Azure Monitor</a:t>
              </a:r>
            </a:p>
          </p:txBody>
        </p:sp>
        <p:sp>
          <p:nvSpPr>
            <p:cNvPr id="67" name="Text Placeholder 21">
              <a:extLst>
                <a:ext uri="{FF2B5EF4-FFF2-40B4-BE49-F238E27FC236}">
                  <a16:creationId xmlns:a16="http://schemas.microsoft.com/office/drawing/2014/main" id="{D7D883D7-A1BC-48D8-AB23-28F54E84BFF4}"/>
                </a:ext>
              </a:extLst>
            </p:cNvPr>
            <p:cNvSpPr txBox="1">
              <a:spLocks/>
            </p:cNvSpPr>
            <p:nvPr/>
          </p:nvSpPr>
          <p:spPr>
            <a:xfrm>
              <a:off x="6036193" y="3658721"/>
              <a:ext cx="959460" cy="469103"/>
            </a:xfrm>
            <a:prstGeom prst="rect">
              <a:avLst/>
            </a:prstGeom>
          </p:spPr>
          <p:txBody>
            <a:bodyPr wrap="square">
              <a:spAutoFit/>
            </a:bodyPr>
            <a:lstStyle>
              <a:defPPr>
                <a:defRPr lang="en-US"/>
              </a:defPPr>
              <a:lvl1pPr algn="r" defTabSz="932574">
                <a:spcBef>
                  <a:spcPts val="300"/>
                </a:spcBef>
                <a:spcAft>
                  <a:spcPts val="2400"/>
                </a:spcAft>
                <a:defRPr sz="1200">
                  <a:solidFill>
                    <a:srgbClr val="0078D7"/>
                  </a:solidFill>
                  <a:latin typeface="Segoe UI Light" panose="020B0502040204020203" pitchFamily="34" charset="0"/>
                  <a:cs typeface="Segoe UI Light" panose="020B05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0" marR="0" lvl="0" indent="0" algn="r" defTabSz="951132" rtl="0" eaLnBrk="1" fontAlgn="auto" latinLnBrk="0" hangingPunct="1">
                <a:lnSpc>
                  <a:spcPct val="100000"/>
                </a:lnSpc>
                <a:spcBef>
                  <a:spcPts val="306"/>
                </a:spcBef>
                <a:spcAft>
                  <a:spcPts val="2448"/>
                </a:spcAft>
                <a:buClrTx/>
                <a:buSzTx/>
                <a:buFontTx/>
                <a:buNone/>
                <a:tabLst/>
                <a:defRPr/>
              </a:pPr>
              <a:r>
                <a:rPr kumimoji="0" lang="en-US" sz="1224"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Core Azure Services</a:t>
              </a:r>
            </a:p>
          </p:txBody>
        </p:sp>
        <p:sp>
          <p:nvSpPr>
            <p:cNvPr id="68" name="Text Placeholder 21">
              <a:extLst>
                <a:ext uri="{FF2B5EF4-FFF2-40B4-BE49-F238E27FC236}">
                  <a16:creationId xmlns:a16="http://schemas.microsoft.com/office/drawing/2014/main" id="{78FAAE5F-7DCB-4E79-A029-3E77E85E3921}"/>
                </a:ext>
              </a:extLst>
            </p:cNvPr>
            <p:cNvSpPr txBox="1">
              <a:spLocks/>
            </p:cNvSpPr>
            <p:nvPr/>
          </p:nvSpPr>
          <p:spPr>
            <a:xfrm>
              <a:off x="6246437" y="4720214"/>
              <a:ext cx="964644" cy="469103"/>
            </a:xfrm>
            <a:prstGeom prst="rect">
              <a:avLst/>
            </a:prstGeom>
          </p:spPr>
          <p:txBody>
            <a:bodyPr wrap="square">
              <a:spAutoFit/>
            </a:bodyPr>
            <a:lstStyle>
              <a:defPPr>
                <a:defRPr lang="en-US"/>
              </a:defPPr>
              <a:lvl1pPr algn="r" defTabSz="932574">
                <a:spcBef>
                  <a:spcPts val="300"/>
                </a:spcBef>
                <a:spcAft>
                  <a:spcPts val="2400"/>
                </a:spcAft>
                <a:defRPr sz="1200">
                  <a:solidFill>
                    <a:srgbClr val="0078D7"/>
                  </a:solidFill>
                  <a:latin typeface="Segoe UI Light" panose="020B0502040204020203" pitchFamily="34" charset="0"/>
                  <a:cs typeface="Segoe UI Light" panose="020B05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0" marR="0" lvl="0" indent="0" algn="r" defTabSz="951132" rtl="0" eaLnBrk="1" fontAlgn="auto" latinLnBrk="0" hangingPunct="1">
                <a:lnSpc>
                  <a:spcPct val="100000"/>
                </a:lnSpc>
                <a:spcBef>
                  <a:spcPts val="306"/>
                </a:spcBef>
                <a:spcAft>
                  <a:spcPts val="2448"/>
                </a:spcAft>
                <a:buClrTx/>
                <a:buSzTx/>
                <a:buFontTx/>
                <a:buNone/>
                <a:tabLst/>
                <a:defRPr/>
              </a:pPr>
              <a:r>
                <a:rPr kumimoji="0" lang="en-US" sz="1224"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Archive</a:t>
              </a:r>
              <a:br>
                <a:rPr kumimoji="0" lang="en-US" sz="1224"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br>
              <a:r>
                <a:rPr kumimoji="0" lang="en-US" sz="1224"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Storage</a:t>
              </a:r>
            </a:p>
          </p:txBody>
        </p:sp>
        <p:sp>
          <p:nvSpPr>
            <p:cNvPr id="69" name="Text Placeholder 21">
              <a:extLst>
                <a:ext uri="{FF2B5EF4-FFF2-40B4-BE49-F238E27FC236}">
                  <a16:creationId xmlns:a16="http://schemas.microsoft.com/office/drawing/2014/main" id="{E1064B74-BB9F-41DD-A79C-9E88EB1238F8}"/>
                </a:ext>
              </a:extLst>
            </p:cNvPr>
            <p:cNvSpPr txBox="1">
              <a:spLocks/>
            </p:cNvSpPr>
            <p:nvPr/>
          </p:nvSpPr>
          <p:spPr>
            <a:xfrm>
              <a:off x="6987387" y="5473937"/>
              <a:ext cx="1077971" cy="459947"/>
            </a:xfrm>
            <a:prstGeom prst="rect">
              <a:avLst/>
            </a:prstGeom>
          </p:spPr>
          <p:txBody>
            <a:bodyPr wrap="square">
              <a:spAutoFit/>
            </a:bodyPr>
            <a:lstStyle>
              <a:defPPr>
                <a:defRPr lang="en-US"/>
              </a:defPPr>
              <a:lvl1pPr algn="r" defTabSz="932574">
                <a:spcBef>
                  <a:spcPts val="300"/>
                </a:spcBef>
                <a:spcAft>
                  <a:spcPts val="2400"/>
                </a:spcAft>
                <a:defRPr sz="1200">
                  <a:solidFill>
                    <a:srgbClr val="0078D7"/>
                  </a:solidFill>
                  <a:latin typeface="Segoe UI Light" panose="020B0502040204020203" pitchFamily="34" charset="0"/>
                  <a:cs typeface="Segoe UI Light" panose="020B05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0" marR="0" lvl="0" indent="0" algn="r" defTabSz="951132" rtl="0" eaLnBrk="1" fontAlgn="auto" latinLnBrk="0" hangingPunct="1">
                <a:lnSpc>
                  <a:spcPct val="100000"/>
                </a:lnSpc>
                <a:spcBef>
                  <a:spcPts val="306"/>
                </a:spcBef>
                <a:spcAft>
                  <a:spcPts val="2448"/>
                </a:spcAft>
                <a:buClrTx/>
                <a:buSzTx/>
                <a:buFontTx/>
                <a:buNone/>
                <a:tabLst/>
                <a:defRPr/>
              </a:pPr>
              <a:r>
                <a:rPr kumimoji="0" lang="en-US" sz="1224"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Visual Studio Team Services</a:t>
              </a:r>
            </a:p>
          </p:txBody>
        </p:sp>
        <p:sp>
          <p:nvSpPr>
            <p:cNvPr id="70" name="Text Placeholder 21">
              <a:extLst>
                <a:ext uri="{FF2B5EF4-FFF2-40B4-BE49-F238E27FC236}">
                  <a16:creationId xmlns:a16="http://schemas.microsoft.com/office/drawing/2014/main" id="{DB9F8284-191D-4B9B-84F0-882B59BAFD36}"/>
                </a:ext>
              </a:extLst>
            </p:cNvPr>
            <p:cNvSpPr txBox="1">
              <a:spLocks/>
            </p:cNvSpPr>
            <p:nvPr/>
          </p:nvSpPr>
          <p:spPr>
            <a:xfrm>
              <a:off x="10091038" y="5473937"/>
              <a:ext cx="1285083" cy="280718"/>
            </a:xfrm>
            <a:prstGeom prst="rect">
              <a:avLst/>
            </a:prstGeom>
          </p:spPr>
          <p:txBody>
            <a:bodyPr wrap="square">
              <a:spAutoFit/>
            </a:bodyPr>
            <a:lstStyle>
              <a:defPPr>
                <a:defRPr lang="en-US"/>
              </a:defPPr>
              <a:lvl1pPr algn="r" defTabSz="932574">
                <a:spcBef>
                  <a:spcPts val="300"/>
                </a:spcBef>
                <a:spcAft>
                  <a:spcPts val="2400"/>
                </a:spcAft>
                <a:defRPr sz="1200">
                  <a:solidFill>
                    <a:srgbClr val="0078D7"/>
                  </a:solidFill>
                  <a:latin typeface="Segoe UI Light" panose="020B0502040204020203" pitchFamily="34" charset="0"/>
                  <a:cs typeface="Segoe UI Light" panose="020B05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0" marR="0" lvl="0" indent="0" algn="l" defTabSz="951132" rtl="0" eaLnBrk="1" fontAlgn="auto" latinLnBrk="0" hangingPunct="1">
                <a:lnSpc>
                  <a:spcPct val="100000"/>
                </a:lnSpc>
                <a:spcBef>
                  <a:spcPts val="306"/>
                </a:spcBef>
                <a:spcAft>
                  <a:spcPts val="2448"/>
                </a:spcAft>
                <a:buClrTx/>
                <a:buSzTx/>
                <a:buFontTx/>
                <a:buNone/>
                <a:tabLst/>
                <a:defRPr/>
              </a:pPr>
              <a:r>
                <a:rPr kumimoji="0" lang="en-US" sz="1224"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Stream Analytics</a:t>
              </a:r>
            </a:p>
          </p:txBody>
        </p:sp>
        <p:sp>
          <p:nvSpPr>
            <p:cNvPr id="71" name="Text Placeholder 21">
              <a:extLst>
                <a:ext uri="{FF2B5EF4-FFF2-40B4-BE49-F238E27FC236}">
                  <a16:creationId xmlns:a16="http://schemas.microsoft.com/office/drawing/2014/main" id="{5E295028-1E5C-434A-A87A-F56AD87DF54C}"/>
                </a:ext>
              </a:extLst>
            </p:cNvPr>
            <p:cNvSpPr txBox="1">
              <a:spLocks/>
            </p:cNvSpPr>
            <p:nvPr/>
          </p:nvSpPr>
          <p:spPr>
            <a:xfrm>
              <a:off x="10671698" y="2658316"/>
              <a:ext cx="1233194" cy="469103"/>
            </a:xfrm>
            <a:prstGeom prst="rect">
              <a:avLst/>
            </a:prstGeom>
          </p:spPr>
          <p:txBody>
            <a:bodyPr wrap="square">
              <a:spAutoFit/>
            </a:bodyPr>
            <a:lstStyle>
              <a:defPPr>
                <a:defRPr lang="en-US"/>
              </a:defPPr>
              <a:lvl1pPr algn="r" defTabSz="932574">
                <a:spcBef>
                  <a:spcPts val="300"/>
                </a:spcBef>
                <a:spcAft>
                  <a:spcPts val="2400"/>
                </a:spcAft>
                <a:defRPr sz="1200">
                  <a:solidFill>
                    <a:srgbClr val="0078D7"/>
                  </a:solidFill>
                  <a:latin typeface="Segoe UI Light" panose="020B0502040204020203" pitchFamily="34" charset="0"/>
                  <a:cs typeface="Segoe UI Light" panose="020B05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0" marR="0" lvl="0" indent="0" algn="l" defTabSz="951132" rtl="0" eaLnBrk="1" fontAlgn="auto" latinLnBrk="0" hangingPunct="1">
                <a:lnSpc>
                  <a:spcPct val="100000"/>
                </a:lnSpc>
                <a:spcBef>
                  <a:spcPts val="306"/>
                </a:spcBef>
                <a:spcAft>
                  <a:spcPts val="2448"/>
                </a:spcAft>
                <a:buClrTx/>
                <a:buSzTx/>
                <a:buFontTx/>
                <a:buNone/>
                <a:tabLst/>
                <a:defRPr/>
              </a:pPr>
              <a:r>
                <a:rPr kumimoji="0" lang="en-US" sz="1224"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Azure Database for PostgreSQL</a:t>
              </a:r>
            </a:p>
          </p:txBody>
        </p:sp>
        <p:sp>
          <p:nvSpPr>
            <p:cNvPr id="72" name="Text Placeholder 21">
              <a:extLst>
                <a:ext uri="{FF2B5EF4-FFF2-40B4-BE49-F238E27FC236}">
                  <a16:creationId xmlns:a16="http://schemas.microsoft.com/office/drawing/2014/main" id="{894E63DF-4B2F-426E-A315-5CA26D08AC48}"/>
                </a:ext>
              </a:extLst>
            </p:cNvPr>
            <p:cNvSpPr txBox="1">
              <a:spLocks/>
            </p:cNvSpPr>
            <p:nvPr/>
          </p:nvSpPr>
          <p:spPr>
            <a:xfrm>
              <a:off x="8431469" y="1535917"/>
              <a:ext cx="1269957" cy="469103"/>
            </a:xfrm>
            <a:prstGeom prst="rect">
              <a:avLst/>
            </a:prstGeom>
          </p:spPr>
          <p:txBody>
            <a:bodyPr wrap="square">
              <a:spAutoFit/>
            </a:bodyPr>
            <a:lstStyle>
              <a:defPPr>
                <a:defRPr lang="en-US"/>
              </a:defPPr>
              <a:lvl1pPr algn="r" defTabSz="932574">
                <a:spcBef>
                  <a:spcPts val="300"/>
                </a:spcBef>
                <a:spcAft>
                  <a:spcPts val="2400"/>
                </a:spcAft>
                <a:defRPr sz="1200">
                  <a:solidFill>
                    <a:srgbClr val="0078D7"/>
                  </a:solidFill>
                  <a:latin typeface="Segoe UI Light" panose="020B0502040204020203" pitchFamily="34" charset="0"/>
                  <a:cs typeface="Segoe UI Light" panose="020B05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0" marR="0" lvl="0" indent="0" algn="ctr" defTabSz="951132" rtl="0" eaLnBrk="1" fontAlgn="auto" latinLnBrk="0" hangingPunct="1">
                <a:lnSpc>
                  <a:spcPct val="100000"/>
                </a:lnSpc>
                <a:spcBef>
                  <a:spcPts val="306"/>
                </a:spcBef>
                <a:spcAft>
                  <a:spcPts val="2448"/>
                </a:spcAft>
                <a:buClrTx/>
                <a:buSzTx/>
                <a:buFontTx/>
                <a:buNone/>
                <a:tabLst/>
                <a:defRPr/>
              </a:pPr>
              <a:r>
                <a:rPr kumimoji="0" lang="en-US" sz="1224"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Azure Database for MySQL</a:t>
              </a:r>
            </a:p>
          </p:txBody>
        </p:sp>
        <p:sp>
          <p:nvSpPr>
            <p:cNvPr id="73" name="Oval 72">
              <a:extLst>
                <a:ext uri="{FF2B5EF4-FFF2-40B4-BE49-F238E27FC236}">
                  <a16:creationId xmlns:a16="http://schemas.microsoft.com/office/drawing/2014/main" id="{BDE71B41-DA3E-4E28-9EBC-55E454AAE485}"/>
                </a:ext>
              </a:extLst>
            </p:cNvPr>
            <p:cNvSpPr/>
            <p:nvPr/>
          </p:nvSpPr>
          <p:spPr bwMode="auto">
            <a:xfrm>
              <a:off x="7034807" y="3477630"/>
              <a:ext cx="780834" cy="780835"/>
            </a:xfrm>
            <a:prstGeom prst="ellipse">
              <a:avLst/>
            </a:prstGeom>
            <a:solidFill>
              <a:schemeClr val="bg1"/>
            </a:solid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74" name="Oval 73">
              <a:extLst>
                <a:ext uri="{FF2B5EF4-FFF2-40B4-BE49-F238E27FC236}">
                  <a16:creationId xmlns:a16="http://schemas.microsoft.com/office/drawing/2014/main" id="{9A6C39F4-B8B7-4A1F-B37A-7713342B6E34}"/>
                </a:ext>
              </a:extLst>
            </p:cNvPr>
            <p:cNvSpPr/>
            <p:nvPr/>
          </p:nvSpPr>
          <p:spPr bwMode="auto">
            <a:xfrm>
              <a:off x="9847970" y="2477225"/>
              <a:ext cx="780834" cy="780835"/>
            </a:xfrm>
            <a:prstGeom prst="ellipse">
              <a:avLst/>
            </a:prstGeom>
            <a:solidFill>
              <a:schemeClr val="bg1"/>
            </a:solid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pic>
          <p:nvPicPr>
            <p:cNvPr id="75" name="Graphic 74">
              <a:extLst>
                <a:ext uri="{FF2B5EF4-FFF2-40B4-BE49-F238E27FC236}">
                  <a16:creationId xmlns:a16="http://schemas.microsoft.com/office/drawing/2014/main" id="{1FAA8147-B578-4805-B088-E5D39E28B58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559928" y="3522740"/>
              <a:ext cx="1002474" cy="1002474"/>
            </a:xfrm>
            <a:prstGeom prst="rect">
              <a:avLst/>
            </a:prstGeom>
          </p:spPr>
        </p:pic>
        <p:grpSp>
          <p:nvGrpSpPr>
            <p:cNvPr id="76" name="Group 75">
              <a:extLst>
                <a:ext uri="{FF2B5EF4-FFF2-40B4-BE49-F238E27FC236}">
                  <a16:creationId xmlns:a16="http://schemas.microsoft.com/office/drawing/2014/main" id="{E220CCC6-7876-4B0F-957B-AF15ECC3AB5E}"/>
                </a:ext>
              </a:extLst>
            </p:cNvPr>
            <p:cNvGrpSpPr/>
            <p:nvPr/>
          </p:nvGrpSpPr>
          <p:grpSpPr>
            <a:xfrm>
              <a:off x="10135289" y="4569430"/>
              <a:ext cx="780834" cy="780835"/>
              <a:chOff x="3614504" y="4429405"/>
              <a:chExt cx="861056" cy="861056"/>
            </a:xfrm>
          </p:grpSpPr>
          <p:sp>
            <p:nvSpPr>
              <p:cNvPr id="118" name="Oval 117">
                <a:extLst>
                  <a:ext uri="{FF2B5EF4-FFF2-40B4-BE49-F238E27FC236}">
                    <a16:creationId xmlns:a16="http://schemas.microsoft.com/office/drawing/2014/main" id="{B69A9B5D-AAFC-4B53-8B67-4B50D09DD9F6}"/>
                  </a:ext>
                </a:extLst>
              </p:cNvPr>
              <p:cNvSpPr/>
              <p:nvPr/>
            </p:nvSpPr>
            <p:spPr bwMode="auto">
              <a:xfrm>
                <a:off x="3614504" y="4429405"/>
                <a:ext cx="861056" cy="861056"/>
              </a:xfrm>
              <a:prstGeom prst="ellipse">
                <a:avLst/>
              </a:prstGeom>
              <a:solidFill>
                <a:schemeClr val="bg1"/>
              </a:solid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pic>
            <p:nvPicPr>
              <p:cNvPr id="119" name="Graphic 118">
                <a:extLst>
                  <a:ext uri="{FF2B5EF4-FFF2-40B4-BE49-F238E27FC236}">
                    <a16:creationId xmlns:a16="http://schemas.microsoft.com/office/drawing/2014/main" id="{86A031C9-5BFE-4DE3-B4A3-923CAA60A067}"/>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3842684" y="4657585"/>
                <a:ext cx="404697" cy="404697"/>
              </a:xfrm>
              <a:prstGeom prst="rect">
                <a:avLst/>
              </a:prstGeom>
            </p:spPr>
          </p:pic>
        </p:grpSp>
        <p:grpSp>
          <p:nvGrpSpPr>
            <p:cNvPr id="77" name="Group 76">
              <a:extLst>
                <a:ext uri="{FF2B5EF4-FFF2-40B4-BE49-F238E27FC236}">
                  <a16:creationId xmlns:a16="http://schemas.microsoft.com/office/drawing/2014/main" id="{C86285CD-7EF9-4802-87E5-8000FCF2DF65}"/>
                </a:ext>
              </a:extLst>
            </p:cNvPr>
            <p:cNvGrpSpPr/>
            <p:nvPr/>
          </p:nvGrpSpPr>
          <p:grpSpPr>
            <a:xfrm>
              <a:off x="10351128" y="3477630"/>
              <a:ext cx="780834" cy="780835"/>
              <a:chOff x="3852518" y="3225435"/>
              <a:chExt cx="861056" cy="861056"/>
            </a:xfrm>
          </p:grpSpPr>
          <p:sp>
            <p:nvSpPr>
              <p:cNvPr id="116" name="Oval 115">
                <a:extLst>
                  <a:ext uri="{FF2B5EF4-FFF2-40B4-BE49-F238E27FC236}">
                    <a16:creationId xmlns:a16="http://schemas.microsoft.com/office/drawing/2014/main" id="{B0B1F03F-267B-46BC-8964-2B17CF1B8000}"/>
                  </a:ext>
                </a:extLst>
              </p:cNvPr>
              <p:cNvSpPr/>
              <p:nvPr/>
            </p:nvSpPr>
            <p:spPr bwMode="auto">
              <a:xfrm>
                <a:off x="3852518" y="3225435"/>
                <a:ext cx="861056" cy="861056"/>
              </a:xfrm>
              <a:prstGeom prst="ellipse">
                <a:avLst/>
              </a:prstGeom>
              <a:solidFill>
                <a:schemeClr val="bg1"/>
              </a:solid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pic>
            <p:nvPicPr>
              <p:cNvPr id="117" name="Graphic 116">
                <a:extLst>
                  <a:ext uri="{FF2B5EF4-FFF2-40B4-BE49-F238E27FC236}">
                    <a16:creationId xmlns:a16="http://schemas.microsoft.com/office/drawing/2014/main" id="{C1A4419F-F58B-451C-89DA-C580EB874FB7}"/>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4018124" y="3391041"/>
                <a:ext cx="529845" cy="529845"/>
              </a:xfrm>
              <a:prstGeom prst="rect">
                <a:avLst/>
              </a:prstGeom>
            </p:spPr>
          </p:pic>
        </p:grpSp>
        <p:grpSp>
          <p:nvGrpSpPr>
            <p:cNvPr id="78" name="Group 77">
              <a:extLst>
                <a:ext uri="{FF2B5EF4-FFF2-40B4-BE49-F238E27FC236}">
                  <a16:creationId xmlns:a16="http://schemas.microsoft.com/office/drawing/2014/main" id="{C9509E8C-5D35-44E7-9D2F-F2CF0C36E83C}"/>
                </a:ext>
              </a:extLst>
            </p:cNvPr>
            <p:cNvGrpSpPr/>
            <p:nvPr/>
          </p:nvGrpSpPr>
          <p:grpSpPr>
            <a:xfrm>
              <a:off x="7481610" y="2477225"/>
              <a:ext cx="780834" cy="780835"/>
              <a:chOff x="688191" y="2122250"/>
              <a:chExt cx="861056" cy="861056"/>
            </a:xfrm>
          </p:grpSpPr>
          <p:sp>
            <p:nvSpPr>
              <p:cNvPr id="114" name="Oval 113">
                <a:extLst>
                  <a:ext uri="{FF2B5EF4-FFF2-40B4-BE49-F238E27FC236}">
                    <a16:creationId xmlns:a16="http://schemas.microsoft.com/office/drawing/2014/main" id="{F0BDFA12-65E6-4132-A5F9-DF387F75B552}"/>
                  </a:ext>
                </a:extLst>
              </p:cNvPr>
              <p:cNvSpPr/>
              <p:nvPr/>
            </p:nvSpPr>
            <p:spPr bwMode="auto">
              <a:xfrm>
                <a:off x="688191" y="2122250"/>
                <a:ext cx="861056" cy="861056"/>
              </a:xfrm>
              <a:prstGeom prst="ellipse">
                <a:avLst/>
              </a:prstGeom>
              <a:solidFill>
                <a:schemeClr val="bg1"/>
              </a:solid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pic>
            <p:nvPicPr>
              <p:cNvPr id="115" name="Graphic 114">
                <a:extLst>
                  <a:ext uri="{FF2B5EF4-FFF2-40B4-BE49-F238E27FC236}">
                    <a16:creationId xmlns:a16="http://schemas.microsoft.com/office/drawing/2014/main" id="{CBE27016-153F-4F34-BBA3-ACF6FA7A0DCB}"/>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887737" y="2321796"/>
                <a:ext cx="461965" cy="461965"/>
              </a:xfrm>
              <a:prstGeom prst="rect">
                <a:avLst/>
              </a:prstGeom>
            </p:spPr>
          </p:pic>
        </p:grpSp>
        <p:grpSp>
          <p:nvGrpSpPr>
            <p:cNvPr id="79" name="Group 78">
              <a:extLst>
                <a:ext uri="{FF2B5EF4-FFF2-40B4-BE49-F238E27FC236}">
                  <a16:creationId xmlns:a16="http://schemas.microsoft.com/office/drawing/2014/main" id="{51D03BB3-9016-441C-BC93-83A1D3174D37}"/>
                </a:ext>
              </a:extLst>
            </p:cNvPr>
            <p:cNvGrpSpPr/>
            <p:nvPr/>
          </p:nvGrpSpPr>
          <p:grpSpPr>
            <a:xfrm>
              <a:off x="7252466" y="4539123"/>
              <a:ext cx="780834" cy="780835"/>
              <a:chOff x="435505" y="4395984"/>
              <a:chExt cx="861056" cy="861056"/>
            </a:xfrm>
          </p:grpSpPr>
          <p:sp>
            <p:nvSpPr>
              <p:cNvPr id="112" name="Oval 111">
                <a:extLst>
                  <a:ext uri="{FF2B5EF4-FFF2-40B4-BE49-F238E27FC236}">
                    <a16:creationId xmlns:a16="http://schemas.microsoft.com/office/drawing/2014/main" id="{987D8D67-127C-4528-937B-A963372698DF}"/>
                  </a:ext>
                </a:extLst>
              </p:cNvPr>
              <p:cNvSpPr/>
              <p:nvPr/>
            </p:nvSpPr>
            <p:spPr bwMode="auto">
              <a:xfrm>
                <a:off x="435505" y="4395984"/>
                <a:ext cx="861056" cy="861056"/>
              </a:xfrm>
              <a:prstGeom prst="ellipse">
                <a:avLst/>
              </a:prstGeom>
              <a:solidFill>
                <a:schemeClr val="bg1"/>
              </a:solid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pic>
            <p:nvPicPr>
              <p:cNvPr id="113" name="Picture 112">
                <a:extLst>
                  <a:ext uri="{FF2B5EF4-FFF2-40B4-BE49-F238E27FC236}">
                    <a16:creationId xmlns:a16="http://schemas.microsoft.com/office/drawing/2014/main" id="{B4A67444-6616-4129-A37E-C17418A54107}"/>
                  </a:ext>
                </a:extLst>
              </p:cNvPr>
              <p:cNvPicPr>
                <a:picLocks noChangeAspect="1"/>
              </p:cNvPicPr>
              <p:nvPr/>
            </p:nvPicPr>
            <p:blipFill>
              <a:blip r:embed="rId18"/>
              <a:stretch>
                <a:fillRect/>
              </a:stretch>
            </p:blipFill>
            <p:spPr>
              <a:xfrm>
                <a:off x="637433" y="4597912"/>
                <a:ext cx="457200" cy="457200"/>
              </a:xfrm>
              <a:prstGeom prst="rect">
                <a:avLst/>
              </a:prstGeom>
            </p:spPr>
          </p:pic>
        </p:grpSp>
        <p:sp>
          <p:nvSpPr>
            <p:cNvPr id="80" name="Text Placeholder 21">
              <a:extLst>
                <a:ext uri="{FF2B5EF4-FFF2-40B4-BE49-F238E27FC236}">
                  <a16:creationId xmlns:a16="http://schemas.microsoft.com/office/drawing/2014/main" id="{A9802DDA-A4D1-4FC2-9CC2-DBD91D7D9124}"/>
                </a:ext>
              </a:extLst>
            </p:cNvPr>
            <p:cNvSpPr txBox="1">
              <a:spLocks/>
            </p:cNvSpPr>
            <p:nvPr/>
          </p:nvSpPr>
          <p:spPr>
            <a:xfrm>
              <a:off x="11170985" y="3574990"/>
              <a:ext cx="870221" cy="657488"/>
            </a:xfrm>
            <a:prstGeom prst="rect">
              <a:avLst/>
            </a:prstGeom>
          </p:spPr>
          <p:txBody>
            <a:bodyPr wrap="square">
              <a:spAutoFit/>
            </a:bodyPr>
            <a:lstStyle>
              <a:defPPr>
                <a:defRPr lang="en-US"/>
              </a:defPPr>
              <a:lvl1pPr algn="r" defTabSz="932574">
                <a:spcBef>
                  <a:spcPts val="300"/>
                </a:spcBef>
                <a:spcAft>
                  <a:spcPts val="2400"/>
                </a:spcAft>
                <a:defRPr sz="1200">
                  <a:solidFill>
                    <a:srgbClr val="0078D7"/>
                  </a:solidFill>
                  <a:latin typeface="Segoe UI Light" panose="020B0502040204020203" pitchFamily="34" charset="0"/>
                  <a:cs typeface="Segoe UI Light" panose="020B05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0" marR="0" lvl="0" indent="0" algn="l" defTabSz="951132" rtl="0" eaLnBrk="1" fontAlgn="auto" latinLnBrk="0" hangingPunct="1">
                <a:lnSpc>
                  <a:spcPct val="100000"/>
                </a:lnSpc>
                <a:spcBef>
                  <a:spcPts val="306"/>
                </a:spcBef>
                <a:spcAft>
                  <a:spcPts val="2448"/>
                </a:spcAft>
                <a:buClrTx/>
                <a:buSzTx/>
                <a:buFontTx/>
                <a:buNone/>
                <a:tabLst/>
                <a:defRPr/>
              </a:pPr>
              <a:r>
                <a:rPr kumimoji="0" lang="en-US" sz="1224"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Azure </a:t>
              </a:r>
              <a:br>
                <a:rPr kumimoji="0" lang="en-US" sz="1224"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br>
              <a:r>
                <a:rPr kumimoji="0" lang="en-US" sz="1224"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Container </a:t>
              </a:r>
              <a:br>
                <a:rPr kumimoji="0" lang="en-US" sz="1224"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br>
              <a:r>
                <a:rPr kumimoji="0" lang="en-US" sz="1224"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Registry</a:t>
              </a:r>
            </a:p>
          </p:txBody>
        </p:sp>
        <p:sp>
          <p:nvSpPr>
            <p:cNvPr id="81" name="Text Placeholder 21">
              <a:extLst>
                <a:ext uri="{FF2B5EF4-FFF2-40B4-BE49-F238E27FC236}">
                  <a16:creationId xmlns:a16="http://schemas.microsoft.com/office/drawing/2014/main" id="{4322D551-9F51-4452-AA38-486DAD8C62CD}"/>
                </a:ext>
              </a:extLst>
            </p:cNvPr>
            <p:cNvSpPr txBox="1">
              <a:spLocks/>
            </p:cNvSpPr>
            <p:nvPr/>
          </p:nvSpPr>
          <p:spPr>
            <a:xfrm>
              <a:off x="10959250" y="4834252"/>
              <a:ext cx="1109253" cy="280718"/>
            </a:xfrm>
            <a:prstGeom prst="rect">
              <a:avLst/>
            </a:prstGeom>
          </p:spPr>
          <p:txBody>
            <a:bodyPr wrap="square">
              <a:spAutoFit/>
            </a:bodyPr>
            <a:lstStyle>
              <a:defPPr>
                <a:defRPr lang="en-US"/>
              </a:defPPr>
              <a:lvl1pPr algn="r" defTabSz="932574">
                <a:spcBef>
                  <a:spcPts val="300"/>
                </a:spcBef>
                <a:spcAft>
                  <a:spcPts val="2400"/>
                </a:spcAft>
                <a:defRPr sz="1200">
                  <a:solidFill>
                    <a:srgbClr val="0078D7"/>
                  </a:solidFill>
                  <a:latin typeface="Segoe UI Light" panose="020B0502040204020203" pitchFamily="34" charset="0"/>
                  <a:cs typeface="Segoe UI Light" panose="020B05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0" marR="0" lvl="0" indent="0" algn="l" defTabSz="951132" rtl="0" eaLnBrk="1" fontAlgn="auto" latinLnBrk="0" hangingPunct="1">
                <a:lnSpc>
                  <a:spcPct val="100000"/>
                </a:lnSpc>
                <a:spcBef>
                  <a:spcPts val="306"/>
                </a:spcBef>
                <a:spcAft>
                  <a:spcPts val="2448"/>
                </a:spcAft>
                <a:buClrTx/>
                <a:buSzTx/>
                <a:buFontTx/>
                <a:buNone/>
                <a:tabLst/>
                <a:defRPr/>
              </a:pPr>
              <a:r>
                <a:rPr kumimoji="0" lang="en-US" sz="1224"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Event Grid</a:t>
              </a:r>
            </a:p>
          </p:txBody>
        </p:sp>
        <p:grpSp>
          <p:nvGrpSpPr>
            <p:cNvPr id="82" name="Group 81">
              <a:extLst>
                <a:ext uri="{FF2B5EF4-FFF2-40B4-BE49-F238E27FC236}">
                  <a16:creationId xmlns:a16="http://schemas.microsoft.com/office/drawing/2014/main" id="{A9ECFEBF-066C-41A1-852C-03CCF7E8F121}"/>
                </a:ext>
              </a:extLst>
            </p:cNvPr>
            <p:cNvGrpSpPr/>
            <p:nvPr/>
          </p:nvGrpSpPr>
          <p:grpSpPr>
            <a:xfrm>
              <a:off x="8672813" y="2001282"/>
              <a:ext cx="780834" cy="780835"/>
              <a:chOff x="2001776" y="1597410"/>
              <a:chExt cx="861056" cy="861056"/>
            </a:xfrm>
          </p:grpSpPr>
          <p:sp>
            <p:nvSpPr>
              <p:cNvPr id="110" name="Oval 109">
                <a:extLst>
                  <a:ext uri="{FF2B5EF4-FFF2-40B4-BE49-F238E27FC236}">
                    <a16:creationId xmlns:a16="http://schemas.microsoft.com/office/drawing/2014/main" id="{A34B1B61-7ABF-4EFB-BBE0-B2557E2444D1}"/>
                  </a:ext>
                </a:extLst>
              </p:cNvPr>
              <p:cNvSpPr/>
              <p:nvPr/>
            </p:nvSpPr>
            <p:spPr bwMode="auto">
              <a:xfrm>
                <a:off x="2001776" y="1597410"/>
                <a:ext cx="861056" cy="861056"/>
              </a:xfrm>
              <a:prstGeom prst="ellipse">
                <a:avLst/>
              </a:prstGeom>
              <a:solidFill>
                <a:schemeClr val="bg1"/>
              </a:solid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111" name="Freeform: Shape 110">
                <a:extLst>
                  <a:ext uri="{FF2B5EF4-FFF2-40B4-BE49-F238E27FC236}">
                    <a16:creationId xmlns:a16="http://schemas.microsoft.com/office/drawing/2014/main" id="{C1887E0F-5D29-4974-9FA5-A1379868DB7D}"/>
                  </a:ext>
                </a:extLst>
              </p:cNvPr>
              <p:cNvSpPr/>
              <p:nvPr/>
            </p:nvSpPr>
            <p:spPr>
              <a:xfrm>
                <a:off x="2246519" y="1773344"/>
                <a:ext cx="371570" cy="509189"/>
              </a:xfrm>
              <a:custGeom>
                <a:avLst/>
                <a:gdLst>
                  <a:gd name="connsiteX0" fmla="*/ 236696 w 257175"/>
                  <a:gd name="connsiteY0" fmla="*/ 225266 h 352425"/>
                  <a:gd name="connsiteX1" fmla="*/ 208121 w 257175"/>
                  <a:gd name="connsiteY1" fmla="*/ 247173 h 352425"/>
                  <a:gd name="connsiteX2" fmla="*/ 157639 w 257175"/>
                  <a:gd name="connsiteY2" fmla="*/ 247173 h 352425"/>
                  <a:gd name="connsiteX3" fmla="*/ 157639 w 257175"/>
                  <a:gd name="connsiteY3" fmla="*/ 229076 h 352425"/>
                  <a:gd name="connsiteX4" fmla="*/ 208121 w 257175"/>
                  <a:gd name="connsiteY4" fmla="*/ 229076 h 352425"/>
                  <a:gd name="connsiteX5" fmla="*/ 211931 w 257175"/>
                  <a:gd name="connsiteY5" fmla="*/ 222409 h 352425"/>
                  <a:gd name="connsiteX6" fmla="*/ 203359 w 257175"/>
                  <a:gd name="connsiteY6" fmla="*/ 225266 h 352425"/>
                  <a:gd name="connsiteX7" fmla="*/ 184309 w 257175"/>
                  <a:gd name="connsiteY7" fmla="*/ 225266 h 352425"/>
                  <a:gd name="connsiteX8" fmla="*/ 155734 w 257175"/>
                  <a:gd name="connsiteY8" fmla="*/ 206216 h 352425"/>
                  <a:gd name="connsiteX9" fmla="*/ 155734 w 257175"/>
                  <a:gd name="connsiteY9" fmla="*/ 204311 h 352425"/>
                  <a:gd name="connsiteX10" fmla="*/ 155734 w 257175"/>
                  <a:gd name="connsiteY10" fmla="*/ 174784 h 352425"/>
                  <a:gd name="connsiteX11" fmla="*/ 146209 w 257175"/>
                  <a:gd name="connsiteY11" fmla="*/ 169069 h 352425"/>
                  <a:gd name="connsiteX12" fmla="*/ 146209 w 257175"/>
                  <a:gd name="connsiteY12" fmla="*/ 226219 h 352425"/>
                  <a:gd name="connsiteX13" fmla="*/ 120491 w 257175"/>
                  <a:gd name="connsiteY13" fmla="*/ 226219 h 352425"/>
                  <a:gd name="connsiteX14" fmla="*/ 120491 w 257175"/>
                  <a:gd name="connsiteY14" fmla="*/ 184309 h 352425"/>
                  <a:gd name="connsiteX15" fmla="*/ 106204 w 257175"/>
                  <a:gd name="connsiteY15" fmla="*/ 214788 h 352425"/>
                  <a:gd name="connsiteX16" fmla="*/ 88106 w 257175"/>
                  <a:gd name="connsiteY16" fmla="*/ 226219 h 352425"/>
                  <a:gd name="connsiteX17" fmla="*/ 69056 w 257175"/>
                  <a:gd name="connsiteY17" fmla="*/ 214788 h 352425"/>
                  <a:gd name="connsiteX18" fmla="*/ 54769 w 257175"/>
                  <a:gd name="connsiteY18" fmla="*/ 183356 h 352425"/>
                  <a:gd name="connsiteX19" fmla="*/ 54769 w 257175"/>
                  <a:gd name="connsiteY19" fmla="*/ 225266 h 352425"/>
                  <a:gd name="connsiteX20" fmla="*/ 31909 w 257175"/>
                  <a:gd name="connsiteY20" fmla="*/ 225266 h 352425"/>
                  <a:gd name="connsiteX21" fmla="*/ 31909 w 257175"/>
                  <a:gd name="connsiteY21" fmla="*/ 160496 h 352425"/>
                  <a:gd name="connsiteX22" fmla="*/ 40481 w 257175"/>
                  <a:gd name="connsiteY22" fmla="*/ 145256 h 352425"/>
                  <a:gd name="connsiteX23" fmla="*/ 50959 w 257175"/>
                  <a:gd name="connsiteY23" fmla="*/ 143351 h 352425"/>
                  <a:gd name="connsiteX24" fmla="*/ 70009 w 257175"/>
                  <a:gd name="connsiteY24" fmla="*/ 155734 h 352425"/>
                  <a:gd name="connsiteX25" fmla="*/ 88106 w 257175"/>
                  <a:gd name="connsiteY25" fmla="*/ 196691 h 352425"/>
                  <a:gd name="connsiteX26" fmla="*/ 107156 w 257175"/>
                  <a:gd name="connsiteY26" fmla="*/ 155734 h 352425"/>
                  <a:gd name="connsiteX27" fmla="*/ 126206 w 257175"/>
                  <a:gd name="connsiteY27" fmla="*/ 143351 h 352425"/>
                  <a:gd name="connsiteX28" fmla="*/ 136684 w 257175"/>
                  <a:gd name="connsiteY28" fmla="*/ 145256 h 352425"/>
                  <a:gd name="connsiteX29" fmla="*/ 147161 w 257175"/>
                  <a:gd name="connsiteY29" fmla="*/ 160496 h 352425"/>
                  <a:gd name="connsiteX30" fmla="*/ 147161 w 257175"/>
                  <a:gd name="connsiteY30" fmla="*/ 170021 h 352425"/>
                  <a:gd name="connsiteX31" fmla="*/ 184309 w 257175"/>
                  <a:gd name="connsiteY31" fmla="*/ 170021 h 352425"/>
                  <a:gd name="connsiteX32" fmla="*/ 184309 w 257175"/>
                  <a:gd name="connsiteY32" fmla="*/ 204311 h 352425"/>
                  <a:gd name="connsiteX33" fmla="*/ 188119 w 257175"/>
                  <a:gd name="connsiteY33" fmla="*/ 205263 h 352425"/>
                  <a:gd name="connsiteX34" fmla="*/ 194786 w 257175"/>
                  <a:gd name="connsiteY34" fmla="*/ 205263 h 352425"/>
                  <a:gd name="connsiteX35" fmla="*/ 212884 w 257175"/>
                  <a:gd name="connsiteY35" fmla="*/ 205263 h 352425"/>
                  <a:gd name="connsiteX36" fmla="*/ 212884 w 257175"/>
                  <a:gd name="connsiteY36" fmla="*/ 170021 h 352425"/>
                  <a:gd name="connsiteX37" fmla="*/ 238601 w 257175"/>
                  <a:gd name="connsiteY37" fmla="*/ 170021 h 352425"/>
                  <a:gd name="connsiteX38" fmla="*/ 236696 w 257175"/>
                  <a:gd name="connsiteY38" fmla="*/ 225266 h 352425"/>
                  <a:gd name="connsiteX39" fmla="*/ 132874 w 257175"/>
                  <a:gd name="connsiteY39" fmla="*/ 25241 h 352425"/>
                  <a:gd name="connsiteX40" fmla="*/ 222409 w 257175"/>
                  <a:gd name="connsiteY40" fmla="*/ 52863 h 352425"/>
                  <a:gd name="connsiteX41" fmla="*/ 132874 w 257175"/>
                  <a:gd name="connsiteY41" fmla="*/ 80486 h 352425"/>
                  <a:gd name="connsiteX42" fmla="*/ 43339 w 257175"/>
                  <a:gd name="connsiteY42" fmla="*/ 52863 h 352425"/>
                  <a:gd name="connsiteX43" fmla="*/ 132874 w 257175"/>
                  <a:gd name="connsiteY43" fmla="*/ 25241 h 352425"/>
                  <a:gd name="connsiteX44" fmla="*/ 132874 w 257175"/>
                  <a:gd name="connsiteY44" fmla="*/ 7144 h 352425"/>
                  <a:gd name="connsiteX45" fmla="*/ 7144 w 257175"/>
                  <a:gd name="connsiteY45" fmla="*/ 56673 h 352425"/>
                  <a:gd name="connsiteX46" fmla="*/ 7144 w 257175"/>
                  <a:gd name="connsiteY46" fmla="*/ 290988 h 352425"/>
                  <a:gd name="connsiteX47" fmla="*/ 132874 w 257175"/>
                  <a:gd name="connsiteY47" fmla="*/ 346234 h 352425"/>
                  <a:gd name="connsiteX48" fmla="*/ 257651 w 257175"/>
                  <a:gd name="connsiteY48" fmla="*/ 291941 h 352425"/>
                  <a:gd name="connsiteX49" fmla="*/ 257651 w 257175"/>
                  <a:gd name="connsiteY49" fmla="*/ 57626 h 352425"/>
                  <a:gd name="connsiteX50" fmla="*/ 132874 w 257175"/>
                  <a:gd name="connsiteY50" fmla="*/ 7144 h 352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57175" h="352425">
                    <a:moveTo>
                      <a:pt x="236696" y="225266"/>
                    </a:moveTo>
                    <a:cubicBezTo>
                      <a:pt x="236696" y="239554"/>
                      <a:pt x="222409" y="246221"/>
                      <a:pt x="208121" y="247173"/>
                    </a:cubicBezTo>
                    <a:lnTo>
                      <a:pt x="157639" y="247173"/>
                    </a:lnTo>
                    <a:lnTo>
                      <a:pt x="157639" y="229076"/>
                    </a:lnTo>
                    <a:lnTo>
                      <a:pt x="208121" y="229076"/>
                    </a:lnTo>
                    <a:cubicBezTo>
                      <a:pt x="210979" y="229076"/>
                      <a:pt x="211931" y="222409"/>
                      <a:pt x="211931" y="222409"/>
                    </a:cubicBezTo>
                    <a:lnTo>
                      <a:pt x="203359" y="225266"/>
                    </a:lnTo>
                    <a:lnTo>
                      <a:pt x="184309" y="225266"/>
                    </a:lnTo>
                    <a:cubicBezTo>
                      <a:pt x="167164" y="225266"/>
                      <a:pt x="156686" y="216694"/>
                      <a:pt x="155734" y="206216"/>
                    </a:cubicBezTo>
                    <a:lnTo>
                      <a:pt x="155734" y="204311"/>
                    </a:lnTo>
                    <a:cubicBezTo>
                      <a:pt x="155734" y="185261"/>
                      <a:pt x="155734" y="177641"/>
                      <a:pt x="155734" y="174784"/>
                    </a:cubicBezTo>
                    <a:lnTo>
                      <a:pt x="146209" y="169069"/>
                    </a:lnTo>
                    <a:lnTo>
                      <a:pt x="146209" y="226219"/>
                    </a:lnTo>
                    <a:lnTo>
                      <a:pt x="120491" y="226219"/>
                    </a:lnTo>
                    <a:lnTo>
                      <a:pt x="120491" y="184309"/>
                    </a:lnTo>
                    <a:lnTo>
                      <a:pt x="106204" y="214788"/>
                    </a:lnTo>
                    <a:cubicBezTo>
                      <a:pt x="102394" y="223361"/>
                      <a:pt x="96679" y="226219"/>
                      <a:pt x="88106" y="226219"/>
                    </a:cubicBezTo>
                    <a:cubicBezTo>
                      <a:pt x="78581" y="226219"/>
                      <a:pt x="72866" y="222409"/>
                      <a:pt x="69056" y="214788"/>
                    </a:cubicBezTo>
                    <a:lnTo>
                      <a:pt x="54769" y="183356"/>
                    </a:lnTo>
                    <a:lnTo>
                      <a:pt x="54769" y="225266"/>
                    </a:lnTo>
                    <a:lnTo>
                      <a:pt x="31909" y="225266"/>
                    </a:lnTo>
                    <a:lnTo>
                      <a:pt x="31909" y="160496"/>
                    </a:lnTo>
                    <a:cubicBezTo>
                      <a:pt x="31909" y="152876"/>
                      <a:pt x="33814" y="148113"/>
                      <a:pt x="40481" y="145256"/>
                    </a:cubicBezTo>
                    <a:cubicBezTo>
                      <a:pt x="44291" y="144304"/>
                      <a:pt x="48101" y="143351"/>
                      <a:pt x="50959" y="143351"/>
                    </a:cubicBezTo>
                    <a:cubicBezTo>
                      <a:pt x="59531" y="143351"/>
                      <a:pt x="66199" y="148113"/>
                      <a:pt x="70009" y="155734"/>
                    </a:cubicBezTo>
                    <a:lnTo>
                      <a:pt x="88106" y="196691"/>
                    </a:lnTo>
                    <a:lnTo>
                      <a:pt x="107156" y="155734"/>
                    </a:lnTo>
                    <a:cubicBezTo>
                      <a:pt x="110966" y="148113"/>
                      <a:pt x="117634" y="143351"/>
                      <a:pt x="126206" y="143351"/>
                    </a:cubicBezTo>
                    <a:cubicBezTo>
                      <a:pt x="129064" y="143351"/>
                      <a:pt x="132874" y="144304"/>
                      <a:pt x="136684" y="145256"/>
                    </a:cubicBezTo>
                    <a:cubicBezTo>
                      <a:pt x="143351" y="147161"/>
                      <a:pt x="147161" y="152876"/>
                      <a:pt x="147161" y="160496"/>
                    </a:cubicBezTo>
                    <a:lnTo>
                      <a:pt x="147161" y="170021"/>
                    </a:lnTo>
                    <a:lnTo>
                      <a:pt x="184309" y="170021"/>
                    </a:lnTo>
                    <a:lnTo>
                      <a:pt x="184309" y="204311"/>
                    </a:lnTo>
                    <a:cubicBezTo>
                      <a:pt x="184309" y="205263"/>
                      <a:pt x="185261" y="205263"/>
                      <a:pt x="188119" y="205263"/>
                    </a:cubicBezTo>
                    <a:lnTo>
                      <a:pt x="194786" y="205263"/>
                    </a:lnTo>
                    <a:lnTo>
                      <a:pt x="212884" y="205263"/>
                    </a:lnTo>
                    <a:lnTo>
                      <a:pt x="212884" y="170021"/>
                    </a:lnTo>
                    <a:lnTo>
                      <a:pt x="238601" y="170021"/>
                    </a:lnTo>
                    <a:lnTo>
                      <a:pt x="236696" y="225266"/>
                    </a:lnTo>
                    <a:close/>
                    <a:moveTo>
                      <a:pt x="132874" y="25241"/>
                    </a:moveTo>
                    <a:cubicBezTo>
                      <a:pt x="182404" y="25241"/>
                      <a:pt x="222409" y="37623"/>
                      <a:pt x="222409" y="52863"/>
                    </a:cubicBezTo>
                    <a:cubicBezTo>
                      <a:pt x="222409" y="68104"/>
                      <a:pt x="182404" y="80486"/>
                      <a:pt x="132874" y="80486"/>
                    </a:cubicBezTo>
                    <a:cubicBezTo>
                      <a:pt x="83344" y="80486"/>
                      <a:pt x="43339" y="68104"/>
                      <a:pt x="43339" y="52863"/>
                    </a:cubicBezTo>
                    <a:cubicBezTo>
                      <a:pt x="43339" y="37623"/>
                      <a:pt x="83344" y="25241"/>
                      <a:pt x="132874" y="25241"/>
                    </a:cubicBezTo>
                    <a:close/>
                    <a:moveTo>
                      <a:pt x="132874" y="7144"/>
                    </a:moveTo>
                    <a:cubicBezTo>
                      <a:pt x="63341" y="7144"/>
                      <a:pt x="7144" y="30956"/>
                      <a:pt x="7144" y="56673"/>
                    </a:cubicBezTo>
                    <a:lnTo>
                      <a:pt x="7144" y="290988"/>
                    </a:lnTo>
                    <a:cubicBezTo>
                      <a:pt x="7144" y="316706"/>
                      <a:pt x="63341" y="346234"/>
                      <a:pt x="132874" y="346234"/>
                    </a:cubicBezTo>
                    <a:cubicBezTo>
                      <a:pt x="202406" y="346234"/>
                      <a:pt x="257651" y="317659"/>
                      <a:pt x="257651" y="291941"/>
                    </a:cubicBezTo>
                    <a:lnTo>
                      <a:pt x="257651" y="57626"/>
                    </a:lnTo>
                    <a:cubicBezTo>
                      <a:pt x="258604" y="31909"/>
                      <a:pt x="202406" y="7144"/>
                      <a:pt x="132874" y="7144"/>
                    </a:cubicBezTo>
                    <a:close/>
                  </a:path>
                </a:pathLst>
              </a:custGeom>
              <a:solidFill>
                <a:srgbClr val="0078D7"/>
              </a:solidFill>
              <a:ln w="9525"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83" name="Group 82">
              <a:extLst>
                <a:ext uri="{FF2B5EF4-FFF2-40B4-BE49-F238E27FC236}">
                  <a16:creationId xmlns:a16="http://schemas.microsoft.com/office/drawing/2014/main" id="{CCED6C4F-F587-4F55-81D6-4FDD984047F6}"/>
                </a:ext>
              </a:extLst>
            </p:cNvPr>
            <p:cNvGrpSpPr/>
            <p:nvPr/>
          </p:nvGrpSpPr>
          <p:grpSpPr>
            <a:xfrm>
              <a:off x="9275551" y="5151531"/>
              <a:ext cx="780834" cy="780835"/>
              <a:chOff x="2666438" y="5071310"/>
              <a:chExt cx="861056" cy="861056"/>
            </a:xfrm>
          </p:grpSpPr>
          <p:sp>
            <p:nvSpPr>
              <p:cNvPr id="104" name="Oval 103">
                <a:extLst>
                  <a:ext uri="{FF2B5EF4-FFF2-40B4-BE49-F238E27FC236}">
                    <a16:creationId xmlns:a16="http://schemas.microsoft.com/office/drawing/2014/main" id="{5496CA03-6D46-4930-A38E-C81F6EB44AAC}"/>
                  </a:ext>
                </a:extLst>
              </p:cNvPr>
              <p:cNvSpPr/>
              <p:nvPr/>
            </p:nvSpPr>
            <p:spPr bwMode="auto">
              <a:xfrm>
                <a:off x="2666438" y="5071310"/>
                <a:ext cx="861056" cy="861056"/>
              </a:xfrm>
              <a:prstGeom prst="ellipse">
                <a:avLst/>
              </a:prstGeom>
              <a:solidFill>
                <a:schemeClr val="bg1"/>
              </a:solid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grpSp>
            <p:nvGrpSpPr>
              <p:cNvPr id="105" name="Group 104">
                <a:extLst>
                  <a:ext uri="{FF2B5EF4-FFF2-40B4-BE49-F238E27FC236}">
                    <a16:creationId xmlns:a16="http://schemas.microsoft.com/office/drawing/2014/main" id="{BC958CE8-D07E-4162-B684-95CC3FE865D6}"/>
                  </a:ext>
                </a:extLst>
              </p:cNvPr>
              <p:cNvGrpSpPr/>
              <p:nvPr/>
            </p:nvGrpSpPr>
            <p:grpSpPr>
              <a:xfrm>
                <a:off x="2840744" y="5301813"/>
                <a:ext cx="512445" cy="400050"/>
                <a:chOff x="5794534" y="3153251"/>
                <a:chExt cx="512445" cy="400050"/>
              </a:xfrm>
              <a:solidFill>
                <a:srgbClr val="0078D7"/>
              </a:solidFill>
            </p:grpSpPr>
            <p:sp>
              <p:nvSpPr>
                <p:cNvPr id="106" name="Freeform: Shape 105">
                  <a:extLst>
                    <a:ext uri="{FF2B5EF4-FFF2-40B4-BE49-F238E27FC236}">
                      <a16:creationId xmlns:a16="http://schemas.microsoft.com/office/drawing/2014/main" id="{C04643B4-7D34-4241-883D-F7B561227311}"/>
                    </a:ext>
                  </a:extLst>
                </p:cNvPr>
                <p:cNvSpPr/>
                <p:nvPr/>
              </p:nvSpPr>
              <p:spPr>
                <a:xfrm>
                  <a:off x="5945029" y="3153251"/>
                  <a:ext cx="361950" cy="400050"/>
                </a:xfrm>
                <a:custGeom>
                  <a:avLst/>
                  <a:gdLst>
                    <a:gd name="connsiteX0" fmla="*/ 290036 w 361950"/>
                    <a:gd name="connsiteY0" fmla="*/ 270034 h 400050"/>
                    <a:gd name="connsiteX1" fmla="*/ 303371 w 361950"/>
                    <a:gd name="connsiteY1" fmla="*/ 239554 h 400050"/>
                    <a:gd name="connsiteX2" fmla="*/ 357664 w 361950"/>
                    <a:gd name="connsiteY2" fmla="*/ 220504 h 400050"/>
                    <a:gd name="connsiteX3" fmla="*/ 357664 w 361950"/>
                    <a:gd name="connsiteY3" fmla="*/ 176689 h 400050"/>
                    <a:gd name="connsiteX4" fmla="*/ 351949 w 361950"/>
                    <a:gd name="connsiteY4" fmla="*/ 174784 h 400050"/>
                    <a:gd name="connsiteX5" fmla="*/ 304324 w 361950"/>
                    <a:gd name="connsiteY5" fmla="*/ 158591 h 400050"/>
                    <a:gd name="connsiteX6" fmla="*/ 290989 w 361950"/>
                    <a:gd name="connsiteY6" fmla="*/ 128111 h 400050"/>
                    <a:gd name="connsiteX7" fmla="*/ 315754 w 361950"/>
                    <a:gd name="connsiteY7" fmla="*/ 76676 h 400050"/>
                    <a:gd name="connsiteX8" fmla="*/ 315754 w 361950"/>
                    <a:gd name="connsiteY8" fmla="*/ 76676 h 400050"/>
                    <a:gd name="connsiteX9" fmla="*/ 285274 w 361950"/>
                    <a:gd name="connsiteY9" fmla="*/ 46196 h 400050"/>
                    <a:gd name="connsiteX10" fmla="*/ 278606 w 361950"/>
                    <a:gd name="connsiteY10" fmla="*/ 50006 h 400050"/>
                    <a:gd name="connsiteX11" fmla="*/ 233839 w 361950"/>
                    <a:gd name="connsiteY11" fmla="*/ 72866 h 400050"/>
                    <a:gd name="connsiteX12" fmla="*/ 203359 w 361950"/>
                    <a:gd name="connsiteY12" fmla="*/ 59531 h 400050"/>
                    <a:gd name="connsiteX13" fmla="*/ 183356 w 361950"/>
                    <a:gd name="connsiteY13" fmla="*/ 7144 h 400050"/>
                    <a:gd name="connsiteX14" fmla="*/ 138589 w 361950"/>
                    <a:gd name="connsiteY14" fmla="*/ 7144 h 400050"/>
                    <a:gd name="connsiteX15" fmla="*/ 136684 w 361950"/>
                    <a:gd name="connsiteY15" fmla="*/ 12859 h 400050"/>
                    <a:gd name="connsiteX16" fmla="*/ 120491 w 361950"/>
                    <a:gd name="connsiteY16" fmla="*/ 59531 h 400050"/>
                    <a:gd name="connsiteX17" fmla="*/ 90011 w 361950"/>
                    <a:gd name="connsiteY17" fmla="*/ 72866 h 400050"/>
                    <a:gd name="connsiteX18" fmla="*/ 37624 w 361950"/>
                    <a:gd name="connsiteY18" fmla="*/ 50006 h 400050"/>
                    <a:gd name="connsiteX19" fmla="*/ 7144 w 361950"/>
                    <a:gd name="connsiteY19" fmla="*/ 80486 h 400050"/>
                    <a:gd name="connsiteX20" fmla="*/ 10001 w 361950"/>
                    <a:gd name="connsiteY20" fmla="*/ 86201 h 400050"/>
                    <a:gd name="connsiteX21" fmla="*/ 24289 w 361950"/>
                    <a:gd name="connsiteY21" fmla="*/ 112871 h 400050"/>
                    <a:gd name="connsiteX22" fmla="*/ 104299 w 361950"/>
                    <a:gd name="connsiteY22" fmla="*/ 92869 h 400050"/>
                    <a:gd name="connsiteX23" fmla="*/ 207169 w 361950"/>
                    <a:gd name="connsiteY23" fmla="*/ 134779 h 400050"/>
                    <a:gd name="connsiteX24" fmla="*/ 226219 w 361950"/>
                    <a:gd name="connsiteY24" fmla="*/ 150971 h 400050"/>
                    <a:gd name="connsiteX25" fmla="*/ 233839 w 361950"/>
                    <a:gd name="connsiteY25" fmla="*/ 162401 h 400050"/>
                    <a:gd name="connsiteX26" fmla="*/ 213836 w 361950"/>
                    <a:gd name="connsiteY26" fmla="*/ 262414 h 400050"/>
                    <a:gd name="connsiteX27" fmla="*/ 133826 w 361950"/>
                    <a:gd name="connsiteY27" fmla="*/ 273844 h 400050"/>
                    <a:gd name="connsiteX28" fmla="*/ 128111 w 361950"/>
                    <a:gd name="connsiteY28" fmla="*/ 270986 h 400050"/>
                    <a:gd name="connsiteX29" fmla="*/ 128111 w 361950"/>
                    <a:gd name="connsiteY29" fmla="*/ 270986 h 400050"/>
                    <a:gd name="connsiteX30" fmla="*/ 128111 w 361950"/>
                    <a:gd name="connsiteY30" fmla="*/ 270986 h 400050"/>
                    <a:gd name="connsiteX31" fmla="*/ 110966 w 361950"/>
                    <a:gd name="connsiteY31" fmla="*/ 258604 h 400050"/>
                    <a:gd name="connsiteX32" fmla="*/ 105251 w 361950"/>
                    <a:gd name="connsiteY32" fmla="*/ 256699 h 400050"/>
                    <a:gd name="connsiteX33" fmla="*/ 88106 w 361950"/>
                    <a:gd name="connsiteY33" fmla="*/ 264319 h 400050"/>
                    <a:gd name="connsiteX34" fmla="*/ 86201 w 361950"/>
                    <a:gd name="connsiteY34" fmla="*/ 266224 h 400050"/>
                    <a:gd name="connsiteX35" fmla="*/ 86201 w 361950"/>
                    <a:gd name="connsiteY35" fmla="*/ 266224 h 400050"/>
                    <a:gd name="connsiteX36" fmla="*/ 22384 w 361950"/>
                    <a:gd name="connsiteY36" fmla="*/ 307181 h 400050"/>
                    <a:gd name="connsiteX37" fmla="*/ 7144 w 361950"/>
                    <a:gd name="connsiteY37" fmla="*/ 323374 h 400050"/>
                    <a:gd name="connsiteX38" fmla="*/ 36671 w 361950"/>
                    <a:gd name="connsiteY38" fmla="*/ 352901 h 400050"/>
                    <a:gd name="connsiteX39" fmla="*/ 38576 w 361950"/>
                    <a:gd name="connsiteY39" fmla="*/ 354806 h 400050"/>
                    <a:gd name="connsiteX40" fmla="*/ 44291 w 361950"/>
                    <a:gd name="connsiteY40" fmla="*/ 351949 h 400050"/>
                    <a:gd name="connsiteX41" fmla="*/ 89059 w 361950"/>
                    <a:gd name="connsiteY41" fmla="*/ 329089 h 400050"/>
                    <a:gd name="connsiteX42" fmla="*/ 119539 w 361950"/>
                    <a:gd name="connsiteY42" fmla="*/ 341471 h 400050"/>
                    <a:gd name="connsiteX43" fmla="*/ 136684 w 361950"/>
                    <a:gd name="connsiteY43" fmla="*/ 393859 h 400050"/>
                    <a:gd name="connsiteX44" fmla="*/ 181451 w 361950"/>
                    <a:gd name="connsiteY44" fmla="*/ 393859 h 400050"/>
                    <a:gd name="connsiteX45" fmla="*/ 183356 w 361950"/>
                    <a:gd name="connsiteY45" fmla="*/ 388144 h 400050"/>
                    <a:gd name="connsiteX46" fmla="*/ 199549 w 361950"/>
                    <a:gd name="connsiteY46" fmla="*/ 341471 h 400050"/>
                    <a:gd name="connsiteX47" fmla="*/ 230029 w 361950"/>
                    <a:gd name="connsiteY47" fmla="*/ 328136 h 400050"/>
                    <a:gd name="connsiteX48" fmla="*/ 282416 w 361950"/>
                    <a:gd name="connsiteY48" fmla="*/ 350996 h 400050"/>
                    <a:gd name="connsiteX49" fmla="*/ 312896 w 361950"/>
                    <a:gd name="connsiteY49" fmla="*/ 320516 h 400050"/>
                    <a:gd name="connsiteX50" fmla="*/ 312896 w 361950"/>
                    <a:gd name="connsiteY50" fmla="*/ 313849 h 400050"/>
                    <a:gd name="connsiteX51" fmla="*/ 290036 w 361950"/>
                    <a:gd name="connsiteY51" fmla="*/ 270034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361950" h="400050">
                      <a:moveTo>
                        <a:pt x="290036" y="270034"/>
                      </a:moveTo>
                      <a:lnTo>
                        <a:pt x="303371" y="239554"/>
                      </a:lnTo>
                      <a:lnTo>
                        <a:pt x="357664" y="220504"/>
                      </a:lnTo>
                      <a:lnTo>
                        <a:pt x="357664" y="176689"/>
                      </a:lnTo>
                      <a:lnTo>
                        <a:pt x="351949" y="174784"/>
                      </a:lnTo>
                      <a:lnTo>
                        <a:pt x="304324" y="158591"/>
                      </a:lnTo>
                      <a:lnTo>
                        <a:pt x="290989" y="128111"/>
                      </a:lnTo>
                      <a:lnTo>
                        <a:pt x="315754" y="76676"/>
                      </a:lnTo>
                      <a:lnTo>
                        <a:pt x="315754" y="76676"/>
                      </a:lnTo>
                      <a:lnTo>
                        <a:pt x="285274" y="46196"/>
                      </a:lnTo>
                      <a:lnTo>
                        <a:pt x="278606" y="50006"/>
                      </a:lnTo>
                      <a:lnTo>
                        <a:pt x="233839" y="72866"/>
                      </a:lnTo>
                      <a:lnTo>
                        <a:pt x="203359" y="59531"/>
                      </a:lnTo>
                      <a:lnTo>
                        <a:pt x="183356" y="7144"/>
                      </a:lnTo>
                      <a:lnTo>
                        <a:pt x="138589" y="7144"/>
                      </a:lnTo>
                      <a:lnTo>
                        <a:pt x="136684" y="12859"/>
                      </a:lnTo>
                      <a:lnTo>
                        <a:pt x="120491" y="59531"/>
                      </a:lnTo>
                      <a:lnTo>
                        <a:pt x="90011" y="72866"/>
                      </a:lnTo>
                      <a:lnTo>
                        <a:pt x="37624" y="50006"/>
                      </a:lnTo>
                      <a:lnTo>
                        <a:pt x="7144" y="80486"/>
                      </a:lnTo>
                      <a:lnTo>
                        <a:pt x="10001" y="86201"/>
                      </a:lnTo>
                      <a:lnTo>
                        <a:pt x="24289" y="112871"/>
                      </a:lnTo>
                      <a:cubicBezTo>
                        <a:pt x="49054" y="98584"/>
                        <a:pt x="75724" y="92869"/>
                        <a:pt x="104299" y="92869"/>
                      </a:cubicBezTo>
                      <a:cubicBezTo>
                        <a:pt x="143351" y="94774"/>
                        <a:pt x="179546" y="109061"/>
                        <a:pt x="207169" y="134779"/>
                      </a:cubicBezTo>
                      <a:cubicBezTo>
                        <a:pt x="212884" y="139541"/>
                        <a:pt x="220504" y="143351"/>
                        <a:pt x="226219" y="150971"/>
                      </a:cubicBezTo>
                      <a:cubicBezTo>
                        <a:pt x="229076" y="153829"/>
                        <a:pt x="231934" y="158591"/>
                        <a:pt x="233839" y="162401"/>
                      </a:cubicBezTo>
                      <a:cubicBezTo>
                        <a:pt x="252889" y="195739"/>
                        <a:pt x="245269" y="237649"/>
                        <a:pt x="213836" y="262414"/>
                      </a:cubicBezTo>
                      <a:cubicBezTo>
                        <a:pt x="190976" y="281464"/>
                        <a:pt x="158591" y="284321"/>
                        <a:pt x="133826" y="273844"/>
                      </a:cubicBezTo>
                      <a:cubicBezTo>
                        <a:pt x="130969" y="271939"/>
                        <a:pt x="129064" y="271939"/>
                        <a:pt x="128111" y="270986"/>
                      </a:cubicBezTo>
                      <a:lnTo>
                        <a:pt x="128111" y="270986"/>
                      </a:lnTo>
                      <a:lnTo>
                        <a:pt x="128111" y="270986"/>
                      </a:lnTo>
                      <a:cubicBezTo>
                        <a:pt x="122396" y="268129"/>
                        <a:pt x="115729" y="263366"/>
                        <a:pt x="110966" y="258604"/>
                      </a:cubicBezTo>
                      <a:cubicBezTo>
                        <a:pt x="109061" y="258604"/>
                        <a:pt x="108109" y="256699"/>
                        <a:pt x="105251" y="256699"/>
                      </a:cubicBezTo>
                      <a:cubicBezTo>
                        <a:pt x="99536" y="256699"/>
                        <a:pt x="91916" y="259556"/>
                        <a:pt x="88106" y="264319"/>
                      </a:cubicBezTo>
                      <a:lnTo>
                        <a:pt x="86201" y="266224"/>
                      </a:lnTo>
                      <a:lnTo>
                        <a:pt x="86201" y="266224"/>
                      </a:lnTo>
                      <a:cubicBezTo>
                        <a:pt x="67151" y="285274"/>
                        <a:pt x="45244" y="299561"/>
                        <a:pt x="22384" y="307181"/>
                      </a:cubicBezTo>
                      <a:lnTo>
                        <a:pt x="7144" y="323374"/>
                      </a:lnTo>
                      <a:lnTo>
                        <a:pt x="36671" y="352901"/>
                      </a:lnTo>
                      <a:lnTo>
                        <a:pt x="38576" y="354806"/>
                      </a:lnTo>
                      <a:lnTo>
                        <a:pt x="44291" y="351949"/>
                      </a:lnTo>
                      <a:lnTo>
                        <a:pt x="89059" y="329089"/>
                      </a:lnTo>
                      <a:lnTo>
                        <a:pt x="119539" y="341471"/>
                      </a:lnTo>
                      <a:lnTo>
                        <a:pt x="136684" y="393859"/>
                      </a:lnTo>
                      <a:lnTo>
                        <a:pt x="181451" y="393859"/>
                      </a:lnTo>
                      <a:lnTo>
                        <a:pt x="183356" y="388144"/>
                      </a:lnTo>
                      <a:lnTo>
                        <a:pt x="199549" y="341471"/>
                      </a:lnTo>
                      <a:lnTo>
                        <a:pt x="230029" y="328136"/>
                      </a:lnTo>
                      <a:lnTo>
                        <a:pt x="282416" y="350996"/>
                      </a:lnTo>
                      <a:lnTo>
                        <a:pt x="312896" y="320516"/>
                      </a:lnTo>
                      <a:lnTo>
                        <a:pt x="312896" y="313849"/>
                      </a:lnTo>
                      <a:lnTo>
                        <a:pt x="290036" y="270034"/>
                      </a:lnTo>
                      <a:close/>
                    </a:path>
                  </a:pathLst>
                </a:custGeom>
                <a:grpFill/>
                <a:ln w="9525"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Calibri"/>
                    <a:ea typeface="+mn-ea"/>
                    <a:cs typeface="+mn-cs"/>
                  </a:endParaRPr>
                </a:p>
              </p:txBody>
            </p:sp>
            <p:sp>
              <p:nvSpPr>
                <p:cNvPr id="107" name="Freeform: Shape 106">
                  <a:extLst>
                    <a:ext uri="{FF2B5EF4-FFF2-40B4-BE49-F238E27FC236}">
                      <a16:creationId xmlns:a16="http://schemas.microsoft.com/office/drawing/2014/main" id="{EC8C8699-2332-4BCF-ACDD-4F15E281B927}"/>
                    </a:ext>
                  </a:extLst>
                </p:cNvPr>
                <p:cNvSpPr/>
                <p:nvPr/>
              </p:nvSpPr>
              <p:spPr>
                <a:xfrm>
                  <a:off x="5820251" y="3306714"/>
                  <a:ext cx="295275" cy="85725"/>
                </a:xfrm>
                <a:custGeom>
                  <a:avLst/>
                  <a:gdLst>
                    <a:gd name="connsiteX0" fmla="*/ 146209 w 295275"/>
                    <a:gd name="connsiteY0" fmla="*/ 39418 h 85725"/>
                    <a:gd name="connsiteX1" fmla="*/ 146209 w 295275"/>
                    <a:gd name="connsiteY1" fmla="*/ 39418 h 85725"/>
                    <a:gd name="connsiteX2" fmla="*/ 146209 w 295275"/>
                    <a:gd name="connsiteY2" fmla="*/ 39418 h 85725"/>
                    <a:gd name="connsiteX3" fmla="*/ 24289 w 295275"/>
                    <a:gd name="connsiteY3" fmla="*/ 37513 h 85725"/>
                    <a:gd name="connsiteX4" fmla="*/ 10001 w 295275"/>
                    <a:gd name="connsiteY4" fmla="*/ 37513 h 85725"/>
                    <a:gd name="connsiteX5" fmla="*/ 7144 w 295275"/>
                    <a:gd name="connsiteY5" fmla="*/ 45133 h 85725"/>
                    <a:gd name="connsiteX6" fmla="*/ 10001 w 295275"/>
                    <a:gd name="connsiteY6" fmla="*/ 52753 h 85725"/>
                    <a:gd name="connsiteX7" fmla="*/ 159544 w 295275"/>
                    <a:gd name="connsiteY7" fmla="*/ 55611 h 85725"/>
                    <a:gd name="connsiteX8" fmla="*/ 159544 w 295275"/>
                    <a:gd name="connsiteY8" fmla="*/ 53706 h 85725"/>
                    <a:gd name="connsiteX9" fmla="*/ 159544 w 295275"/>
                    <a:gd name="connsiteY9" fmla="*/ 53706 h 85725"/>
                    <a:gd name="connsiteX10" fmla="*/ 279559 w 295275"/>
                    <a:gd name="connsiteY10" fmla="*/ 56563 h 85725"/>
                    <a:gd name="connsiteX11" fmla="*/ 293846 w 295275"/>
                    <a:gd name="connsiteY11" fmla="*/ 56563 h 85725"/>
                    <a:gd name="connsiteX12" fmla="*/ 296704 w 295275"/>
                    <a:gd name="connsiteY12" fmla="*/ 48943 h 85725"/>
                    <a:gd name="connsiteX13" fmla="*/ 293846 w 295275"/>
                    <a:gd name="connsiteY13" fmla="*/ 41323 h 85725"/>
                    <a:gd name="connsiteX14" fmla="*/ 146209 w 295275"/>
                    <a:gd name="connsiteY14" fmla="*/ 39418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95275" h="85725">
                      <a:moveTo>
                        <a:pt x="146209" y="39418"/>
                      </a:moveTo>
                      <a:lnTo>
                        <a:pt x="146209" y="39418"/>
                      </a:lnTo>
                      <a:lnTo>
                        <a:pt x="146209" y="39418"/>
                      </a:lnTo>
                      <a:cubicBezTo>
                        <a:pt x="111919" y="75613"/>
                        <a:pt x="57626" y="75613"/>
                        <a:pt x="24289" y="37513"/>
                      </a:cubicBezTo>
                      <a:cubicBezTo>
                        <a:pt x="21431" y="32751"/>
                        <a:pt x="12859" y="32751"/>
                        <a:pt x="10001" y="37513"/>
                      </a:cubicBezTo>
                      <a:cubicBezTo>
                        <a:pt x="8096" y="39418"/>
                        <a:pt x="7144" y="42276"/>
                        <a:pt x="7144" y="45133"/>
                      </a:cubicBezTo>
                      <a:cubicBezTo>
                        <a:pt x="7144" y="47991"/>
                        <a:pt x="9049" y="50848"/>
                        <a:pt x="10001" y="52753"/>
                      </a:cubicBezTo>
                      <a:cubicBezTo>
                        <a:pt x="50959" y="97521"/>
                        <a:pt x="117634" y="99426"/>
                        <a:pt x="159544" y="55611"/>
                      </a:cubicBezTo>
                      <a:lnTo>
                        <a:pt x="159544" y="53706"/>
                      </a:lnTo>
                      <a:lnTo>
                        <a:pt x="159544" y="53706"/>
                      </a:lnTo>
                      <a:cubicBezTo>
                        <a:pt x="193834" y="19416"/>
                        <a:pt x="247174" y="19416"/>
                        <a:pt x="279559" y="56563"/>
                      </a:cubicBezTo>
                      <a:cubicBezTo>
                        <a:pt x="284321" y="61326"/>
                        <a:pt x="290989" y="61326"/>
                        <a:pt x="293846" y="56563"/>
                      </a:cubicBezTo>
                      <a:cubicBezTo>
                        <a:pt x="295751" y="54658"/>
                        <a:pt x="296704" y="51801"/>
                        <a:pt x="296704" y="48943"/>
                      </a:cubicBezTo>
                      <a:cubicBezTo>
                        <a:pt x="296704" y="46086"/>
                        <a:pt x="294799" y="43228"/>
                        <a:pt x="293846" y="41323"/>
                      </a:cubicBezTo>
                      <a:cubicBezTo>
                        <a:pt x="254794" y="-3444"/>
                        <a:pt x="188119" y="-4397"/>
                        <a:pt x="146209" y="39418"/>
                      </a:cubicBezTo>
                      <a:close/>
                    </a:path>
                  </a:pathLst>
                </a:custGeom>
                <a:grpFill/>
                <a:ln w="9525"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Calibri"/>
                    <a:ea typeface="+mn-ea"/>
                    <a:cs typeface="+mn-cs"/>
                  </a:endParaRPr>
                </a:p>
              </p:txBody>
            </p:sp>
            <p:sp>
              <p:nvSpPr>
                <p:cNvPr id="108" name="Freeform: Shape 107">
                  <a:extLst>
                    <a:ext uri="{FF2B5EF4-FFF2-40B4-BE49-F238E27FC236}">
                      <a16:creationId xmlns:a16="http://schemas.microsoft.com/office/drawing/2014/main" id="{243C9084-3886-4976-A56C-A02644684A2E}"/>
                    </a:ext>
                  </a:extLst>
                </p:cNvPr>
                <p:cNvSpPr/>
                <p:nvPr/>
              </p:nvSpPr>
              <p:spPr>
                <a:xfrm>
                  <a:off x="5794534" y="3357086"/>
                  <a:ext cx="304800" cy="95250"/>
                </a:xfrm>
                <a:custGeom>
                  <a:avLst/>
                  <a:gdLst>
                    <a:gd name="connsiteX0" fmla="*/ 246221 w 304800"/>
                    <a:gd name="connsiteY0" fmla="*/ 7144 h 95250"/>
                    <a:gd name="connsiteX1" fmla="*/ 198596 w 304800"/>
                    <a:gd name="connsiteY1" fmla="*/ 27146 h 95250"/>
                    <a:gd name="connsiteX2" fmla="*/ 196691 w 304800"/>
                    <a:gd name="connsiteY2" fmla="*/ 29051 h 95250"/>
                    <a:gd name="connsiteX3" fmla="*/ 194786 w 304800"/>
                    <a:gd name="connsiteY3" fmla="*/ 30956 h 95250"/>
                    <a:gd name="connsiteX4" fmla="*/ 107156 w 304800"/>
                    <a:gd name="connsiteY4" fmla="*/ 67151 h 95250"/>
                    <a:gd name="connsiteX5" fmla="*/ 21431 w 304800"/>
                    <a:gd name="connsiteY5" fmla="*/ 26194 h 95250"/>
                    <a:gd name="connsiteX6" fmla="*/ 7144 w 304800"/>
                    <a:gd name="connsiteY6" fmla="*/ 26194 h 95250"/>
                    <a:gd name="connsiteX7" fmla="*/ 7144 w 304800"/>
                    <a:gd name="connsiteY7" fmla="*/ 33814 h 95250"/>
                    <a:gd name="connsiteX8" fmla="*/ 10001 w 304800"/>
                    <a:gd name="connsiteY8" fmla="*/ 41434 h 95250"/>
                    <a:gd name="connsiteX9" fmla="*/ 110014 w 304800"/>
                    <a:gd name="connsiteY9" fmla="*/ 88106 h 95250"/>
                    <a:gd name="connsiteX10" fmla="*/ 211931 w 304800"/>
                    <a:gd name="connsiteY10" fmla="*/ 44291 h 95250"/>
                    <a:gd name="connsiteX11" fmla="*/ 213836 w 304800"/>
                    <a:gd name="connsiteY11" fmla="*/ 42386 h 95250"/>
                    <a:gd name="connsiteX12" fmla="*/ 215741 w 304800"/>
                    <a:gd name="connsiteY12" fmla="*/ 40481 h 95250"/>
                    <a:gd name="connsiteX13" fmla="*/ 249079 w 304800"/>
                    <a:gd name="connsiteY13" fmla="*/ 26194 h 95250"/>
                    <a:gd name="connsiteX14" fmla="*/ 282416 w 304800"/>
                    <a:gd name="connsiteY14" fmla="*/ 42386 h 95250"/>
                    <a:gd name="connsiteX15" fmla="*/ 296704 w 304800"/>
                    <a:gd name="connsiteY15" fmla="*/ 42386 h 95250"/>
                    <a:gd name="connsiteX16" fmla="*/ 299561 w 304800"/>
                    <a:gd name="connsiteY16" fmla="*/ 34766 h 95250"/>
                    <a:gd name="connsiteX17" fmla="*/ 296704 w 304800"/>
                    <a:gd name="connsiteY17" fmla="*/ 27146 h 95250"/>
                    <a:gd name="connsiteX18" fmla="*/ 246221 w 304800"/>
                    <a:gd name="connsiteY18" fmla="*/ 7144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04800" h="95250">
                      <a:moveTo>
                        <a:pt x="246221" y="7144"/>
                      </a:moveTo>
                      <a:cubicBezTo>
                        <a:pt x="227171" y="7144"/>
                        <a:pt x="211931" y="12859"/>
                        <a:pt x="198596" y="27146"/>
                      </a:cubicBezTo>
                      <a:lnTo>
                        <a:pt x="196691" y="29051"/>
                      </a:lnTo>
                      <a:lnTo>
                        <a:pt x="194786" y="30956"/>
                      </a:lnTo>
                      <a:cubicBezTo>
                        <a:pt x="171926" y="55721"/>
                        <a:pt x="139541" y="69056"/>
                        <a:pt x="107156" y="67151"/>
                      </a:cubicBezTo>
                      <a:cubicBezTo>
                        <a:pt x="73819" y="67151"/>
                        <a:pt x="44291" y="50959"/>
                        <a:pt x="21431" y="26194"/>
                      </a:cubicBezTo>
                      <a:cubicBezTo>
                        <a:pt x="16669" y="21431"/>
                        <a:pt x="10001" y="21431"/>
                        <a:pt x="7144" y="26194"/>
                      </a:cubicBezTo>
                      <a:cubicBezTo>
                        <a:pt x="7144" y="28099"/>
                        <a:pt x="7144" y="30956"/>
                        <a:pt x="7144" y="33814"/>
                      </a:cubicBezTo>
                      <a:cubicBezTo>
                        <a:pt x="7144" y="36671"/>
                        <a:pt x="9049" y="39529"/>
                        <a:pt x="10001" y="41434"/>
                      </a:cubicBezTo>
                      <a:cubicBezTo>
                        <a:pt x="36671" y="70961"/>
                        <a:pt x="71914" y="88106"/>
                        <a:pt x="110014" y="88106"/>
                      </a:cubicBezTo>
                      <a:cubicBezTo>
                        <a:pt x="148114" y="90011"/>
                        <a:pt x="182404" y="73819"/>
                        <a:pt x="211931" y="44291"/>
                      </a:cubicBezTo>
                      <a:lnTo>
                        <a:pt x="213836" y="42386"/>
                      </a:lnTo>
                      <a:lnTo>
                        <a:pt x="215741" y="40481"/>
                      </a:lnTo>
                      <a:cubicBezTo>
                        <a:pt x="224314" y="31909"/>
                        <a:pt x="235744" y="26194"/>
                        <a:pt x="249079" y="26194"/>
                      </a:cubicBezTo>
                      <a:cubicBezTo>
                        <a:pt x="262414" y="26194"/>
                        <a:pt x="271939" y="31909"/>
                        <a:pt x="282416" y="42386"/>
                      </a:cubicBezTo>
                      <a:cubicBezTo>
                        <a:pt x="287179" y="47149"/>
                        <a:pt x="293846" y="47149"/>
                        <a:pt x="296704" y="42386"/>
                      </a:cubicBezTo>
                      <a:cubicBezTo>
                        <a:pt x="298609" y="40481"/>
                        <a:pt x="299561" y="37624"/>
                        <a:pt x="299561" y="34766"/>
                      </a:cubicBezTo>
                      <a:cubicBezTo>
                        <a:pt x="299561" y="31909"/>
                        <a:pt x="297656" y="29051"/>
                        <a:pt x="296704" y="27146"/>
                      </a:cubicBezTo>
                      <a:cubicBezTo>
                        <a:pt x="282416" y="14764"/>
                        <a:pt x="265271" y="7144"/>
                        <a:pt x="246221" y="7144"/>
                      </a:cubicBezTo>
                      <a:close/>
                    </a:path>
                  </a:pathLst>
                </a:custGeom>
                <a:grpFill/>
                <a:ln w="9525"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Calibri"/>
                    <a:ea typeface="+mn-ea"/>
                    <a:cs typeface="+mn-cs"/>
                  </a:endParaRPr>
                </a:p>
              </p:txBody>
            </p:sp>
            <p:sp>
              <p:nvSpPr>
                <p:cNvPr id="109" name="Freeform: Shape 108">
                  <a:extLst>
                    <a:ext uri="{FF2B5EF4-FFF2-40B4-BE49-F238E27FC236}">
                      <a16:creationId xmlns:a16="http://schemas.microsoft.com/office/drawing/2014/main" id="{2898E0BC-5E4E-4CCB-9D88-A7CC0F7A8F2A}"/>
                    </a:ext>
                  </a:extLst>
                </p:cNvPr>
                <p:cNvSpPr/>
                <p:nvPr/>
              </p:nvSpPr>
              <p:spPr>
                <a:xfrm>
                  <a:off x="5846921" y="3257074"/>
                  <a:ext cx="295275" cy="95250"/>
                </a:xfrm>
                <a:custGeom>
                  <a:avLst/>
                  <a:gdLst>
                    <a:gd name="connsiteX0" fmla="*/ 295751 w 295275"/>
                    <a:gd name="connsiteY0" fmla="*/ 53816 h 95250"/>
                    <a:gd name="connsiteX1" fmla="*/ 195739 w 295275"/>
                    <a:gd name="connsiteY1" fmla="*/ 7144 h 95250"/>
                    <a:gd name="connsiteX2" fmla="*/ 93821 w 295275"/>
                    <a:gd name="connsiteY2" fmla="*/ 50959 h 95250"/>
                    <a:gd name="connsiteX3" fmla="*/ 91916 w 295275"/>
                    <a:gd name="connsiteY3" fmla="*/ 52864 h 95250"/>
                    <a:gd name="connsiteX4" fmla="*/ 90011 w 295275"/>
                    <a:gd name="connsiteY4" fmla="*/ 54769 h 95250"/>
                    <a:gd name="connsiteX5" fmla="*/ 56674 w 295275"/>
                    <a:gd name="connsiteY5" fmla="*/ 69056 h 95250"/>
                    <a:gd name="connsiteX6" fmla="*/ 24289 w 295275"/>
                    <a:gd name="connsiteY6" fmla="*/ 52864 h 95250"/>
                    <a:gd name="connsiteX7" fmla="*/ 10001 w 295275"/>
                    <a:gd name="connsiteY7" fmla="*/ 52864 h 95250"/>
                    <a:gd name="connsiteX8" fmla="*/ 7144 w 295275"/>
                    <a:gd name="connsiteY8" fmla="*/ 60484 h 95250"/>
                    <a:gd name="connsiteX9" fmla="*/ 10001 w 295275"/>
                    <a:gd name="connsiteY9" fmla="*/ 68104 h 95250"/>
                    <a:gd name="connsiteX10" fmla="*/ 56674 w 295275"/>
                    <a:gd name="connsiteY10" fmla="*/ 90011 h 95250"/>
                    <a:gd name="connsiteX11" fmla="*/ 104299 w 295275"/>
                    <a:gd name="connsiteY11" fmla="*/ 70009 h 95250"/>
                    <a:gd name="connsiteX12" fmla="*/ 106204 w 295275"/>
                    <a:gd name="connsiteY12" fmla="*/ 68104 h 95250"/>
                    <a:gd name="connsiteX13" fmla="*/ 108109 w 295275"/>
                    <a:gd name="connsiteY13" fmla="*/ 66199 h 95250"/>
                    <a:gd name="connsiteX14" fmla="*/ 195739 w 295275"/>
                    <a:gd name="connsiteY14" fmla="*/ 28099 h 95250"/>
                    <a:gd name="connsiteX15" fmla="*/ 279559 w 295275"/>
                    <a:gd name="connsiteY15" fmla="*/ 69056 h 95250"/>
                    <a:gd name="connsiteX16" fmla="*/ 293846 w 295275"/>
                    <a:gd name="connsiteY16" fmla="*/ 69056 h 95250"/>
                    <a:gd name="connsiteX17" fmla="*/ 296704 w 295275"/>
                    <a:gd name="connsiteY17" fmla="*/ 61436 h 95250"/>
                    <a:gd name="connsiteX18" fmla="*/ 295751 w 295275"/>
                    <a:gd name="connsiteY18" fmla="*/ 53816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95275" h="95250">
                      <a:moveTo>
                        <a:pt x="295751" y="53816"/>
                      </a:moveTo>
                      <a:cubicBezTo>
                        <a:pt x="269081" y="24289"/>
                        <a:pt x="232886" y="7144"/>
                        <a:pt x="195739" y="7144"/>
                      </a:cubicBezTo>
                      <a:cubicBezTo>
                        <a:pt x="158591" y="7144"/>
                        <a:pt x="123349" y="21431"/>
                        <a:pt x="93821" y="50959"/>
                      </a:cubicBezTo>
                      <a:lnTo>
                        <a:pt x="91916" y="52864"/>
                      </a:lnTo>
                      <a:lnTo>
                        <a:pt x="90011" y="54769"/>
                      </a:lnTo>
                      <a:cubicBezTo>
                        <a:pt x="81439" y="63341"/>
                        <a:pt x="70009" y="69056"/>
                        <a:pt x="56674" y="69056"/>
                      </a:cubicBezTo>
                      <a:cubicBezTo>
                        <a:pt x="43339" y="69056"/>
                        <a:pt x="34766" y="62389"/>
                        <a:pt x="24289" y="52864"/>
                      </a:cubicBezTo>
                      <a:cubicBezTo>
                        <a:pt x="19526" y="48101"/>
                        <a:pt x="12859" y="48101"/>
                        <a:pt x="10001" y="52864"/>
                      </a:cubicBezTo>
                      <a:cubicBezTo>
                        <a:pt x="8096" y="54769"/>
                        <a:pt x="7144" y="57626"/>
                        <a:pt x="7144" y="60484"/>
                      </a:cubicBezTo>
                      <a:cubicBezTo>
                        <a:pt x="7144" y="63341"/>
                        <a:pt x="9049" y="66199"/>
                        <a:pt x="10001" y="68104"/>
                      </a:cubicBezTo>
                      <a:cubicBezTo>
                        <a:pt x="23336" y="82391"/>
                        <a:pt x="39529" y="90011"/>
                        <a:pt x="56674" y="90011"/>
                      </a:cubicBezTo>
                      <a:cubicBezTo>
                        <a:pt x="75724" y="90011"/>
                        <a:pt x="90964" y="84296"/>
                        <a:pt x="104299" y="70009"/>
                      </a:cubicBezTo>
                      <a:lnTo>
                        <a:pt x="106204" y="68104"/>
                      </a:lnTo>
                      <a:cubicBezTo>
                        <a:pt x="106204" y="68104"/>
                        <a:pt x="108109" y="68104"/>
                        <a:pt x="108109" y="66199"/>
                      </a:cubicBezTo>
                      <a:cubicBezTo>
                        <a:pt x="130969" y="41434"/>
                        <a:pt x="163354" y="28099"/>
                        <a:pt x="195739" y="28099"/>
                      </a:cubicBezTo>
                      <a:cubicBezTo>
                        <a:pt x="229076" y="28099"/>
                        <a:pt x="258604" y="44291"/>
                        <a:pt x="279559" y="69056"/>
                      </a:cubicBezTo>
                      <a:cubicBezTo>
                        <a:pt x="284321" y="73819"/>
                        <a:pt x="290989" y="73819"/>
                        <a:pt x="293846" y="69056"/>
                      </a:cubicBezTo>
                      <a:cubicBezTo>
                        <a:pt x="295751" y="67151"/>
                        <a:pt x="296704" y="64294"/>
                        <a:pt x="296704" y="61436"/>
                      </a:cubicBezTo>
                      <a:cubicBezTo>
                        <a:pt x="298609" y="58579"/>
                        <a:pt x="296704" y="55721"/>
                        <a:pt x="295751" y="53816"/>
                      </a:cubicBezTo>
                      <a:close/>
                    </a:path>
                  </a:pathLst>
                </a:custGeom>
                <a:grpFill/>
                <a:ln w="9525"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Calibri"/>
                    <a:ea typeface="+mn-ea"/>
                    <a:cs typeface="+mn-cs"/>
                  </a:endParaRPr>
                </a:p>
              </p:txBody>
            </p:sp>
          </p:grpSp>
        </p:grpSp>
        <p:grpSp>
          <p:nvGrpSpPr>
            <p:cNvPr id="84" name="Group 83">
              <a:extLst>
                <a:ext uri="{FF2B5EF4-FFF2-40B4-BE49-F238E27FC236}">
                  <a16:creationId xmlns:a16="http://schemas.microsoft.com/office/drawing/2014/main" id="{14E9B956-3B23-427D-BAB9-6A2E479EEE51}"/>
                </a:ext>
              </a:extLst>
            </p:cNvPr>
            <p:cNvGrpSpPr/>
            <p:nvPr/>
          </p:nvGrpSpPr>
          <p:grpSpPr>
            <a:xfrm>
              <a:off x="8106567" y="5151531"/>
              <a:ext cx="780834" cy="780835"/>
              <a:chOff x="1377355" y="5071310"/>
              <a:chExt cx="861056" cy="861056"/>
            </a:xfrm>
          </p:grpSpPr>
          <p:sp>
            <p:nvSpPr>
              <p:cNvPr id="102" name="Oval 101">
                <a:extLst>
                  <a:ext uri="{FF2B5EF4-FFF2-40B4-BE49-F238E27FC236}">
                    <a16:creationId xmlns:a16="http://schemas.microsoft.com/office/drawing/2014/main" id="{8DB28226-ACF7-4E00-891F-335FEB58D6D1}"/>
                  </a:ext>
                </a:extLst>
              </p:cNvPr>
              <p:cNvSpPr/>
              <p:nvPr/>
            </p:nvSpPr>
            <p:spPr bwMode="auto">
              <a:xfrm>
                <a:off x="1377355" y="5071310"/>
                <a:ext cx="861056" cy="861056"/>
              </a:xfrm>
              <a:prstGeom prst="ellipse">
                <a:avLst/>
              </a:prstGeom>
              <a:solidFill>
                <a:schemeClr val="bg1"/>
              </a:solid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pic>
            <p:nvPicPr>
              <p:cNvPr id="103" name="Picture 102">
                <a:extLst>
                  <a:ext uri="{FF2B5EF4-FFF2-40B4-BE49-F238E27FC236}">
                    <a16:creationId xmlns:a16="http://schemas.microsoft.com/office/drawing/2014/main" id="{8A4914C9-11A6-40A5-AEBB-B38E53E4A19B}"/>
                  </a:ext>
                </a:extLst>
              </p:cNvPr>
              <p:cNvPicPr>
                <a:picLocks noChangeAspect="1"/>
              </p:cNvPicPr>
              <p:nvPr/>
            </p:nvPicPr>
            <p:blipFill>
              <a:blip r:embed="rId19"/>
              <a:stretch>
                <a:fillRect/>
              </a:stretch>
            </p:blipFill>
            <p:spPr>
              <a:xfrm>
                <a:off x="1588848" y="5280848"/>
                <a:ext cx="438070" cy="441981"/>
              </a:xfrm>
              <a:prstGeom prst="rect">
                <a:avLst/>
              </a:prstGeom>
            </p:spPr>
          </p:pic>
        </p:grpSp>
        <p:pic>
          <p:nvPicPr>
            <p:cNvPr id="85" name="Graphic 84">
              <a:extLst>
                <a:ext uri="{FF2B5EF4-FFF2-40B4-BE49-F238E27FC236}">
                  <a16:creationId xmlns:a16="http://schemas.microsoft.com/office/drawing/2014/main" id="{DBEDF768-1D2B-4F8E-95A2-68ECDECDA655}"/>
                </a:ext>
              </a:extLst>
            </p:cNvPr>
            <p:cNvPicPr>
              <a:picLocks noChangeAspect="1"/>
            </p:cNvPicPr>
            <p:nvPr/>
          </p:nvPicPr>
          <p:blipFill rotWithShape="1">
            <a:blip r:embed="rId20" cstate="print">
              <a:extLst>
                <a:ext uri="{28A0092B-C50C-407E-A947-70E740481C1C}">
                  <a14:useLocalDpi xmlns:a14="http://schemas.microsoft.com/office/drawing/2010/main" val="0"/>
                </a:ext>
                <a:ext uri="{96DAC541-7B7A-43D3-8B79-37D633B846F1}">
                  <asvg:svgBlip xmlns:asvg="http://schemas.microsoft.com/office/drawing/2016/SVG/main" r:embed="rId21"/>
                </a:ext>
              </a:extLst>
            </a:blip>
            <a:srcRect r="11052"/>
            <a:stretch/>
          </p:blipFill>
          <p:spPr>
            <a:xfrm>
              <a:off x="7199295" y="3671653"/>
              <a:ext cx="451859" cy="392788"/>
            </a:xfrm>
            <a:prstGeom prst="rect">
              <a:avLst/>
            </a:prstGeom>
          </p:spPr>
        </p:pic>
        <p:grpSp>
          <p:nvGrpSpPr>
            <p:cNvPr id="86" name="Graphic 105">
              <a:extLst>
                <a:ext uri="{FF2B5EF4-FFF2-40B4-BE49-F238E27FC236}">
                  <a16:creationId xmlns:a16="http://schemas.microsoft.com/office/drawing/2014/main" id="{8D9BDE77-5081-4593-B033-9BA0B171E1C0}"/>
                </a:ext>
              </a:extLst>
            </p:cNvPr>
            <p:cNvGrpSpPr>
              <a:grpSpLocks noChangeAspect="1"/>
            </p:cNvGrpSpPr>
            <p:nvPr/>
          </p:nvGrpSpPr>
          <p:grpSpPr>
            <a:xfrm>
              <a:off x="10061640" y="2634470"/>
              <a:ext cx="353508" cy="466344"/>
              <a:chOff x="7198695" y="458478"/>
              <a:chExt cx="1168420" cy="1541373"/>
            </a:xfrm>
          </p:grpSpPr>
          <p:sp>
            <p:nvSpPr>
              <p:cNvPr id="87" name="Freeform: Shape 86">
                <a:extLst>
                  <a:ext uri="{FF2B5EF4-FFF2-40B4-BE49-F238E27FC236}">
                    <a16:creationId xmlns:a16="http://schemas.microsoft.com/office/drawing/2014/main" id="{2E54F118-73E7-4C53-ADE8-0A7997A4AE50}"/>
                  </a:ext>
                </a:extLst>
              </p:cNvPr>
              <p:cNvSpPr/>
              <p:nvPr/>
            </p:nvSpPr>
            <p:spPr>
              <a:xfrm>
                <a:off x="7198695" y="668073"/>
                <a:ext cx="584210" cy="1329009"/>
              </a:xfrm>
              <a:custGeom>
                <a:avLst/>
                <a:gdLst>
                  <a:gd name="connsiteX0" fmla="*/ 600 w 584210"/>
                  <a:gd name="connsiteY0" fmla="*/ 600 h 1329008"/>
                  <a:gd name="connsiteX1" fmla="*/ 600 w 584210"/>
                  <a:gd name="connsiteY1" fmla="*/ 1119460 h 1329008"/>
                  <a:gd name="connsiteX2" fmla="*/ 584810 w 584210"/>
                  <a:gd name="connsiteY2" fmla="*/ 1329055 h 1329008"/>
                  <a:gd name="connsiteX3" fmla="*/ 584810 w 584210"/>
                  <a:gd name="connsiteY3" fmla="*/ 600 h 1329008"/>
                  <a:gd name="connsiteX4" fmla="*/ 600 w 584210"/>
                  <a:gd name="connsiteY4" fmla="*/ 600 h 1329008"/>
                  <a:gd name="connsiteX5" fmla="*/ 600 w 584210"/>
                  <a:gd name="connsiteY5" fmla="*/ 600 h 1329008"/>
                  <a:gd name="connsiteX6" fmla="*/ 600 w 584210"/>
                  <a:gd name="connsiteY6" fmla="*/ 600 h 1329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4210" h="1329008">
                    <a:moveTo>
                      <a:pt x="600" y="600"/>
                    </a:moveTo>
                    <a:lnTo>
                      <a:pt x="600" y="1119460"/>
                    </a:lnTo>
                    <a:cubicBezTo>
                      <a:pt x="600" y="1236579"/>
                      <a:pt x="260311" y="1329055"/>
                      <a:pt x="584810" y="1329055"/>
                    </a:cubicBezTo>
                    <a:lnTo>
                      <a:pt x="584810" y="600"/>
                    </a:lnTo>
                    <a:lnTo>
                      <a:pt x="600" y="600"/>
                    </a:lnTo>
                    <a:lnTo>
                      <a:pt x="600" y="600"/>
                    </a:lnTo>
                    <a:lnTo>
                      <a:pt x="600" y="600"/>
                    </a:lnTo>
                    <a:close/>
                  </a:path>
                </a:pathLst>
              </a:custGeom>
              <a:solidFill>
                <a:srgbClr val="0078D7"/>
              </a:solidFill>
              <a:ln w="2754"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Calibri"/>
                  <a:ea typeface="+mn-ea"/>
                  <a:cs typeface="+mn-cs"/>
                </a:endParaRPr>
              </a:p>
            </p:txBody>
          </p:sp>
          <p:sp>
            <p:nvSpPr>
              <p:cNvPr id="88" name="Freeform: Shape 87">
                <a:extLst>
                  <a:ext uri="{FF2B5EF4-FFF2-40B4-BE49-F238E27FC236}">
                    <a16:creationId xmlns:a16="http://schemas.microsoft.com/office/drawing/2014/main" id="{306832C7-1343-4713-AEDF-F856F8674FA6}"/>
                  </a:ext>
                </a:extLst>
              </p:cNvPr>
              <p:cNvSpPr/>
              <p:nvPr/>
            </p:nvSpPr>
            <p:spPr>
              <a:xfrm>
                <a:off x="7773768" y="668073"/>
                <a:ext cx="592516" cy="1331778"/>
              </a:xfrm>
              <a:custGeom>
                <a:avLst/>
                <a:gdLst>
                  <a:gd name="connsiteX0" fmla="*/ 600 w 592516"/>
                  <a:gd name="connsiteY0" fmla="*/ 1332101 h 1331777"/>
                  <a:gd name="connsiteX1" fmla="*/ 9737 w 592516"/>
                  <a:gd name="connsiteY1" fmla="*/ 1332101 h 1331777"/>
                  <a:gd name="connsiteX2" fmla="*/ 593947 w 592516"/>
                  <a:gd name="connsiteY2" fmla="*/ 1122505 h 1331777"/>
                  <a:gd name="connsiteX3" fmla="*/ 593947 w 592516"/>
                  <a:gd name="connsiteY3" fmla="*/ 600 h 1331777"/>
                  <a:gd name="connsiteX4" fmla="*/ 600 w 592516"/>
                  <a:gd name="connsiteY4" fmla="*/ 600 h 1331777"/>
                  <a:gd name="connsiteX5" fmla="*/ 600 w 592516"/>
                  <a:gd name="connsiteY5" fmla="*/ 1332101 h 1331777"/>
                  <a:gd name="connsiteX6" fmla="*/ 600 w 592516"/>
                  <a:gd name="connsiteY6" fmla="*/ 1332101 h 1331777"/>
                  <a:gd name="connsiteX7" fmla="*/ 600 w 592516"/>
                  <a:gd name="connsiteY7" fmla="*/ 1332101 h 1331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2516" h="1331777">
                    <a:moveTo>
                      <a:pt x="600" y="1332101"/>
                    </a:moveTo>
                    <a:lnTo>
                      <a:pt x="9737" y="1332101"/>
                    </a:lnTo>
                    <a:cubicBezTo>
                      <a:pt x="331191" y="1332101"/>
                      <a:pt x="593947" y="1236579"/>
                      <a:pt x="593947" y="1122505"/>
                    </a:cubicBezTo>
                    <a:lnTo>
                      <a:pt x="593947" y="600"/>
                    </a:lnTo>
                    <a:lnTo>
                      <a:pt x="600" y="600"/>
                    </a:lnTo>
                    <a:lnTo>
                      <a:pt x="600" y="1332101"/>
                    </a:lnTo>
                    <a:lnTo>
                      <a:pt x="600" y="1332101"/>
                    </a:lnTo>
                    <a:lnTo>
                      <a:pt x="600" y="1332101"/>
                    </a:lnTo>
                    <a:close/>
                  </a:path>
                </a:pathLst>
              </a:custGeom>
              <a:solidFill>
                <a:srgbClr val="0078D7"/>
              </a:solidFill>
              <a:ln w="2754"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Calibri"/>
                  <a:ea typeface="+mn-ea"/>
                  <a:cs typeface="+mn-cs"/>
                </a:endParaRPr>
              </a:p>
            </p:txBody>
          </p:sp>
          <p:sp>
            <p:nvSpPr>
              <p:cNvPr id="89" name="Freeform: Shape 88">
                <a:extLst>
                  <a:ext uri="{FF2B5EF4-FFF2-40B4-BE49-F238E27FC236}">
                    <a16:creationId xmlns:a16="http://schemas.microsoft.com/office/drawing/2014/main" id="{8DD4FCF2-2D43-43C8-B2E6-678AF4419F67}"/>
                  </a:ext>
                </a:extLst>
              </p:cNvPr>
              <p:cNvSpPr/>
              <p:nvPr/>
            </p:nvSpPr>
            <p:spPr>
              <a:xfrm>
                <a:off x="7198695" y="458478"/>
                <a:ext cx="1168420" cy="418084"/>
              </a:xfrm>
              <a:custGeom>
                <a:avLst/>
                <a:gdLst>
                  <a:gd name="connsiteX0" fmla="*/ 1169020 w 1168420"/>
                  <a:gd name="connsiteY0" fmla="*/ 210196 h 418084"/>
                  <a:gd name="connsiteX1" fmla="*/ 584810 w 1168420"/>
                  <a:gd name="connsiteY1" fmla="*/ 419792 h 418084"/>
                  <a:gd name="connsiteX2" fmla="*/ 600 w 1168420"/>
                  <a:gd name="connsiteY2" fmla="*/ 210196 h 418084"/>
                  <a:gd name="connsiteX3" fmla="*/ 584810 w 1168420"/>
                  <a:gd name="connsiteY3" fmla="*/ 600 h 418084"/>
                  <a:gd name="connsiteX4" fmla="*/ 1169020 w 1168420"/>
                  <a:gd name="connsiteY4" fmla="*/ 210196 h 418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20" h="418084">
                    <a:moveTo>
                      <a:pt x="1169020" y="210196"/>
                    </a:moveTo>
                    <a:cubicBezTo>
                      <a:pt x="1169020" y="327315"/>
                      <a:pt x="909310" y="419792"/>
                      <a:pt x="584810" y="419792"/>
                    </a:cubicBezTo>
                    <a:cubicBezTo>
                      <a:pt x="260311" y="419792"/>
                      <a:pt x="600" y="327315"/>
                      <a:pt x="600" y="210196"/>
                    </a:cubicBezTo>
                    <a:cubicBezTo>
                      <a:pt x="600" y="96123"/>
                      <a:pt x="263356" y="600"/>
                      <a:pt x="584810" y="600"/>
                    </a:cubicBezTo>
                    <a:cubicBezTo>
                      <a:pt x="906264" y="600"/>
                      <a:pt x="1169020" y="96123"/>
                      <a:pt x="1169020" y="210196"/>
                    </a:cubicBezTo>
                  </a:path>
                </a:pathLst>
              </a:custGeom>
              <a:solidFill>
                <a:srgbClr val="0078D7"/>
              </a:solidFill>
              <a:ln w="2754"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Calibri"/>
                  <a:ea typeface="+mn-ea"/>
                  <a:cs typeface="+mn-cs"/>
                </a:endParaRPr>
              </a:p>
            </p:txBody>
          </p:sp>
          <p:sp>
            <p:nvSpPr>
              <p:cNvPr id="90" name="Freeform: Shape 89">
                <a:extLst>
                  <a:ext uri="{FF2B5EF4-FFF2-40B4-BE49-F238E27FC236}">
                    <a16:creationId xmlns:a16="http://schemas.microsoft.com/office/drawing/2014/main" id="{447F340B-96F6-405A-BA92-9187B5519F83}"/>
                  </a:ext>
                </a:extLst>
              </p:cNvPr>
              <p:cNvSpPr/>
              <p:nvPr/>
            </p:nvSpPr>
            <p:spPr>
              <a:xfrm>
                <a:off x="7319136" y="517176"/>
                <a:ext cx="927537" cy="276877"/>
              </a:xfrm>
              <a:custGeom>
                <a:avLst/>
                <a:gdLst>
                  <a:gd name="connsiteX0" fmla="*/ 928138 w 927537"/>
                  <a:gd name="connsiteY0" fmla="*/ 139039 h 276876"/>
                  <a:gd name="connsiteX1" fmla="*/ 464369 w 927537"/>
                  <a:gd name="connsiteY1" fmla="*/ 277754 h 276876"/>
                  <a:gd name="connsiteX2" fmla="*/ 600 w 927537"/>
                  <a:gd name="connsiteY2" fmla="*/ 139039 h 276876"/>
                  <a:gd name="connsiteX3" fmla="*/ 464369 w 927537"/>
                  <a:gd name="connsiteY3" fmla="*/ 600 h 276876"/>
                  <a:gd name="connsiteX4" fmla="*/ 928138 w 927537"/>
                  <a:gd name="connsiteY4" fmla="*/ 139039 h 2768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7537" h="276876">
                    <a:moveTo>
                      <a:pt x="928138" y="139039"/>
                    </a:moveTo>
                    <a:cubicBezTo>
                      <a:pt x="928138" y="216011"/>
                      <a:pt x="721034" y="277754"/>
                      <a:pt x="464369" y="277754"/>
                    </a:cubicBezTo>
                    <a:cubicBezTo>
                      <a:pt x="207704" y="277754"/>
                      <a:pt x="600" y="216287"/>
                      <a:pt x="600" y="139039"/>
                    </a:cubicBezTo>
                    <a:cubicBezTo>
                      <a:pt x="600" y="61790"/>
                      <a:pt x="207704" y="600"/>
                      <a:pt x="464369" y="600"/>
                    </a:cubicBezTo>
                    <a:cubicBezTo>
                      <a:pt x="721034" y="600"/>
                      <a:pt x="928138" y="62067"/>
                      <a:pt x="928138" y="139039"/>
                    </a:cubicBezTo>
                  </a:path>
                </a:pathLst>
              </a:custGeom>
              <a:solidFill>
                <a:srgbClr val="E9E9E9"/>
              </a:solidFill>
              <a:ln w="2754"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Calibri"/>
                  <a:ea typeface="+mn-ea"/>
                  <a:cs typeface="+mn-cs"/>
                </a:endParaRPr>
              </a:p>
            </p:txBody>
          </p:sp>
          <p:sp>
            <p:nvSpPr>
              <p:cNvPr id="91" name="Freeform: Shape 90">
                <a:extLst>
                  <a:ext uri="{FF2B5EF4-FFF2-40B4-BE49-F238E27FC236}">
                    <a16:creationId xmlns:a16="http://schemas.microsoft.com/office/drawing/2014/main" id="{28A24007-41DF-40A5-BE7D-DAF85CF0ED86}"/>
                  </a:ext>
                </a:extLst>
              </p:cNvPr>
              <p:cNvSpPr/>
              <p:nvPr/>
            </p:nvSpPr>
            <p:spPr>
              <a:xfrm>
                <a:off x="7319136" y="516899"/>
                <a:ext cx="927537" cy="224270"/>
              </a:xfrm>
              <a:custGeom>
                <a:avLst/>
                <a:gdLst>
                  <a:gd name="connsiteX0" fmla="*/ 832338 w 927537"/>
                  <a:gd name="connsiteY0" fmla="*/ 225701 h 224270"/>
                  <a:gd name="connsiteX1" fmla="*/ 928138 w 927537"/>
                  <a:gd name="connsiteY1" fmla="*/ 139316 h 224270"/>
                  <a:gd name="connsiteX2" fmla="*/ 464369 w 927537"/>
                  <a:gd name="connsiteY2" fmla="*/ 600 h 224270"/>
                  <a:gd name="connsiteX3" fmla="*/ 600 w 927537"/>
                  <a:gd name="connsiteY3" fmla="*/ 139316 h 224270"/>
                  <a:gd name="connsiteX4" fmla="*/ 96400 w 927537"/>
                  <a:gd name="connsiteY4" fmla="*/ 225701 h 224270"/>
                  <a:gd name="connsiteX5" fmla="*/ 464369 w 927537"/>
                  <a:gd name="connsiteY5" fmla="*/ 170326 h 224270"/>
                  <a:gd name="connsiteX6" fmla="*/ 832338 w 927537"/>
                  <a:gd name="connsiteY6" fmla="*/ 225701 h 224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27537" h="224270">
                    <a:moveTo>
                      <a:pt x="832338" y="225701"/>
                    </a:moveTo>
                    <a:cubicBezTo>
                      <a:pt x="894082" y="201059"/>
                      <a:pt x="928138" y="173371"/>
                      <a:pt x="928138" y="139316"/>
                    </a:cubicBezTo>
                    <a:cubicBezTo>
                      <a:pt x="928138" y="62344"/>
                      <a:pt x="721034" y="600"/>
                      <a:pt x="464369" y="600"/>
                    </a:cubicBezTo>
                    <a:cubicBezTo>
                      <a:pt x="207704" y="600"/>
                      <a:pt x="600" y="62344"/>
                      <a:pt x="600" y="139316"/>
                    </a:cubicBezTo>
                    <a:cubicBezTo>
                      <a:pt x="600" y="170049"/>
                      <a:pt x="37702" y="201059"/>
                      <a:pt x="96400" y="225701"/>
                    </a:cubicBezTo>
                    <a:cubicBezTo>
                      <a:pt x="179740" y="191922"/>
                      <a:pt x="312640" y="170326"/>
                      <a:pt x="464369" y="170326"/>
                    </a:cubicBezTo>
                    <a:cubicBezTo>
                      <a:pt x="612775" y="170326"/>
                      <a:pt x="745676" y="191922"/>
                      <a:pt x="832338" y="225701"/>
                    </a:cubicBezTo>
                  </a:path>
                </a:pathLst>
              </a:custGeom>
              <a:solidFill>
                <a:srgbClr val="E9E9E9"/>
              </a:solidFill>
              <a:ln w="2754"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Calibri"/>
                  <a:ea typeface="+mn-ea"/>
                  <a:cs typeface="+mn-cs"/>
                </a:endParaRPr>
              </a:p>
            </p:txBody>
          </p:sp>
          <p:sp>
            <p:nvSpPr>
              <p:cNvPr id="92" name="Freeform: Shape 91">
                <a:extLst>
                  <a:ext uri="{FF2B5EF4-FFF2-40B4-BE49-F238E27FC236}">
                    <a16:creationId xmlns:a16="http://schemas.microsoft.com/office/drawing/2014/main" id="{41FF1B90-5F86-43F5-80F9-B82FFF4DDBC4}"/>
                  </a:ext>
                </a:extLst>
              </p:cNvPr>
              <p:cNvSpPr/>
              <p:nvPr/>
            </p:nvSpPr>
            <p:spPr>
              <a:xfrm>
                <a:off x="7376634" y="1006875"/>
                <a:ext cx="819555" cy="850012"/>
              </a:xfrm>
              <a:custGeom>
                <a:avLst/>
                <a:gdLst>
                  <a:gd name="connsiteX0" fmla="*/ 761550 w 819555"/>
                  <a:gd name="connsiteY0" fmla="*/ 579646 h 850011"/>
                  <a:gd name="connsiteX1" fmla="*/ 681256 w 819555"/>
                  <a:gd name="connsiteY1" fmla="*/ 594874 h 850011"/>
                  <a:gd name="connsiteX2" fmla="*/ 645815 w 819555"/>
                  <a:gd name="connsiteY2" fmla="*/ 590444 h 850011"/>
                  <a:gd name="connsiteX3" fmla="*/ 625880 w 819555"/>
                  <a:gd name="connsiteY3" fmla="*/ 743280 h 850011"/>
                  <a:gd name="connsiteX4" fmla="*/ 525097 w 819555"/>
                  <a:gd name="connsiteY4" fmla="*/ 845724 h 850011"/>
                  <a:gd name="connsiteX5" fmla="*/ 495748 w 819555"/>
                  <a:gd name="connsiteY5" fmla="*/ 849047 h 850011"/>
                  <a:gd name="connsiteX6" fmla="*/ 408532 w 819555"/>
                  <a:gd name="connsiteY6" fmla="*/ 781766 h 850011"/>
                  <a:gd name="connsiteX7" fmla="*/ 396349 w 819555"/>
                  <a:gd name="connsiteY7" fmla="*/ 600411 h 850011"/>
                  <a:gd name="connsiteX8" fmla="*/ 316609 w 819555"/>
                  <a:gd name="connsiteY8" fmla="*/ 630314 h 850011"/>
                  <a:gd name="connsiteX9" fmla="*/ 276739 w 819555"/>
                  <a:gd name="connsiteY9" fmla="*/ 625054 h 850011"/>
                  <a:gd name="connsiteX10" fmla="*/ 238530 w 819555"/>
                  <a:gd name="connsiteY10" fmla="*/ 592382 h 850011"/>
                  <a:gd name="connsiteX11" fmla="*/ 278954 w 819555"/>
                  <a:gd name="connsiteY11" fmla="*/ 563864 h 850011"/>
                  <a:gd name="connsiteX12" fmla="*/ 331837 w 819555"/>
                  <a:gd name="connsiteY12" fmla="*/ 537560 h 850011"/>
                  <a:gd name="connsiteX13" fmla="*/ 340697 w 819555"/>
                  <a:gd name="connsiteY13" fmla="*/ 526762 h 850011"/>
                  <a:gd name="connsiteX14" fmla="*/ 340697 w 819555"/>
                  <a:gd name="connsiteY14" fmla="*/ 525378 h 850011"/>
                  <a:gd name="connsiteX15" fmla="*/ 291136 w 819555"/>
                  <a:gd name="connsiteY15" fmla="*/ 512088 h 850011"/>
                  <a:gd name="connsiteX16" fmla="*/ 222471 w 819555"/>
                  <a:gd name="connsiteY16" fmla="*/ 589890 h 850011"/>
                  <a:gd name="connsiteX17" fmla="*/ 172633 w 819555"/>
                  <a:gd name="connsiteY17" fmla="*/ 618132 h 850011"/>
                  <a:gd name="connsiteX18" fmla="*/ 156851 w 819555"/>
                  <a:gd name="connsiteY18" fmla="*/ 615640 h 850011"/>
                  <a:gd name="connsiteX19" fmla="*/ 46377 w 819555"/>
                  <a:gd name="connsiteY19" fmla="*/ 427363 h 850011"/>
                  <a:gd name="connsiteX20" fmla="*/ 2631 w 819555"/>
                  <a:gd name="connsiteY20" fmla="*/ 224690 h 850011"/>
                  <a:gd name="connsiteX21" fmla="*/ 68527 w 819555"/>
                  <a:gd name="connsiteY21" fmla="*/ 44166 h 850011"/>
                  <a:gd name="connsiteX22" fmla="*/ 235761 w 819555"/>
                  <a:gd name="connsiteY22" fmla="*/ 18416 h 850011"/>
                  <a:gd name="connsiteX23" fmla="*/ 323254 w 819555"/>
                  <a:gd name="connsiteY23" fmla="*/ 41397 h 850011"/>
                  <a:gd name="connsiteX24" fmla="*/ 430959 w 819555"/>
                  <a:gd name="connsiteY24" fmla="*/ 11771 h 850011"/>
                  <a:gd name="connsiteX25" fmla="*/ 493810 w 819555"/>
                  <a:gd name="connsiteY25" fmla="*/ 19801 h 850011"/>
                  <a:gd name="connsiteX26" fmla="*/ 605391 w 819555"/>
                  <a:gd name="connsiteY26" fmla="*/ 2081 h 850011"/>
                  <a:gd name="connsiteX27" fmla="*/ 798375 w 819555"/>
                  <a:gd name="connsiteY27" fmla="*/ 92342 h 850011"/>
                  <a:gd name="connsiteX28" fmla="*/ 814710 w 819555"/>
                  <a:gd name="connsiteY28" fmla="*/ 162392 h 850011"/>
                  <a:gd name="connsiteX29" fmla="*/ 798651 w 819555"/>
                  <a:gd name="connsiteY29" fmla="*/ 266221 h 850011"/>
                  <a:gd name="connsiteX30" fmla="*/ 690946 w 819555"/>
                  <a:gd name="connsiteY30" fmla="*/ 507658 h 850011"/>
                  <a:gd name="connsiteX31" fmla="*/ 781208 w 819555"/>
                  <a:gd name="connsiteY31" fmla="*/ 509042 h 850011"/>
                  <a:gd name="connsiteX32" fmla="*/ 818033 w 819555"/>
                  <a:gd name="connsiteY32" fmla="*/ 520117 h 850011"/>
                  <a:gd name="connsiteX33" fmla="*/ 761550 w 819555"/>
                  <a:gd name="connsiteY33" fmla="*/ 579646 h 850011"/>
                  <a:gd name="connsiteX34" fmla="*/ 761550 w 819555"/>
                  <a:gd name="connsiteY34" fmla="*/ 579646 h 850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819555" h="850011">
                    <a:moveTo>
                      <a:pt x="761550" y="579646"/>
                    </a:moveTo>
                    <a:cubicBezTo>
                      <a:pt x="741338" y="589060"/>
                      <a:pt x="709220" y="594874"/>
                      <a:pt x="681256" y="594874"/>
                    </a:cubicBezTo>
                    <a:cubicBezTo>
                      <a:pt x="667966" y="594874"/>
                      <a:pt x="655506" y="593490"/>
                      <a:pt x="645815" y="590444"/>
                    </a:cubicBezTo>
                    <a:cubicBezTo>
                      <a:pt x="641385" y="632252"/>
                      <a:pt x="631418" y="710608"/>
                      <a:pt x="625880" y="743280"/>
                    </a:cubicBezTo>
                    <a:cubicBezTo>
                      <a:pt x="615359" y="804470"/>
                      <a:pt x="587948" y="832434"/>
                      <a:pt x="525097" y="845724"/>
                    </a:cubicBezTo>
                    <a:cubicBezTo>
                      <a:pt x="514299" y="847939"/>
                      <a:pt x="504608" y="849047"/>
                      <a:pt x="495748" y="849047"/>
                    </a:cubicBezTo>
                    <a:cubicBezTo>
                      <a:pt x="435389" y="849047"/>
                      <a:pt x="416561" y="801424"/>
                      <a:pt x="408532" y="781766"/>
                    </a:cubicBezTo>
                    <a:cubicBezTo>
                      <a:pt x="399118" y="757954"/>
                      <a:pt x="395796" y="679598"/>
                      <a:pt x="396349" y="600411"/>
                    </a:cubicBezTo>
                    <a:cubicBezTo>
                      <a:pt x="374753" y="620070"/>
                      <a:pt x="347619" y="630314"/>
                      <a:pt x="316609" y="630314"/>
                    </a:cubicBezTo>
                    <a:cubicBezTo>
                      <a:pt x="303873" y="630314"/>
                      <a:pt x="290306" y="628653"/>
                      <a:pt x="276739" y="625054"/>
                    </a:cubicBezTo>
                    <a:cubicBezTo>
                      <a:pt x="272862" y="623946"/>
                      <a:pt x="237976" y="614809"/>
                      <a:pt x="238530" y="592382"/>
                    </a:cubicBezTo>
                    <a:cubicBezTo>
                      <a:pt x="239083" y="571893"/>
                      <a:pt x="268155" y="566079"/>
                      <a:pt x="278954" y="563864"/>
                    </a:cubicBezTo>
                    <a:cubicBezTo>
                      <a:pt x="317440" y="555834"/>
                      <a:pt x="319931" y="552789"/>
                      <a:pt x="331837" y="537560"/>
                    </a:cubicBezTo>
                    <a:cubicBezTo>
                      <a:pt x="334329" y="534515"/>
                      <a:pt x="337098" y="530915"/>
                      <a:pt x="340697" y="526762"/>
                    </a:cubicBezTo>
                    <a:cubicBezTo>
                      <a:pt x="340697" y="526208"/>
                      <a:pt x="340697" y="525932"/>
                      <a:pt x="340697" y="525378"/>
                    </a:cubicBezTo>
                    <a:cubicBezTo>
                      <a:pt x="323531" y="524824"/>
                      <a:pt x="306641" y="520394"/>
                      <a:pt x="291136" y="512088"/>
                    </a:cubicBezTo>
                    <a:cubicBezTo>
                      <a:pt x="280615" y="523163"/>
                      <a:pt x="252650" y="553619"/>
                      <a:pt x="222471" y="589890"/>
                    </a:cubicBezTo>
                    <a:cubicBezTo>
                      <a:pt x="204197" y="611763"/>
                      <a:pt x="186754" y="618132"/>
                      <a:pt x="172633" y="618132"/>
                    </a:cubicBezTo>
                    <a:cubicBezTo>
                      <a:pt x="166819" y="618132"/>
                      <a:pt x="161558" y="617024"/>
                      <a:pt x="156851" y="615640"/>
                    </a:cubicBezTo>
                    <a:cubicBezTo>
                      <a:pt x="117811" y="602626"/>
                      <a:pt x="80710" y="539222"/>
                      <a:pt x="46377" y="427363"/>
                    </a:cubicBezTo>
                    <a:cubicBezTo>
                      <a:pt x="20351" y="342362"/>
                      <a:pt x="4015" y="253485"/>
                      <a:pt x="2631" y="224690"/>
                    </a:cubicBezTo>
                    <a:cubicBezTo>
                      <a:pt x="-1799" y="138858"/>
                      <a:pt x="20351" y="78222"/>
                      <a:pt x="68527" y="44166"/>
                    </a:cubicBezTo>
                    <a:cubicBezTo>
                      <a:pt x="108674" y="15648"/>
                      <a:pt x="164880" y="7064"/>
                      <a:pt x="235761" y="18416"/>
                    </a:cubicBezTo>
                    <a:cubicBezTo>
                      <a:pt x="276739" y="25061"/>
                      <a:pt x="310241" y="36413"/>
                      <a:pt x="323254" y="41397"/>
                    </a:cubicBezTo>
                    <a:cubicBezTo>
                      <a:pt x="353157" y="20908"/>
                      <a:pt x="389151" y="11217"/>
                      <a:pt x="430959" y="11771"/>
                    </a:cubicBezTo>
                    <a:cubicBezTo>
                      <a:pt x="453663" y="12048"/>
                      <a:pt x="474706" y="15094"/>
                      <a:pt x="493810" y="19801"/>
                    </a:cubicBezTo>
                    <a:cubicBezTo>
                      <a:pt x="502947" y="15924"/>
                      <a:pt x="549739" y="1804"/>
                      <a:pt x="605391" y="2081"/>
                    </a:cubicBezTo>
                    <a:cubicBezTo>
                      <a:pt x="686239" y="2911"/>
                      <a:pt x="752967" y="34198"/>
                      <a:pt x="798375" y="92342"/>
                    </a:cubicBezTo>
                    <a:cubicBezTo>
                      <a:pt x="809726" y="106740"/>
                      <a:pt x="815264" y="130275"/>
                      <a:pt x="814710" y="162392"/>
                    </a:cubicBezTo>
                    <a:cubicBezTo>
                      <a:pt x="814157" y="191741"/>
                      <a:pt x="808896" y="227458"/>
                      <a:pt x="798651" y="266221"/>
                    </a:cubicBezTo>
                    <a:cubicBezTo>
                      <a:pt x="777609" y="347900"/>
                      <a:pt x="738569" y="435393"/>
                      <a:pt x="690946" y="507658"/>
                    </a:cubicBezTo>
                    <a:cubicBezTo>
                      <a:pt x="698145" y="512918"/>
                      <a:pt x="720018" y="521778"/>
                      <a:pt x="781208" y="509042"/>
                    </a:cubicBezTo>
                    <a:cubicBezTo>
                      <a:pt x="801697" y="504889"/>
                      <a:pt x="814157" y="508488"/>
                      <a:pt x="818033" y="520117"/>
                    </a:cubicBezTo>
                    <a:cubicBezTo>
                      <a:pt x="825232" y="543098"/>
                      <a:pt x="784254" y="569124"/>
                      <a:pt x="761550" y="579646"/>
                    </a:cubicBezTo>
                    <a:lnTo>
                      <a:pt x="761550" y="579646"/>
                    </a:lnTo>
                    <a:close/>
                  </a:path>
                </a:pathLst>
              </a:custGeom>
              <a:solidFill>
                <a:srgbClr val="FFFFFF"/>
              </a:solidFill>
              <a:ln w="9525"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Calibri"/>
                  <a:ea typeface="+mn-ea"/>
                  <a:cs typeface="+mn-cs"/>
                </a:endParaRPr>
              </a:p>
            </p:txBody>
          </p:sp>
          <p:sp>
            <p:nvSpPr>
              <p:cNvPr id="93" name="Freeform: Shape 92">
                <a:extLst>
                  <a:ext uri="{FF2B5EF4-FFF2-40B4-BE49-F238E27FC236}">
                    <a16:creationId xmlns:a16="http://schemas.microsoft.com/office/drawing/2014/main" id="{B5DA3CCC-B5B5-4D82-9710-324AC59C5E0D}"/>
                  </a:ext>
                </a:extLst>
              </p:cNvPr>
              <p:cNvSpPr/>
              <p:nvPr/>
            </p:nvSpPr>
            <p:spPr>
              <a:xfrm>
                <a:off x="7625254" y="1244861"/>
                <a:ext cx="138438" cy="263033"/>
              </a:xfrm>
              <a:custGeom>
                <a:avLst/>
                <a:gdLst>
                  <a:gd name="connsiteX0" fmla="*/ 94569 w 138438"/>
                  <a:gd name="connsiteY0" fmla="*/ 262750 h 263032"/>
                  <a:gd name="connsiteX1" fmla="*/ 106475 w 138438"/>
                  <a:gd name="connsiteY1" fmla="*/ 227310 h 263032"/>
                  <a:gd name="connsiteX2" fmla="*/ 108413 w 138438"/>
                  <a:gd name="connsiteY2" fmla="*/ 222326 h 263032"/>
                  <a:gd name="connsiteX3" fmla="*/ 116443 w 138438"/>
                  <a:gd name="connsiteY3" fmla="*/ 203222 h 263032"/>
                  <a:gd name="connsiteX4" fmla="*/ 128072 w 138438"/>
                  <a:gd name="connsiteY4" fmla="*/ 36265 h 263032"/>
                  <a:gd name="connsiteX5" fmla="*/ 98723 w 138438"/>
                  <a:gd name="connsiteY5" fmla="*/ 3593 h 263032"/>
                  <a:gd name="connsiteX6" fmla="*/ 5415 w 138438"/>
                  <a:gd name="connsiteY6" fmla="*/ 30727 h 263032"/>
                  <a:gd name="connsiteX7" fmla="*/ 5969 w 138438"/>
                  <a:gd name="connsiteY7" fmla="*/ 38480 h 263032"/>
                  <a:gd name="connsiteX8" fmla="*/ 3200 w 138438"/>
                  <a:gd name="connsiteY8" fmla="*/ 146462 h 263032"/>
                  <a:gd name="connsiteX9" fmla="*/ 30888 w 138438"/>
                  <a:gd name="connsiteY9" fmla="*/ 234786 h 263032"/>
                  <a:gd name="connsiteX10" fmla="*/ 94569 w 138438"/>
                  <a:gd name="connsiteY10" fmla="*/ 262750 h 263032"/>
                  <a:gd name="connsiteX11" fmla="*/ 94569 w 138438"/>
                  <a:gd name="connsiteY11" fmla="*/ 262750 h 263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438" h="263032">
                    <a:moveTo>
                      <a:pt x="94569" y="262750"/>
                    </a:moveTo>
                    <a:cubicBezTo>
                      <a:pt x="97338" y="251675"/>
                      <a:pt x="101768" y="240046"/>
                      <a:pt x="106475" y="227310"/>
                    </a:cubicBezTo>
                    <a:lnTo>
                      <a:pt x="108413" y="222326"/>
                    </a:lnTo>
                    <a:cubicBezTo>
                      <a:pt x="110905" y="215958"/>
                      <a:pt x="113674" y="209590"/>
                      <a:pt x="116443" y="203222"/>
                    </a:cubicBezTo>
                    <a:cubicBezTo>
                      <a:pt x="130840" y="171381"/>
                      <a:pt x="148837" y="131510"/>
                      <a:pt x="128072" y="36265"/>
                    </a:cubicBezTo>
                    <a:cubicBezTo>
                      <a:pt x="124195" y="17714"/>
                      <a:pt x="114505" y="7193"/>
                      <a:pt x="98723" y="3593"/>
                    </a:cubicBezTo>
                    <a:cubicBezTo>
                      <a:pt x="64390" y="-4436"/>
                      <a:pt x="15936" y="21590"/>
                      <a:pt x="5415" y="30727"/>
                    </a:cubicBezTo>
                    <a:cubicBezTo>
                      <a:pt x="5415" y="32942"/>
                      <a:pt x="5692" y="35434"/>
                      <a:pt x="5969" y="38480"/>
                    </a:cubicBezTo>
                    <a:cubicBezTo>
                      <a:pt x="7353" y="60076"/>
                      <a:pt x="9568" y="100223"/>
                      <a:pt x="3200" y="146462"/>
                    </a:cubicBezTo>
                    <a:cubicBezTo>
                      <a:pt x="-1507" y="179410"/>
                      <a:pt x="8738" y="211528"/>
                      <a:pt x="30888" y="234786"/>
                    </a:cubicBezTo>
                    <a:cubicBezTo>
                      <a:pt x="48331" y="252506"/>
                      <a:pt x="71312" y="262473"/>
                      <a:pt x="94569" y="262750"/>
                    </a:cubicBezTo>
                    <a:lnTo>
                      <a:pt x="94569" y="262750"/>
                    </a:lnTo>
                    <a:close/>
                  </a:path>
                </a:pathLst>
              </a:custGeom>
              <a:solidFill>
                <a:srgbClr val="0078D7"/>
              </a:solidFill>
              <a:ln w="9525"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Calibri"/>
                  <a:ea typeface="+mn-ea"/>
                  <a:cs typeface="+mn-cs"/>
                </a:endParaRPr>
              </a:p>
            </p:txBody>
          </p:sp>
          <p:sp>
            <p:nvSpPr>
              <p:cNvPr id="94" name="Freeform: Shape 93">
                <a:extLst>
                  <a:ext uri="{FF2B5EF4-FFF2-40B4-BE49-F238E27FC236}">
                    <a16:creationId xmlns:a16="http://schemas.microsoft.com/office/drawing/2014/main" id="{4D5695CD-EB47-4A33-BAC8-40C35865C39A}"/>
                  </a:ext>
                </a:extLst>
              </p:cNvPr>
              <p:cNvSpPr/>
              <p:nvPr/>
            </p:nvSpPr>
            <p:spPr>
              <a:xfrm>
                <a:off x="7693309" y="1258560"/>
                <a:ext cx="49838" cy="33225"/>
              </a:xfrm>
              <a:custGeom>
                <a:avLst/>
                <a:gdLst>
                  <a:gd name="connsiteX0" fmla="*/ 2149 w 49837"/>
                  <a:gd name="connsiteY0" fmla="*/ 10937 h 33225"/>
                  <a:gd name="connsiteX1" fmla="*/ 19869 w 49837"/>
                  <a:gd name="connsiteY1" fmla="*/ 2077 h 33225"/>
                  <a:gd name="connsiteX2" fmla="*/ 26791 w 49837"/>
                  <a:gd name="connsiteY2" fmla="*/ 2630 h 33225"/>
                  <a:gd name="connsiteX3" fmla="*/ 48387 w 49837"/>
                  <a:gd name="connsiteY3" fmla="*/ 17305 h 33225"/>
                  <a:gd name="connsiteX4" fmla="*/ 26514 w 49837"/>
                  <a:gd name="connsiteY4" fmla="*/ 32256 h 33225"/>
                  <a:gd name="connsiteX5" fmla="*/ 23468 w 49837"/>
                  <a:gd name="connsiteY5" fmla="*/ 31979 h 33225"/>
                  <a:gd name="connsiteX6" fmla="*/ 5748 w 49837"/>
                  <a:gd name="connsiteY6" fmla="*/ 20904 h 33225"/>
                  <a:gd name="connsiteX7" fmla="*/ 2149 w 49837"/>
                  <a:gd name="connsiteY7" fmla="*/ 10937 h 33225"/>
                  <a:gd name="connsiteX8" fmla="*/ 2149 w 49837"/>
                  <a:gd name="connsiteY8" fmla="*/ 10937 h 33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837" h="33225">
                    <a:moveTo>
                      <a:pt x="2149" y="10937"/>
                    </a:moveTo>
                    <a:cubicBezTo>
                      <a:pt x="2979" y="5399"/>
                      <a:pt x="9624" y="2077"/>
                      <a:pt x="19869" y="2077"/>
                    </a:cubicBezTo>
                    <a:cubicBezTo>
                      <a:pt x="22084" y="2077"/>
                      <a:pt x="24576" y="2353"/>
                      <a:pt x="26791" y="2630"/>
                    </a:cubicBezTo>
                    <a:cubicBezTo>
                      <a:pt x="37866" y="4292"/>
                      <a:pt x="49495" y="9552"/>
                      <a:pt x="48387" y="17305"/>
                    </a:cubicBezTo>
                    <a:cubicBezTo>
                      <a:pt x="47557" y="23396"/>
                      <a:pt x="38143" y="32256"/>
                      <a:pt x="26514" y="32256"/>
                    </a:cubicBezTo>
                    <a:cubicBezTo>
                      <a:pt x="25406" y="32256"/>
                      <a:pt x="24576" y="32256"/>
                      <a:pt x="23468" y="31979"/>
                    </a:cubicBezTo>
                    <a:cubicBezTo>
                      <a:pt x="16823" y="31149"/>
                      <a:pt x="10178" y="26995"/>
                      <a:pt x="5748" y="20904"/>
                    </a:cubicBezTo>
                    <a:cubicBezTo>
                      <a:pt x="4364" y="18689"/>
                      <a:pt x="1595" y="14536"/>
                      <a:pt x="2149" y="10937"/>
                    </a:cubicBezTo>
                    <a:lnTo>
                      <a:pt x="2149" y="10937"/>
                    </a:lnTo>
                    <a:close/>
                  </a:path>
                </a:pathLst>
              </a:custGeom>
              <a:solidFill>
                <a:srgbClr val="FFFFFF"/>
              </a:solidFill>
              <a:ln w="9525"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Calibri"/>
                  <a:ea typeface="+mn-ea"/>
                  <a:cs typeface="+mn-cs"/>
                </a:endParaRPr>
              </a:p>
            </p:txBody>
          </p:sp>
          <p:sp>
            <p:nvSpPr>
              <p:cNvPr id="95" name="Freeform: Shape 94">
                <a:extLst>
                  <a:ext uri="{FF2B5EF4-FFF2-40B4-BE49-F238E27FC236}">
                    <a16:creationId xmlns:a16="http://schemas.microsoft.com/office/drawing/2014/main" id="{896476CB-6203-4686-8261-7EFE237D9EB4}"/>
                  </a:ext>
                </a:extLst>
              </p:cNvPr>
              <p:cNvSpPr/>
              <p:nvPr/>
            </p:nvSpPr>
            <p:spPr>
              <a:xfrm>
                <a:off x="7401881" y="1043987"/>
                <a:ext cx="276877" cy="556522"/>
              </a:xfrm>
              <a:custGeom>
                <a:avLst/>
                <a:gdLst>
                  <a:gd name="connsiteX0" fmla="*/ 275303 w 276876"/>
                  <a:gd name="connsiteY0" fmla="*/ 23389 h 556522"/>
                  <a:gd name="connsiteX1" fmla="*/ 57678 w 276876"/>
                  <a:gd name="connsiteY1" fmla="*/ 27819 h 556522"/>
                  <a:gd name="connsiteX2" fmla="*/ 2579 w 276876"/>
                  <a:gd name="connsiteY2" fmla="*/ 186470 h 556522"/>
                  <a:gd name="connsiteX3" fmla="*/ 45218 w 276876"/>
                  <a:gd name="connsiteY3" fmla="*/ 383052 h 556522"/>
                  <a:gd name="connsiteX4" fmla="*/ 139633 w 276876"/>
                  <a:gd name="connsiteY4" fmla="*/ 554993 h 556522"/>
                  <a:gd name="connsiteX5" fmla="*/ 178119 w 276876"/>
                  <a:gd name="connsiteY5" fmla="*/ 536996 h 556522"/>
                  <a:gd name="connsiteX6" fmla="*/ 245123 w 276876"/>
                  <a:gd name="connsiteY6" fmla="*/ 460855 h 556522"/>
                  <a:gd name="connsiteX7" fmla="*/ 236263 w 276876"/>
                  <a:gd name="connsiteY7" fmla="*/ 452548 h 556522"/>
                  <a:gd name="connsiteX8" fmla="*/ 201931 w 276876"/>
                  <a:gd name="connsiteY8" fmla="*/ 343459 h 556522"/>
                  <a:gd name="connsiteX9" fmla="*/ 204423 w 276876"/>
                  <a:gd name="connsiteY9" fmla="*/ 240461 h 556522"/>
                  <a:gd name="connsiteX10" fmla="*/ 203869 w 276876"/>
                  <a:gd name="connsiteY10" fmla="*/ 227724 h 556522"/>
                  <a:gd name="connsiteX11" fmla="*/ 273365 w 276876"/>
                  <a:gd name="connsiteY11" fmla="*/ 25050 h 556522"/>
                  <a:gd name="connsiteX12" fmla="*/ 275303 w 276876"/>
                  <a:gd name="connsiteY12" fmla="*/ 23389 h 556522"/>
                  <a:gd name="connsiteX13" fmla="*/ 275303 w 276876"/>
                  <a:gd name="connsiteY13" fmla="*/ 23389 h 556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6876" h="556522">
                    <a:moveTo>
                      <a:pt x="275303" y="23389"/>
                    </a:moveTo>
                    <a:cubicBezTo>
                      <a:pt x="231833" y="9268"/>
                      <a:pt x="123575" y="-18696"/>
                      <a:pt x="57678" y="27819"/>
                    </a:cubicBezTo>
                    <a:cubicBezTo>
                      <a:pt x="17254" y="56614"/>
                      <a:pt x="-1297" y="110052"/>
                      <a:pt x="2579" y="186470"/>
                    </a:cubicBezTo>
                    <a:cubicBezTo>
                      <a:pt x="3687" y="210558"/>
                      <a:pt x="19192" y="297220"/>
                      <a:pt x="45218" y="383052"/>
                    </a:cubicBezTo>
                    <a:cubicBezTo>
                      <a:pt x="75398" y="482451"/>
                      <a:pt x="110008" y="545025"/>
                      <a:pt x="139633" y="554993"/>
                    </a:cubicBezTo>
                    <a:cubicBezTo>
                      <a:pt x="144063" y="556377"/>
                      <a:pt x="157907" y="561084"/>
                      <a:pt x="178119" y="536996"/>
                    </a:cubicBezTo>
                    <a:cubicBezTo>
                      <a:pt x="206361" y="502940"/>
                      <a:pt x="232941" y="473868"/>
                      <a:pt x="245123" y="460855"/>
                    </a:cubicBezTo>
                    <a:cubicBezTo>
                      <a:pt x="242078" y="458086"/>
                      <a:pt x="239032" y="455317"/>
                      <a:pt x="236263" y="452548"/>
                    </a:cubicBezTo>
                    <a:cubicBezTo>
                      <a:pt x="208853" y="424030"/>
                      <a:pt x="196393" y="384160"/>
                      <a:pt x="201931" y="343459"/>
                    </a:cubicBezTo>
                    <a:cubicBezTo>
                      <a:pt x="208022" y="299712"/>
                      <a:pt x="205807" y="261226"/>
                      <a:pt x="204423" y="240461"/>
                    </a:cubicBezTo>
                    <a:cubicBezTo>
                      <a:pt x="204146" y="234923"/>
                      <a:pt x="203869" y="230770"/>
                      <a:pt x="203869" y="227724"/>
                    </a:cubicBezTo>
                    <a:cubicBezTo>
                      <a:pt x="203592" y="220249"/>
                      <a:pt x="201931" y="97038"/>
                      <a:pt x="273365" y="25050"/>
                    </a:cubicBezTo>
                    <a:cubicBezTo>
                      <a:pt x="273919" y="24497"/>
                      <a:pt x="274749" y="23943"/>
                      <a:pt x="275303" y="23389"/>
                    </a:cubicBezTo>
                    <a:lnTo>
                      <a:pt x="275303" y="23389"/>
                    </a:lnTo>
                    <a:close/>
                  </a:path>
                </a:pathLst>
              </a:custGeom>
              <a:solidFill>
                <a:srgbClr val="0078D7"/>
              </a:solidFill>
              <a:ln w="9525"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Calibri"/>
                  <a:ea typeface="+mn-ea"/>
                  <a:cs typeface="+mn-cs"/>
                </a:endParaRPr>
              </a:p>
            </p:txBody>
          </p:sp>
          <p:sp>
            <p:nvSpPr>
              <p:cNvPr id="96" name="Freeform: Shape 95">
                <a:extLst>
                  <a:ext uri="{FF2B5EF4-FFF2-40B4-BE49-F238E27FC236}">
                    <a16:creationId xmlns:a16="http://schemas.microsoft.com/office/drawing/2014/main" id="{5A98D0F0-65D3-43CC-80C8-A76B8AE977EE}"/>
                  </a:ext>
                </a:extLst>
              </p:cNvPr>
              <p:cNvSpPr/>
              <p:nvPr/>
            </p:nvSpPr>
            <p:spPr>
              <a:xfrm>
                <a:off x="7630254" y="1042008"/>
                <a:ext cx="412546" cy="789099"/>
              </a:xfrm>
              <a:custGeom>
                <a:avLst/>
                <a:gdLst>
                  <a:gd name="connsiteX0" fmla="*/ 406870 w 412546"/>
                  <a:gd name="connsiteY0" fmla="*/ 470032 h 789098"/>
                  <a:gd name="connsiteX1" fmla="*/ 400225 w 412546"/>
                  <a:gd name="connsiteY1" fmla="*/ 461449 h 789098"/>
                  <a:gd name="connsiteX2" fmla="*/ 372815 w 412546"/>
                  <a:gd name="connsiteY2" fmla="*/ 417149 h 789098"/>
                  <a:gd name="connsiteX3" fmla="*/ 362570 w 412546"/>
                  <a:gd name="connsiteY3" fmla="*/ 398044 h 789098"/>
                  <a:gd name="connsiteX4" fmla="*/ 317439 w 412546"/>
                  <a:gd name="connsiteY4" fmla="*/ 204231 h 789098"/>
                  <a:gd name="connsiteX5" fmla="*/ 411854 w 412546"/>
                  <a:gd name="connsiteY5" fmla="*/ 176820 h 789098"/>
                  <a:gd name="connsiteX6" fmla="*/ 361463 w 412546"/>
                  <a:gd name="connsiteY6" fmla="*/ 90157 h 789098"/>
                  <a:gd name="connsiteX7" fmla="*/ 177063 w 412546"/>
                  <a:gd name="connsiteY7" fmla="*/ 2111 h 789098"/>
                  <a:gd name="connsiteX8" fmla="*/ 63266 w 412546"/>
                  <a:gd name="connsiteY8" fmla="*/ 44750 h 789098"/>
                  <a:gd name="connsiteX9" fmla="*/ 2077 w 412546"/>
                  <a:gd name="connsiteY9" fmla="*/ 202846 h 789098"/>
                  <a:gd name="connsiteX10" fmla="*/ 8998 w 412546"/>
                  <a:gd name="connsiteY10" fmla="*/ 199247 h 789098"/>
                  <a:gd name="connsiteX11" fmla="*/ 69358 w 412546"/>
                  <a:gd name="connsiteY11" fmla="*/ 180419 h 789098"/>
                  <a:gd name="connsiteX12" fmla="*/ 147991 w 412546"/>
                  <a:gd name="connsiteY12" fmla="*/ 233580 h 789098"/>
                  <a:gd name="connsiteX13" fmla="*/ 134701 w 412546"/>
                  <a:gd name="connsiteY13" fmla="*/ 416318 h 789098"/>
                  <a:gd name="connsiteX14" fmla="*/ 127225 w 412546"/>
                  <a:gd name="connsiteY14" fmla="*/ 434038 h 789098"/>
                  <a:gd name="connsiteX15" fmla="*/ 125287 w 412546"/>
                  <a:gd name="connsiteY15" fmla="*/ 439022 h 789098"/>
                  <a:gd name="connsiteX16" fmla="*/ 114489 w 412546"/>
                  <a:gd name="connsiteY16" fmla="*/ 471694 h 789098"/>
                  <a:gd name="connsiteX17" fmla="*/ 122518 w 412546"/>
                  <a:gd name="connsiteY17" fmla="*/ 470586 h 789098"/>
                  <a:gd name="connsiteX18" fmla="*/ 139684 w 412546"/>
                  <a:gd name="connsiteY18" fmla="*/ 474739 h 789098"/>
                  <a:gd name="connsiteX19" fmla="*/ 167095 w 412546"/>
                  <a:gd name="connsiteY19" fmla="*/ 507688 h 789098"/>
                  <a:gd name="connsiteX20" fmla="*/ 168756 w 412546"/>
                  <a:gd name="connsiteY20" fmla="*/ 514886 h 789098"/>
                  <a:gd name="connsiteX21" fmla="*/ 169310 w 412546"/>
                  <a:gd name="connsiteY21" fmla="*/ 518763 h 789098"/>
                  <a:gd name="connsiteX22" fmla="*/ 178724 w 412546"/>
                  <a:gd name="connsiteY22" fmla="*/ 737495 h 789098"/>
                  <a:gd name="connsiteX23" fmla="*/ 266771 w 412546"/>
                  <a:gd name="connsiteY23" fmla="*/ 786226 h 789098"/>
                  <a:gd name="connsiteX24" fmla="*/ 348173 w 412546"/>
                  <a:gd name="connsiteY24" fmla="*/ 703993 h 789098"/>
                  <a:gd name="connsiteX25" fmla="*/ 370046 w 412546"/>
                  <a:gd name="connsiteY25" fmla="*/ 530669 h 789098"/>
                  <a:gd name="connsiteX26" fmla="*/ 406870 w 412546"/>
                  <a:gd name="connsiteY26" fmla="*/ 470032 h 789098"/>
                  <a:gd name="connsiteX27" fmla="*/ 406870 w 412546"/>
                  <a:gd name="connsiteY27" fmla="*/ 470032 h 789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12546" h="789098">
                    <a:moveTo>
                      <a:pt x="406870" y="470032"/>
                    </a:moveTo>
                    <a:cubicBezTo>
                      <a:pt x="404932" y="467541"/>
                      <a:pt x="402717" y="464495"/>
                      <a:pt x="400225" y="461449"/>
                    </a:cubicBezTo>
                    <a:cubicBezTo>
                      <a:pt x="392196" y="451482"/>
                      <a:pt x="381121" y="437638"/>
                      <a:pt x="372815" y="417149"/>
                    </a:cubicBezTo>
                    <a:cubicBezTo>
                      <a:pt x="371430" y="414103"/>
                      <a:pt x="367277" y="406628"/>
                      <a:pt x="362570" y="398044"/>
                    </a:cubicBezTo>
                    <a:cubicBezTo>
                      <a:pt x="336544" y="351252"/>
                      <a:pt x="282276" y="254345"/>
                      <a:pt x="317439" y="204231"/>
                    </a:cubicBezTo>
                    <a:cubicBezTo>
                      <a:pt x="333498" y="181250"/>
                      <a:pt x="365339" y="172113"/>
                      <a:pt x="411854" y="176820"/>
                    </a:cubicBezTo>
                    <a:cubicBezTo>
                      <a:pt x="405763" y="158269"/>
                      <a:pt x="389981" y="124213"/>
                      <a:pt x="361463" y="90157"/>
                    </a:cubicBezTo>
                    <a:cubicBezTo>
                      <a:pt x="328237" y="50841"/>
                      <a:pt x="268986" y="3495"/>
                      <a:pt x="177063" y="2111"/>
                    </a:cubicBezTo>
                    <a:cubicBezTo>
                      <a:pt x="130271" y="1280"/>
                      <a:pt x="92062" y="15678"/>
                      <a:pt x="63266" y="44750"/>
                    </a:cubicBezTo>
                    <a:cubicBezTo>
                      <a:pt x="17582" y="90988"/>
                      <a:pt x="5399" y="163807"/>
                      <a:pt x="2077" y="202846"/>
                    </a:cubicBezTo>
                    <a:cubicBezTo>
                      <a:pt x="4292" y="201462"/>
                      <a:pt x="6784" y="200354"/>
                      <a:pt x="8998" y="199247"/>
                    </a:cubicBezTo>
                    <a:cubicBezTo>
                      <a:pt x="20627" y="193432"/>
                      <a:pt x="43885" y="183188"/>
                      <a:pt x="69358" y="180419"/>
                    </a:cubicBezTo>
                    <a:cubicBezTo>
                      <a:pt x="111720" y="175989"/>
                      <a:pt x="139684" y="194817"/>
                      <a:pt x="147991" y="233580"/>
                    </a:cubicBezTo>
                    <a:cubicBezTo>
                      <a:pt x="170418" y="337132"/>
                      <a:pt x="149652" y="382816"/>
                      <a:pt x="134701" y="416318"/>
                    </a:cubicBezTo>
                    <a:cubicBezTo>
                      <a:pt x="131932" y="422410"/>
                      <a:pt x="129163" y="428224"/>
                      <a:pt x="127225" y="434038"/>
                    </a:cubicBezTo>
                    <a:lnTo>
                      <a:pt x="125287" y="439022"/>
                    </a:lnTo>
                    <a:cubicBezTo>
                      <a:pt x="120857" y="450928"/>
                      <a:pt x="116704" y="462003"/>
                      <a:pt x="114489" y="471694"/>
                    </a:cubicBezTo>
                    <a:cubicBezTo>
                      <a:pt x="116980" y="471140"/>
                      <a:pt x="119749" y="470586"/>
                      <a:pt x="122518" y="470586"/>
                    </a:cubicBezTo>
                    <a:cubicBezTo>
                      <a:pt x="129994" y="470586"/>
                      <a:pt x="135808" y="473078"/>
                      <a:pt x="139684" y="474739"/>
                    </a:cubicBezTo>
                    <a:cubicBezTo>
                      <a:pt x="152421" y="480000"/>
                      <a:pt x="162942" y="492736"/>
                      <a:pt x="167095" y="507688"/>
                    </a:cubicBezTo>
                    <a:cubicBezTo>
                      <a:pt x="167926" y="510180"/>
                      <a:pt x="168203" y="512672"/>
                      <a:pt x="168756" y="514886"/>
                    </a:cubicBezTo>
                    <a:cubicBezTo>
                      <a:pt x="169033" y="516271"/>
                      <a:pt x="169310" y="517378"/>
                      <a:pt x="169310" y="518763"/>
                    </a:cubicBezTo>
                    <a:cubicBezTo>
                      <a:pt x="166541" y="622592"/>
                      <a:pt x="170418" y="716730"/>
                      <a:pt x="178724" y="737495"/>
                    </a:cubicBezTo>
                    <a:cubicBezTo>
                      <a:pt x="191737" y="769890"/>
                      <a:pt x="211119" y="798131"/>
                      <a:pt x="266771" y="786226"/>
                    </a:cubicBezTo>
                    <a:cubicBezTo>
                      <a:pt x="320208" y="774874"/>
                      <a:pt x="339036" y="755492"/>
                      <a:pt x="348173" y="703993"/>
                    </a:cubicBezTo>
                    <a:cubicBezTo>
                      <a:pt x="354818" y="664954"/>
                      <a:pt x="368108" y="554203"/>
                      <a:pt x="370046" y="530669"/>
                    </a:cubicBezTo>
                    <a:cubicBezTo>
                      <a:pt x="367277" y="483599"/>
                      <a:pt x="392750" y="474186"/>
                      <a:pt x="406870" y="470032"/>
                    </a:cubicBezTo>
                    <a:lnTo>
                      <a:pt x="406870" y="470032"/>
                    </a:lnTo>
                    <a:close/>
                  </a:path>
                </a:pathLst>
              </a:custGeom>
              <a:solidFill>
                <a:srgbClr val="0078D7"/>
              </a:solidFill>
              <a:ln w="9525"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Calibri"/>
                  <a:ea typeface="+mn-ea"/>
                  <a:cs typeface="+mn-cs"/>
                </a:endParaRPr>
              </a:p>
            </p:txBody>
          </p:sp>
          <p:sp>
            <p:nvSpPr>
              <p:cNvPr id="97" name="Freeform: Shape 96">
                <a:extLst>
                  <a:ext uri="{FF2B5EF4-FFF2-40B4-BE49-F238E27FC236}">
                    <a16:creationId xmlns:a16="http://schemas.microsoft.com/office/drawing/2014/main" id="{FE67958D-C700-46E0-B026-81A63740EC6B}"/>
                  </a:ext>
                </a:extLst>
              </p:cNvPr>
              <p:cNvSpPr/>
              <p:nvPr/>
            </p:nvSpPr>
            <p:spPr>
              <a:xfrm>
                <a:off x="8022745" y="1531837"/>
                <a:ext cx="141207" cy="44300"/>
              </a:xfrm>
              <a:custGeom>
                <a:avLst/>
                <a:gdLst>
                  <a:gd name="connsiteX0" fmla="*/ 43451 w 141207"/>
                  <a:gd name="connsiteY0" fmla="*/ 44716 h 44300"/>
                  <a:gd name="connsiteX1" fmla="*/ 105195 w 141207"/>
                  <a:gd name="connsiteY1" fmla="*/ 31979 h 44300"/>
                  <a:gd name="connsiteX2" fmla="*/ 140912 w 141207"/>
                  <a:gd name="connsiteY2" fmla="*/ 8998 h 44300"/>
                  <a:gd name="connsiteX3" fmla="*/ 140358 w 141207"/>
                  <a:gd name="connsiteY3" fmla="*/ 8998 h 44300"/>
                  <a:gd name="connsiteX4" fmla="*/ 32099 w 141207"/>
                  <a:gd name="connsiteY4" fmla="*/ 4568 h 44300"/>
                  <a:gd name="connsiteX5" fmla="*/ 28500 w 141207"/>
                  <a:gd name="connsiteY5" fmla="*/ 2077 h 44300"/>
                  <a:gd name="connsiteX6" fmla="*/ 23239 w 141207"/>
                  <a:gd name="connsiteY6" fmla="*/ 3738 h 44300"/>
                  <a:gd name="connsiteX7" fmla="*/ 2197 w 141207"/>
                  <a:gd name="connsiteY7" fmla="*/ 39455 h 44300"/>
                  <a:gd name="connsiteX8" fmla="*/ 43451 w 141207"/>
                  <a:gd name="connsiteY8" fmla="*/ 44716 h 44300"/>
                  <a:gd name="connsiteX9" fmla="*/ 43451 w 141207"/>
                  <a:gd name="connsiteY9" fmla="*/ 44716 h 4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207" h="44300">
                    <a:moveTo>
                      <a:pt x="43451" y="44716"/>
                    </a:moveTo>
                    <a:cubicBezTo>
                      <a:pt x="66432" y="43608"/>
                      <a:pt x="90520" y="38624"/>
                      <a:pt x="105195" y="31979"/>
                    </a:cubicBezTo>
                    <a:cubicBezTo>
                      <a:pt x="122084" y="24227"/>
                      <a:pt x="133990" y="15367"/>
                      <a:pt x="140912" y="8998"/>
                    </a:cubicBezTo>
                    <a:cubicBezTo>
                      <a:pt x="140635" y="8998"/>
                      <a:pt x="140635" y="8998"/>
                      <a:pt x="140358" y="8998"/>
                    </a:cubicBezTo>
                    <a:cubicBezTo>
                      <a:pt x="88859" y="19520"/>
                      <a:pt x="52588" y="18135"/>
                      <a:pt x="32099" y="4568"/>
                    </a:cubicBezTo>
                    <a:cubicBezTo>
                      <a:pt x="30992" y="3738"/>
                      <a:pt x="29608" y="2907"/>
                      <a:pt x="28500" y="2077"/>
                    </a:cubicBezTo>
                    <a:cubicBezTo>
                      <a:pt x="26839" y="2630"/>
                      <a:pt x="24901" y="3184"/>
                      <a:pt x="23239" y="3738"/>
                    </a:cubicBezTo>
                    <a:cubicBezTo>
                      <a:pt x="11611" y="7060"/>
                      <a:pt x="812" y="10106"/>
                      <a:pt x="2197" y="39455"/>
                    </a:cubicBezTo>
                    <a:cubicBezTo>
                      <a:pt x="4966" y="41947"/>
                      <a:pt x="17979" y="45823"/>
                      <a:pt x="43451" y="44716"/>
                    </a:cubicBezTo>
                    <a:lnTo>
                      <a:pt x="43451" y="44716"/>
                    </a:lnTo>
                    <a:close/>
                  </a:path>
                </a:pathLst>
              </a:custGeom>
              <a:solidFill>
                <a:srgbClr val="0078D7"/>
              </a:solidFill>
              <a:ln w="9525"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Calibri"/>
                  <a:ea typeface="+mn-ea"/>
                  <a:cs typeface="+mn-cs"/>
                </a:endParaRPr>
              </a:p>
            </p:txBody>
          </p:sp>
          <p:sp>
            <p:nvSpPr>
              <p:cNvPr id="98" name="Freeform: Shape 97">
                <a:extLst>
                  <a:ext uri="{FF2B5EF4-FFF2-40B4-BE49-F238E27FC236}">
                    <a16:creationId xmlns:a16="http://schemas.microsoft.com/office/drawing/2014/main" id="{6D6024FD-D0FE-4B9D-A593-77D89FA33E06}"/>
                  </a:ext>
                </a:extLst>
              </p:cNvPr>
              <p:cNvSpPr/>
              <p:nvPr/>
            </p:nvSpPr>
            <p:spPr>
              <a:xfrm>
                <a:off x="7910176" y="1032295"/>
                <a:ext cx="257495" cy="459616"/>
              </a:xfrm>
              <a:custGeom>
                <a:avLst/>
                <a:gdLst>
                  <a:gd name="connsiteX0" fmla="*/ 74895 w 257495"/>
                  <a:gd name="connsiteY0" fmla="*/ 2133 h 459615"/>
                  <a:gd name="connsiteX1" fmla="*/ 2077 w 257495"/>
                  <a:gd name="connsiteY1" fmla="*/ 9055 h 459615"/>
                  <a:gd name="connsiteX2" fmla="*/ 98983 w 257495"/>
                  <a:gd name="connsiteY2" fmla="*/ 81874 h 459615"/>
                  <a:gd name="connsiteX3" fmla="*/ 159896 w 257495"/>
                  <a:gd name="connsiteY3" fmla="*/ 196501 h 459615"/>
                  <a:gd name="connsiteX4" fmla="*/ 159343 w 257495"/>
                  <a:gd name="connsiteY4" fmla="*/ 203146 h 459615"/>
                  <a:gd name="connsiteX5" fmla="*/ 155466 w 257495"/>
                  <a:gd name="connsiteY5" fmla="*/ 250769 h 459615"/>
                  <a:gd name="connsiteX6" fmla="*/ 151313 w 257495"/>
                  <a:gd name="connsiteY6" fmla="*/ 289254 h 459615"/>
                  <a:gd name="connsiteX7" fmla="*/ 154359 w 257495"/>
                  <a:gd name="connsiteY7" fmla="*/ 332447 h 459615"/>
                  <a:gd name="connsiteX8" fmla="*/ 138300 w 257495"/>
                  <a:gd name="connsiteY8" fmla="*/ 453719 h 459615"/>
                  <a:gd name="connsiteX9" fmla="*/ 139684 w 257495"/>
                  <a:gd name="connsiteY9" fmla="*/ 455381 h 459615"/>
                  <a:gd name="connsiteX10" fmla="*/ 142730 w 257495"/>
                  <a:gd name="connsiteY10" fmla="*/ 459257 h 459615"/>
                  <a:gd name="connsiteX11" fmla="*/ 244898 w 257495"/>
                  <a:gd name="connsiteY11" fmla="*/ 82704 h 459615"/>
                  <a:gd name="connsiteX12" fmla="*/ 74895 w 257495"/>
                  <a:gd name="connsiteY12" fmla="*/ 2133 h 459615"/>
                  <a:gd name="connsiteX13" fmla="*/ 74895 w 257495"/>
                  <a:gd name="connsiteY13" fmla="*/ 2133 h 4596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7495" h="459615">
                    <a:moveTo>
                      <a:pt x="74895" y="2133"/>
                    </a:moveTo>
                    <a:cubicBezTo>
                      <a:pt x="46377" y="1579"/>
                      <a:pt x="20904" y="5179"/>
                      <a:pt x="2077" y="9055"/>
                    </a:cubicBezTo>
                    <a:cubicBezTo>
                      <a:pt x="45546" y="28160"/>
                      <a:pt x="77387" y="56678"/>
                      <a:pt x="98983" y="81874"/>
                    </a:cubicBezTo>
                    <a:cubicBezTo>
                      <a:pt x="138854" y="128112"/>
                      <a:pt x="158235" y="179611"/>
                      <a:pt x="159896" y="196501"/>
                    </a:cubicBezTo>
                    <a:cubicBezTo>
                      <a:pt x="160173" y="199269"/>
                      <a:pt x="159896" y="201484"/>
                      <a:pt x="159343" y="203146"/>
                    </a:cubicBezTo>
                    <a:cubicBezTo>
                      <a:pt x="159896" y="220866"/>
                      <a:pt x="157681" y="236094"/>
                      <a:pt x="155466" y="250769"/>
                    </a:cubicBezTo>
                    <a:cubicBezTo>
                      <a:pt x="153528" y="262674"/>
                      <a:pt x="151867" y="274857"/>
                      <a:pt x="151313" y="289254"/>
                    </a:cubicBezTo>
                    <a:cubicBezTo>
                      <a:pt x="150759" y="302821"/>
                      <a:pt x="152698" y="317219"/>
                      <a:pt x="154359" y="332447"/>
                    </a:cubicBezTo>
                    <a:cubicBezTo>
                      <a:pt x="158789" y="369549"/>
                      <a:pt x="163773" y="411357"/>
                      <a:pt x="138300" y="453719"/>
                    </a:cubicBezTo>
                    <a:cubicBezTo>
                      <a:pt x="138854" y="454273"/>
                      <a:pt x="139131" y="454827"/>
                      <a:pt x="139684" y="455381"/>
                    </a:cubicBezTo>
                    <a:cubicBezTo>
                      <a:pt x="140792" y="456765"/>
                      <a:pt x="141622" y="457872"/>
                      <a:pt x="142730" y="459257"/>
                    </a:cubicBezTo>
                    <a:cubicBezTo>
                      <a:pt x="241852" y="303098"/>
                      <a:pt x="276185" y="122298"/>
                      <a:pt x="244898" y="82704"/>
                    </a:cubicBezTo>
                    <a:cubicBezTo>
                      <a:pt x="204474" y="30928"/>
                      <a:pt x="147160" y="3794"/>
                      <a:pt x="74895" y="2133"/>
                    </a:cubicBezTo>
                    <a:lnTo>
                      <a:pt x="74895" y="2133"/>
                    </a:lnTo>
                    <a:close/>
                  </a:path>
                </a:pathLst>
              </a:custGeom>
              <a:solidFill>
                <a:srgbClr val="0078D7"/>
              </a:solidFill>
              <a:ln w="9525"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Calibri"/>
                  <a:ea typeface="+mn-ea"/>
                  <a:cs typeface="+mn-cs"/>
                </a:endParaRPr>
              </a:p>
            </p:txBody>
          </p:sp>
          <p:sp>
            <p:nvSpPr>
              <p:cNvPr id="99" name="Freeform: Shape 98">
                <a:extLst>
                  <a:ext uri="{FF2B5EF4-FFF2-40B4-BE49-F238E27FC236}">
                    <a16:creationId xmlns:a16="http://schemas.microsoft.com/office/drawing/2014/main" id="{FA3B9C5C-66E1-4CF0-A5C2-0EB6572E5218}"/>
                  </a:ext>
                </a:extLst>
              </p:cNvPr>
              <p:cNvSpPr/>
              <p:nvPr/>
            </p:nvSpPr>
            <p:spPr>
              <a:xfrm>
                <a:off x="7640775" y="1535160"/>
                <a:ext cx="132901" cy="77526"/>
              </a:xfrm>
              <a:custGeom>
                <a:avLst/>
                <a:gdLst>
                  <a:gd name="connsiteX0" fmla="*/ 52745 w 132900"/>
                  <a:gd name="connsiteY0" fmla="*/ 77110 h 77525"/>
                  <a:gd name="connsiteX1" fmla="*/ 130547 w 132900"/>
                  <a:gd name="connsiteY1" fmla="*/ 36963 h 77525"/>
                  <a:gd name="connsiteX2" fmla="*/ 132209 w 132900"/>
                  <a:gd name="connsiteY2" fmla="*/ 21181 h 77525"/>
                  <a:gd name="connsiteX3" fmla="*/ 119195 w 132900"/>
                  <a:gd name="connsiteY3" fmla="*/ 4292 h 77525"/>
                  <a:gd name="connsiteX4" fmla="*/ 111443 w 132900"/>
                  <a:gd name="connsiteY4" fmla="*/ 2077 h 77525"/>
                  <a:gd name="connsiteX5" fmla="*/ 100368 w 132900"/>
                  <a:gd name="connsiteY5" fmla="*/ 8998 h 77525"/>
                  <a:gd name="connsiteX6" fmla="*/ 87355 w 132900"/>
                  <a:gd name="connsiteY6" fmla="*/ 24504 h 77525"/>
                  <a:gd name="connsiteX7" fmla="*/ 19797 w 132900"/>
                  <a:gd name="connsiteY7" fmla="*/ 59667 h 77525"/>
                  <a:gd name="connsiteX8" fmla="*/ 2077 w 132900"/>
                  <a:gd name="connsiteY8" fmla="*/ 64928 h 77525"/>
                  <a:gd name="connsiteX9" fmla="*/ 18689 w 132900"/>
                  <a:gd name="connsiteY9" fmla="*/ 72126 h 77525"/>
                  <a:gd name="connsiteX10" fmla="*/ 52745 w 132900"/>
                  <a:gd name="connsiteY10" fmla="*/ 77110 h 77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2900" h="77525">
                    <a:moveTo>
                      <a:pt x="52745" y="77110"/>
                    </a:moveTo>
                    <a:cubicBezTo>
                      <a:pt x="85417" y="77110"/>
                      <a:pt x="111443" y="63543"/>
                      <a:pt x="130547" y="36963"/>
                    </a:cubicBezTo>
                    <a:cubicBezTo>
                      <a:pt x="134424" y="31702"/>
                      <a:pt x="133039" y="24781"/>
                      <a:pt x="132209" y="21181"/>
                    </a:cubicBezTo>
                    <a:cubicBezTo>
                      <a:pt x="129994" y="13705"/>
                      <a:pt x="124733" y="6784"/>
                      <a:pt x="119195" y="4292"/>
                    </a:cubicBezTo>
                    <a:cubicBezTo>
                      <a:pt x="116150" y="2907"/>
                      <a:pt x="113658" y="2077"/>
                      <a:pt x="111443" y="2077"/>
                    </a:cubicBezTo>
                    <a:cubicBezTo>
                      <a:pt x="108397" y="2077"/>
                      <a:pt x="104521" y="4568"/>
                      <a:pt x="100368" y="8998"/>
                    </a:cubicBezTo>
                    <a:cubicBezTo>
                      <a:pt x="94830" y="15090"/>
                      <a:pt x="90954" y="20074"/>
                      <a:pt x="87355" y="24504"/>
                    </a:cubicBezTo>
                    <a:cubicBezTo>
                      <a:pt x="72126" y="43885"/>
                      <a:pt x="65204" y="50530"/>
                      <a:pt x="19797" y="59667"/>
                    </a:cubicBezTo>
                    <a:cubicBezTo>
                      <a:pt x="10383" y="61605"/>
                      <a:pt x="5122" y="63543"/>
                      <a:pt x="2077" y="64928"/>
                    </a:cubicBezTo>
                    <a:cubicBezTo>
                      <a:pt x="5676" y="67420"/>
                      <a:pt x="11767" y="70465"/>
                      <a:pt x="18689" y="72126"/>
                    </a:cubicBezTo>
                    <a:cubicBezTo>
                      <a:pt x="30595" y="75726"/>
                      <a:pt x="41947" y="77110"/>
                      <a:pt x="52745" y="77110"/>
                    </a:cubicBezTo>
                    <a:close/>
                  </a:path>
                </a:pathLst>
              </a:custGeom>
              <a:solidFill>
                <a:srgbClr val="0078D7"/>
              </a:solidFill>
              <a:ln w="9525"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Calibri"/>
                  <a:ea typeface="+mn-ea"/>
                  <a:cs typeface="+mn-cs"/>
                </a:endParaRPr>
              </a:p>
            </p:txBody>
          </p:sp>
          <p:sp>
            <p:nvSpPr>
              <p:cNvPr id="100" name="Freeform: Shape 99">
                <a:extLst>
                  <a:ext uri="{FF2B5EF4-FFF2-40B4-BE49-F238E27FC236}">
                    <a16:creationId xmlns:a16="http://schemas.microsoft.com/office/drawing/2014/main" id="{4BCDA332-DAC5-48EB-A822-B645FA24B4BC}"/>
                  </a:ext>
                </a:extLst>
              </p:cNvPr>
              <p:cNvSpPr/>
              <p:nvPr/>
            </p:nvSpPr>
            <p:spPr>
              <a:xfrm>
                <a:off x="7958595" y="1240242"/>
                <a:ext cx="85832" cy="224270"/>
              </a:xfrm>
              <a:custGeom>
                <a:avLst/>
                <a:gdLst>
                  <a:gd name="connsiteX0" fmla="*/ 82405 w 85831"/>
                  <a:gd name="connsiteY0" fmla="*/ 39222 h 224270"/>
                  <a:gd name="connsiteX1" fmla="*/ 86005 w 85831"/>
                  <a:gd name="connsiteY1" fmla="*/ 3782 h 224270"/>
                  <a:gd name="connsiteX2" fmla="*/ 9310 w 85831"/>
                  <a:gd name="connsiteY2" fmla="*/ 20117 h 224270"/>
                  <a:gd name="connsiteX3" fmla="*/ 55825 w 85831"/>
                  <a:gd name="connsiteY3" fmla="*/ 187628 h 224270"/>
                  <a:gd name="connsiteX4" fmla="*/ 67177 w 85831"/>
                  <a:gd name="connsiteY4" fmla="*/ 209501 h 224270"/>
                  <a:gd name="connsiteX5" fmla="*/ 73822 w 85831"/>
                  <a:gd name="connsiteY5" fmla="*/ 223068 h 224270"/>
                  <a:gd name="connsiteX6" fmla="*/ 81021 w 85831"/>
                  <a:gd name="connsiteY6" fmla="*/ 127822 h 224270"/>
                  <a:gd name="connsiteX7" fmla="*/ 77698 w 85831"/>
                  <a:gd name="connsiteY7" fmla="*/ 81030 h 224270"/>
                  <a:gd name="connsiteX8" fmla="*/ 82405 w 85831"/>
                  <a:gd name="connsiteY8" fmla="*/ 39222 h 224270"/>
                  <a:gd name="connsiteX9" fmla="*/ 82405 w 85831"/>
                  <a:gd name="connsiteY9" fmla="*/ 39222 h 224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5831" h="224270">
                    <a:moveTo>
                      <a:pt x="82405" y="39222"/>
                    </a:moveTo>
                    <a:cubicBezTo>
                      <a:pt x="84067" y="27593"/>
                      <a:pt x="86005" y="16241"/>
                      <a:pt x="86005" y="3782"/>
                    </a:cubicBezTo>
                    <a:cubicBezTo>
                      <a:pt x="36721" y="-2310"/>
                      <a:pt x="17062" y="9042"/>
                      <a:pt x="9310" y="20117"/>
                    </a:cubicBezTo>
                    <a:cubicBezTo>
                      <a:pt x="-16717" y="57219"/>
                      <a:pt x="34229" y="148588"/>
                      <a:pt x="55825" y="187628"/>
                    </a:cubicBezTo>
                    <a:cubicBezTo>
                      <a:pt x="61363" y="197595"/>
                      <a:pt x="65516" y="204794"/>
                      <a:pt x="67177" y="209501"/>
                    </a:cubicBezTo>
                    <a:cubicBezTo>
                      <a:pt x="69115" y="214208"/>
                      <a:pt x="71330" y="218638"/>
                      <a:pt x="73822" y="223068"/>
                    </a:cubicBezTo>
                    <a:cubicBezTo>
                      <a:pt x="88773" y="191227"/>
                      <a:pt x="84897" y="159110"/>
                      <a:pt x="81021" y="127822"/>
                    </a:cubicBezTo>
                    <a:cubicBezTo>
                      <a:pt x="79083" y="112317"/>
                      <a:pt x="77145" y="96258"/>
                      <a:pt x="77698" y="81030"/>
                    </a:cubicBezTo>
                    <a:cubicBezTo>
                      <a:pt x="78529" y="64971"/>
                      <a:pt x="80467" y="51958"/>
                      <a:pt x="82405" y="39222"/>
                    </a:cubicBezTo>
                    <a:lnTo>
                      <a:pt x="82405" y="39222"/>
                    </a:lnTo>
                    <a:close/>
                  </a:path>
                </a:pathLst>
              </a:custGeom>
              <a:solidFill>
                <a:srgbClr val="0078D7"/>
              </a:solidFill>
              <a:ln w="9525"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Calibri"/>
                  <a:ea typeface="+mn-ea"/>
                  <a:cs typeface="+mn-cs"/>
                </a:endParaRPr>
              </a:p>
            </p:txBody>
          </p:sp>
          <p:sp>
            <p:nvSpPr>
              <p:cNvPr id="101" name="Freeform: Shape 100">
                <a:extLst>
                  <a:ext uri="{FF2B5EF4-FFF2-40B4-BE49-F238E27FC236}">
                    <a16:creationId xmlns:a16="http://schemas.microsoft.com/office/drawing/2014/main" id="{77C275A4-38C4-48A7-9412-98951C731EAD}"/>
                  </a:ext>
                </a:extLst>
              </p:cNvPr>
              <p:cNvSpPr/>
              <p:nvPr/>
            </p:nvSpPr>
            <p:spPr>
              <a:xfrm>
                <a:off x="7977410" y="1252192"/>
                <a:ext cx="44300" cy="27688"/>
              </a:xfrm>
              <a:custGeom>
                <a:avLst/>
                <a:gdLst>
                  <a:gd name="connsiteX0" fmla="*/ 38949 w 44300"/>
                  <a:gd name="connsiteY0" fmla="*/ 20074 h 27687"/>
                  <a:gd name="connsiteX1" fmla="*/ 24551 w 44300"/>
                  <a:gd name="connsiteY1" fmla="*/ 27826 h 27687"/>
                  <a:gd name="connsiteX2" fmla="*/ 21782 w 44300"/>
                  <a:gd name="connsiteY2" fmla="*/ 28103 h 27687"/>
                  <a:gd name="connsiteX3" fmla="*/ 2124 w 44300"/>
                  <a:gd name="connsiteY3" fmla="*/ 15090 h 27687"/>
                  <a:gd name="connsiteX4" fmla="*/ 21782 w 44300"/>
                  <a:gd name="connsiteY4" fmla="*/ 2630 h 27687"/>
                  <a:gd name="connsiteX5" fmla="*/ 28427 w 44300"/>
                  <a:gd name="connsiteY5" fmla="*/ 2077 h 27687"/>
                  <a:gd name="connsiteX6" fmla="*/ 43932 w 44300"/>
                  <a:gd name="connsiteY6" fmla="*/ 8998 h 27687"/>
                  <a:gd name="connsiteX7" fmla="*/ 38949 w 44300"/>
                  <a:gd name="connsiteY7" fmla="*/ 20074 h 27687"/>
                  <a:gd name="connsiteX8" fmla="*/ 38949 w 44300"/>
                  <a:gd name="connsiteY8" fmla="*/ 20074 h 27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300" h="27687">
                    <a:moveTo>
                      <a:pt x="38949" y="20074"/>
                    </a:moveTo>
                    <a:cubicBezTo>
                      <a:pt x="36457" y="22565"/>
                      <a:pt x="31473" y="26995"/>
                      <a:pt x="24551" y="27826"/>
                    </a:cubicBezTo>
                    <a:cubicBezTo>
                      <a:pt x="23720" y="27826"/>
                      <a:pt x="22613" y="28103"/>
                      <a:pt x="21782" y="28103"/>
                    </a:cubicBezTo>
                    <a:cubicBezTo>
                      <a:pt x="11538" y="28103"/>
                      <a:pt x="2678" y="20074"/>
                      <a:pt x="2124" y="15090"/>
                    </a:cubicBezTo>
                    <a:cubicBezTo>
                      <a:pt x="1293" y="8722"/>
                      <a:pt x="11538" y="4015"/>
                      <a:pt x="21782" y="2630"/>
                    </a:cubicBezTo>
                    <a:cubicBezTo>
                      <a:pt x="23997" y="2353"/>
                      <a:pt x="26212" y="2077"/>
                      <a:pt x="28427" y="2077"/>
                    </a:cubicBezTo>
                    <a:cubicBezTo>
                      <a:pt x="37564" y="2077"/>
                      <a:pt x="43379" y="4845"/>
                      <a:pt x="43932" y="8998"/>
                    </a:cubicBezTo>
                    <a:cubicBezTo>
                      <a:pt x="44486" y="12044"/>
                      <a:pt x="42548" y="16197"/>
                      <a:pt x="38949" y="20074"/>
                    </a:cubicBezTo>
                    <a:lnTo>
                      <a:pt x="38949" y="20074"/>
                    </a:lnTo>
                    <a:close/>
                  </a:path>
                </a:pathLst>
              </a:custGeom>
              <a:solidFill>
                <a:srgbClr val="FFFFFF"/>
              </a:solidFill>
              <a:ln w="9525"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Calibri"/>
                  <a:ea typeface="+mn-ea"/>
                  <a:cs typeface="+mn-cs"/>
                </a:endParaRPr>
              </a:p>
            </p:txBody>
          </p:sp>
        </p:grpSp>
      </p:grpSp>
    </p:spTree>
    <p:extLst>
      <p:ext uri="{BB962C8B-B14F-4D97-AF65-F5344CB8AC3E}">
        <p14:creationId xmlns:p14="http://schemas.microsoft.com/office/powerpoint/2010/main" val="996054618"/>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1"/>
          <p:cNvSpPr txBox="1">
            <a:spLocks/>
          </p:cNvSpPr>
          <p:nvPr/>
        </p:nvSpPr>
        <p:spPr>
          <a:xfrm>
            <a:off x="344079" y="1212709"/>
            <a:ext cx="11541018" cy="4783891"/>
          </a:xfrm>
          <a:prstGeom prst="rect">
            <a:avLst/>
          </a:prstGeom>
        </p:spPr>
        <p:txBody>
          <a:bodyPr vert="horz" lIns="93260" tIns="46630" rIns="93260" bIns="4663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rgbClr val="3F3F3F"/>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Courier New" panose="02070309020205020404" pitchFamily="49" charset="0"/>
              <a:buChar char="o"/>
              <a:defRPr sz="1600" kern="1200">
                <a:solidFill>
                  <a:srgbClr val="3F3F3F"/>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Wingdings" panose="05000000000000000000" pitchFamily="2" charset="2"/>
              <a:buChar char="§"/>
              <a:defRPr sz="1400" kern="1200">
                <a:solidFill>
                  <a:srgbClr val="3F3F3F"/>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rgbClr val="3F3F3F"/>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Courier New" panose="02070309020205020404" pitchFamily="49" charset="0"/>
              <a:buChar char="o"/>
              <a:defRPr sz="1400" kern="1200">
                <a:solidFill>
                  <a:srgbClr val="3F3F3F"/>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33149" marR="0" lvl="0" indent="-233149" algn="l" defTabSz="932597" rtl="0" eaLnBrk="1" fontAlgn="auto" latinLnBrk="0" hangingPunct="1">
              <a:lnSpc>
                <a:spcPct val="90000"/>
              </a:lnSpc>
              <a:spcBef>
                <a:spcPts val="1020"/>
              </a:spcBef>
              <a:spcAft>
                <a:spcPts val="1200"/>
              </a:spcAft>
              <a:buClrTx/>
              <a:buSzTx/>
              <a:buFont typeface="Arial" panose="020B0604020202020204" pitchFamily="34" charset="0"/>
              <a:buChar char="•"/>
              <a:tabLst/>
              <a:defRPr/>
            </a:pPr>
            <a:endParaRPr lang="en-US" sz="2000"/>
          </a:p>
        </p:txBody>
      </p:sp>
      <p:sp>
        <p:nvSpPr>
          <p:cNvPr id="45" name="Text Placeholder 44">
            <a:extLst>
              <a:ext uri="{FF2B5EF4-FFF2-40B4-BE49-F238E27FC236}">
                <a16:creationId xmlns:a16="http://schemas.microsoft.com/office/drawing/2014/main" id="{AA1BE743-B2AF-4DEB-AFD4-4218A82348FB}"/>
              </a:ext>
            </a:extLst>
          </p:cNvPr>
          <p:cNvSpPr>
            <a:spLocks noGrp="1"/>
          </p:cNvSpPr>
          <p:nvPr>
            <p:ph type="body" sz="quarter" idx="10"/>
          </p:nvPr>
        </p:nvSpPr>
        <p:spPr>
          <a:xfrm>
            <a:off x="274638" y="1212850"/>
            <a:ext cx="11887200" cy="5081391"/>
          </a:xfrm>
        </p:spPr>
        <p:txBody>
          <a:bodyPr/>
          <a:lstStyle/>
          <a:p>
            <a:pPr marL="233149" lvl="0" indent="-233149" defTabSz="932597">
              <a:spcBef>
                <a:spcPts val="1020"/>
              </a:spcBef>
              <a:spcAft>
                <a:spcPts val="800"/>
              </a:spcAft>
              <a:buSzTx/>
              <a:defRPr/>
            </a:pPr>
            <a:r>
              <a:rPr lang="en-US" sz="1800"/>
              <a:t>Application deployment services:</a:t>
            </a:r>
          </a:p>
          <a:p>
            <a:pPr marL="699447" lvl="1" indent="-233149" defTabSz="932597">
              <a:spcBef>
                <a:spcPts val="612"/>
              </a:spcBef>
              <a:spcAft>
                <a:spcPts val="800"/>
              </a:spcAft>
              <a:buSzTx/>
              <a:defRPr/>
            </a:pPr>
            <a:r>
              <a:rPr lang="en-US" sz="1800"/>
              <a:t>Rolling update with rollback - Upgrade and patch microservices within applications independently</a:t>
            </a:r>
          </a:p>
          <a:p>
            <a:pPr marL="699447" lvl="1" indent="-233149" defTabSz="932597">
              <a:spcBef>
                <a:spcPts val="612"/>
              </a:spcBef>
              <a:spcAft>
                <a:spcPts val="800"/>
              </a:spcAft>
              <a:buSzTx/>
              <a:defRPr/>
            </a:pPr>
            <a:r>
              <a:rPr lang="en-US" sz="1800"/>
              <a:t>Strong versioning </a:t>
            </a:r>
          </a:p>
          <a:p>
            <a:pPr marL="699447" lvl="1" indent="-233149" defTabSz="932597">
              <a:spcBef>
                <a:spcPts val="612"/>
              </a:spcBef>
              <a:spcAft>
                <a:spcPts val="800"/>
              </a:spcAft>
              <a:buSzTx/>
              <a:defRPr/>
            </a:pPr>
            <a:r>
              <a:rPr lang="en-US" sz="1800"/>
              <a:t>Side-by-side support for same application type</a:t>
            </a:r>
          </a:p>
          <a:p>
            <a:pPr marL="233149" lvl="0" indent="-233149" defTabSz="932597">
              <a:spcBef>
                <a:spcPts val="1020"/>
              </a:spcBef>
              <a:spcAft>
                <a:spcPts val="800"/>
              </a:spcAft>
              <a:buSzTx/>
              <a:defRPr/>
            </a:pPr>
            <a:r>
              <a:rPr lang="en-US" sz="1800"/>
              <a:t>Leadership election</a:t>
            </a:r>
          </a:p>
          <a:p>
            <a:pPr marL="233149" lvl="0" indent="-233149" defTabSz="932597">
              <a:spcBef>
                <a:spcPts val="1020"/>
              </a:spcBef>
              <a:spcAft>
                <a:spcPts val="800"/>
              </a:spcAft>
              <a:buSzTx/>
              <a:defRPr/>
            </a:pPr>
            <a:r>
              <a:rPr lang="en-US" sz="1800"/>
              <a:t>Naming service for discovery of applications</a:t>
            </a:r>
          </a:p>
          <a:p>
            <a:pPr marL="233149" lvl="0" indent="-233149" defTabSz="932597">
              <a:spcBef>
                <a:spcPts val="1020"/>
              </a:spcBef>
              <a:spcAft>
                <a:spcPts val="800"/>
              </a:spcAft>
              <a:buSzTx/>
              <a:defRPr/>
            </a:pPr>
            <a:r>
              <a:rPr lang="en-US" sz="1800"/>
              <a:t>Partitioning support</a:t>
            </a:r>
          </a:p>
          <a:p>
            <a:pPr marL="233149" lvl="0" indent="-233149" defTabSz="932597">
              <a:spcBef>
                <a:spcPts val="1020"/>
              </a:spcBef>
              <a:spcAft>
                <a:spcPts val="800"/>
              </a:spcAft>
              <a:buSzTx/>
              <a:defRPr/>
            </a:pPr>
            <a:r>
              <a:rPr lang="en-US" sz="1800"/>
              <a:t>Azure Load balancing and placement constraints</a:t>
            </a:r>
          </a:p>
          <a:p>
            <a:pPr marL="233149" lvl="0" indent="-233149" defTabSz="932597">
              <a:spcBef>
                <a:spcPts val="1020"/>
              </a:spcBef>
              <a:spcAft>
                <a:spcPts val="800"/>
              </a:spcAft>
              <a:buSzTx/>
              <a:defRPr/>
            </a:pPr>
            <a:r>
              <a:rPr lang="en-US" sz="1800"/>
              <a:t>Consistent state replication framework</a:t>
            </a:r>
          </a:p>
          <a:p>
            <a:pPr marL="233149" lvl="0" indent="-233149" defTabSz="932597">
              <a:spcBef>
                <a:spcPts val="1020"/>
              </a:spcBef>
              <a:spcAft>
                <a:spcPts val="800"/>
              </a:spcAft>
              <a:buSzTx/>
              <a:defRPr/>
            </a:pPr>
            <a:r>
              <a:rPr lang="en-US" sz="1800"/>
              <a:t>Ability to scale-out or scale-in your Service Fabric cluster</a:t>
            </a:r>
          </a:p>
          <a:p>
            <a:pPr marL="233149" lvl="0" indent="-233149" defTabSz="932597">
              <a:spcBef>
                <a:spcPts val="1020"/>
              </a:spcBef>
              <a:spcAft>
                <a:spcPts val="800"/>
              </a:spcAft>
              <a:buSzTx/>
              <a:defRPr/>
            </a:pPr>
            <a:r>
              <a:rPr lang="en-US" sz="1800"/>
              <a:t>Now provides a serverless solution with Azure Service Fabric Mesh</a:t>
            </a:r>
          </a:p>
        </p:txBody>
      </p:sp>
      <p:sp>
        <p:nvSpPr>
          <p:cNvPr id="46" name="Title 45">
            <a:extLst>
              <a:ext uri="{FF2B5EF4-FFF2-40B4-BE49-F238E27FC236}">
                <a16:creationId xmlns:a16="http://schemas.microsoft.com/office/drawing/2014/main" id="{E5A1417D-6F4A-4397-8789-2E9033359C53}"/>
              </a:ext>
            </a:extLst>
          </p:cNvPr>
          <p:cNvSpPr>
            <a:spLocks noGrp="1"/>
          </p:cNvSpPr>
          <p:nvPr>
            <p:ph type="title"/>
          </p:nvPr>
        </p:nvSpPr>
        <p:spPr/>
        <p:txBody>
          <a:bodyPr/>
          <a:lstStyle/>
          <a:p>
            <a:r>
              <a:rPr lang="en-US">
                <a:solidFill>
                  <a:schemeClr val="accent3"/>
                </a:solidFill>
              </a:rPr>
              <a:t>Service Fabric capabilities</a:t>
            </a:r>
          </a:p>
        </p:txBody>
      </p:sp>
    </p:spTree>
    <p:extLst>
      <p:ext uri="{BB962C8B-B14F-4D97-AF65-F5344CB8AC3E}">
        <p14:creationId xmlns:p14="http://schemas.microsoft.com/office/powerpoint/2010/main" val="291448370"/>
      </p:ext>
    </p:extLst>
  </p:cSld>
  <p:clrMapOvr>
    <a:overrideClrMapping bg1="lt1" tx1="dk1" bg2="lt2" tx2="dk2" accent1="accent1" accent2="accent2" accent3="accent3" accent4="accent4" accent5="accent5" accent6="accent6" hlink="hlink" folHlink="folHlink"/>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CB27A5F-937C-4C08-8A49-BD4DF70AABAA}"/>
              </a:ext>
            </a:extLst>
          </p:cNvPr>
          <p:cNvPicPr>
            <a:picLocks noChangeAspect="1"/>
          </p:cNvPicPr>
          <p:nvPr/>
        </p:nvPicPr>
        <p:blipFill>
          <a:blip r:embed="rId3">
            <a:alphaModFix amt="20000"/>
          </a:blip>
          <a:stretch>
            <a:fillRect/>
          </a:stretch>
        </p:blipFill>
        <p:spPr>
          <a:xfrm>
            <a:off x="603917" y="4609248"/>
            <a:ext cx="1023340" cy="1009756"/>
          </a:xfrm>
          <a:prstGeom prst="rect">
            <a:avLst/>
          </a:prstGeom>
        </p:spPr>
      </p:pic>
      <p:pic>
        <p:nvPicPr>
          <p:cNvPr id="4" name="Picture 3">
            <a:extLst>
              <a:ext uri="{FF2B5EF4-FFF2-40B4-BE49-F238E27FC236}">
                <a16:creationId xmlns:a16="http://schemas.microsoft.com/office/drawing/2014/main" id="{D44149B1-8D52-4B50-AA5F-80A31E16EFE6}"/>
              </a:ext>
            </a:extLst>
          </p:cNvPr>
          <p:cNvPicPr>
            <a:picLocks noChangeAspect="1"/>
          </p:cNvPicPr>
          <p:nvPr/>
        </p:nvPicPr>
        <p:blipFill>
          <a:blip r:embed="rId4">
            <a:alphaModFix amt="20000"/>
          </a:blip>
          <a:stretch>
            <a:fillRect/>
          </a:stretch>
        </p:blipFill>
        <p:spPr>
          <a:xfrm>
            <a:off x="442962" y="1493345"/>
            <a:ext cx="1326107" cy="479958"/>
          </a:xfrm>
          <a:prstGeom prst="rect">
            <a:avLst/>
          </a:prstGeom>
        </p:spPr>
      </p:pic>
      <p:pic>
        <p:nvPicPr>
          <p:cNvPr id="5" name="Picture 4">
            <a:extLst>
              <a:ext uri="{FF2B5EF4-FFF2-40B4-BE49-F238E27FC236}">
                <a16:creationId xmlns:a16="http://schemas.microsoft.com/office/drawing/2014/main" id="{C1FAD639-AD51-4A60-B080-2C72817500FE}"/>
              </a:ext>
            </a:extLst>
          </p:cNvPr>
          <p:cNvPicPr>
            <a:picLocks noChangeAspect="1"/>
          </p:cNvPicPr>
          <p:nvPr/>
        </p:nvPicPr>
        <p:blipFill>
          <a:blip r:embed="rId5"/>
          <a:stretch>
            <a:fillRect/>
          </a:stretch>
        </p:blipFill>
        <p:spPr>
          <a:xfrm>
            <a:off x="581110" y="139625"/>
            <a:ext cx="1068955" cy="1068955"/>
          </a:xfrm>
          <a:prstGeom prst="rect">
            <a:avLst/>
          </a:prstGeom>
        </p:spPr>
      </p:pic>
      <p:pic>
        <p:nvPicPr>
          <p:cNvPr id="6" name="Picture 5">
            <a:extLst>
              <a:ext uri="{FF2B5EF4-FFF2-40B4-BE49-F238E27FC236}">
                <a16:creationId xmlns:a16="http://schemas.microsoft.com/office/drawing/2014/main" id="{1147F55F-ADC6-4F4B-A7E3-24918F78F753}"/>
              </a:ext>
            </a:extLst>
          </p:cNvPr>
          <p:cNvPicPr>
            <a:picLocks noChangeAspect="1"/>
          </p:cNvPicPr>
          <p:nvPr/>
        </p:nvPicPr>
        <p:blipFill>
          <a:blip r:embed="rId6">
            <a:alphaModFix amt="20000"/>
            <a:extLst>
              <a:ext uri="{28A0092B-C50C-407E-A947-70E740481C1C}">
                <a14:useLocalDpi xmlns:a14="http://schemas.microsoft.com/office/drawing/2010/main" val="0"/>
              </a:ext>
            </a:extLst>
          </a:blip>
          <a:stretch>
            <a:fillRect/>
          </a:stretch>
        </p:blipFill>
        <p:spPr>
          <a:xfrm>
            <a:off x="442961" y="2258068"/>
            <a:ext cx="1326107" cy="795664"/>
          </a:xfrm>
          <a:prstGeom prst="rect">
            <a:avLst/>
          </a:prstGeom>
        </p:spPr>
      </p:pic>
      <p:cxnSp>
        <p:nvCxnSpPr>
          <p:cNvPr id="10" name="Straight Connector 9">
            <a:extLst>
              <a:ext uri="{FF2B5EF4-FFF2-40B4-BE49-F238E27FC236}">
                <a16:creationId xmlns:a16="http://schemas.microsoft.com/office/drawing/2014/main" id="{4DAC37BC-8BE8-4FD5-A0B2-2E99E8206267}"/>
              </a:ext>
            </a:extLst>
          </p:cNvPr>
          <p:cNvCxnSpPr>
            <a:cxnSpLocks/>
          </p:cNvCxnSpPr>
          <p:nvPr/>
        </p:nvCxnSpPr>
        <p:spPr>
          <a:xfrm>
            <a:off x="2346158" y="0"/>
            <a:ext cx="0" cy="7395411"/>
          </a:xfrm>
          <a:prstGeom prst="line">
            <a:avLst/>
          </a:prstGeom>
          <a:ln>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11" name="Picture 2" descr="https://upload.wikimedia.org/wikipedia/commons/thumb/3/3a/OpenShift-LogoType.svg/1200px-OpenShift-LogoType.svg.png">
            <a:extLst>
              <a:ext uri="{FF2B5EF4-FFF2-40B4-BE49-F238E27FC236}">
                <a16:creationId xmlns:a16="http://schemas.microsoft.com/office/drawing/2014/main" id="{1EC01FDA-0B44-46E3-BE64-B7454816AA17}"/>
              </a:ext>
            </a:extLst>
          </p:cNvPr>
          <p:cNvPicPr>
            <a:picLocks noChangeAspect="1" noChangeArrowheads="1"/>
          </p:cNvPicPr>
          <p:nvPr/>
        </p:nvPicPr>
        <p:blipFill>
          <a:blip r:embed="rId7">
            <a:alphaModFix amt="20000"/>
            <a:extLst>
              <a:ext uri="{28A0092B-C50C-407E-A947-70E740481C1C}">
                <a14:useLocalDpi xmlns:a14="http://schemas.microsoft.com/office/drawing/2010/main" val="0"/>
              </a:ext>
            </a:extLst>
          </a:blip>
          <a:srcRect/>
          <a:stretch>
            <a:fillRect/>
          </a:stretch>
        </p:blipFill>
        <p:spPr bwMode="auto">
          <a:xfrm>
            <a:off x="640822" y="3334488"/>
            <a:ext cx="930384" cy="994004"/>
          </a:xfrm>
          <a:prstGeom prst="rect">
            <a:avLst/>
          </a:prstGeom>
          <a:noFill/>
          <a:extLst>
            <a:ext uri="{909E8E84-426E-40DD-AFC4-6F175D3DCCD1}">
              <a14:hiddenFill xmlns:a14="http://schemas.microsoft.com/office/drawing/2010/main">
                <a:solidFill>
                  <a:srgbClr val="FFFFFF"/>
                </a:solidFill>
              </a14:hiddenFill>
            </a:ext>
          </a:extLst>
        </p:spPr>
      </p:pic>
      <p:sp>
        <p:nvSpPr>
          <p:cNvPr id="12" name="Title 3">
            <a:extLst>
              <a:ext uri="{FF2B5EF4-FFF2-40B4-BE49-F238E27FC236}">
                <a16:creationId xmlns:a16="http://schemas.microsoft.com/office/drawing/2014/main" id="{83B4F9A8-30C3-4257-AE4F-F5F51D1D98AC}"/>
              </a:ext>
            </a:extLst>
          </p:cNvPr>
          <p:cNvSpPr txBox="1">
            <a:spLocks/>
          </p:cNvSpPr>
          <p:nvPr/>
        </p:nvSpPr>
        <p:spPr>
          <a:xfrm>
            <a:off x="4030088" y="215314"/>
            <a:ext cx="6632776"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en-US" err="1">
                <a:solidFill>
                  <a:schemeClr val="accent3"/>
                </a:solidFill>
              </a:rPr>
              <a:t>HashiCorp</a:t>
            </a:r>
            <a:r>
              <a:rPr lang="en-US">
                <a:solidFill>
                  <a:schemeClr val="accent3"/>
                </a:solidFill>
              </a:rPr>
              <a:t> Nomad</a:t>
            </a:r>
          </a:p>
        </p:txBody>
      </p:sp>
      <p:sp>
        <p:nvSpPr>
          <p:cNvPr id="7" name="Rectangle 6">
            <a:extLst>
              <a:ext uri="{FF2B5EF4-FFF2-40B4-BE49-F238E27FC236}">
                <a16:creationId xmlns:a16="http://schemas.microsoft.com/office/drawing/2014/main" id="{A194F5B2-1030-4C83-87FF-985D557CCC4B}"/>
              </a:ext>
            </a:extLst>
          </p:cNvPr>
          <p:cNvSpPr/>
          <p:nvPr/>
        </p:nvSpPr>
        <p:spPr>
          <a:xfrm>
            <a:off x="2700839" y="1022684"/>
            <a:ext cx="9523235" cy="5016758"/>
          </a:xfrm>
          <a:prstGeom prst="rect">
            <a:avLst/>
          </a:prstGeom>
        </p:spPr>
        <p:txBody>
          <a:bodyPr wrap="square">
            <a:spAutoFit/>
          </a:bodyPr>
          <a:lstStyle/>
          <a:p>
            <a:pPr marL="285750" indent="-285750">
              <a:buFont typeface="Arial" panose="020B0604020202020204" pitchFamily="34" charset="0"/>
              <a:buChar char="•"/>
            </a:pPr>
            <a:endParaRPr lang="en-US" sz="2000"/>
          </a:p>
          <a:p>
            <a:pPr marL="285750" indent="-285750">
              <a:buFont typeface="Arial" panose="020B0604020202020204" pitchFamily="34" charset="0"/>
              <a:buChar char="•"/>
            </a:pPr>
            <a:r>
              <a:rPr lang="en-US" sz="2000" b="1"/>
              <a:t>Docker Support: </a:t>
            </a:r>
            <a:r>
              <a:rPr lang="en-US" sz="2000"/>
              <a:t>Jobs specify the number of container instances needed and Nomad will handle placement and recover from failures automatically</a:t>
            </a:r>
          </a:p>
          <a:p>
            <a:pPr marL="285750" indent="-285750">
              <a:buFont typeface="Arial" panose="020B0604020202020204" pitchFamily="34" charset="0"/>
              <a:buChar char="•"/>
            </a:pPr>
            <a:endParaRPr lang="en-US" sz="2000"/>
          </a:p>
          <a:p>
            <a:pPr marL="285750" indent="-285750">
              <a:buFont typeface="Arial" panose="020B0604020202020204" pitchFamily="34" charset="0"/>
              <a:buChar char="•"/>
            </a:pPr>
            <a:r>
              <a:rPr lang="en-US" sz="2000" b="1"/>
              <a:t>Operationally Simple</a:t>
            </a:r>
            <a:r>
              <a:rPr lang="en-US" sz="2000"/>
              <a:t>: Nomad combines features of both resource managers and schedulers into a single system</a:t>
            </a:r>
          </a:p>
          <a:p>
            <a:pPr marL="285750" indent="-285750">
              <a:buFont typeface="Arial" panose="020B0604020202020204" pitchFamily="34" charset="0"/>
              <a:buChar char="•"/>
            </a:pPr>
            <a:endParaRPr lang="en-US" sz="2000"/>
          </a:p>
          <a:p>
            <a:pPr marL="285750" indent="-285750">
              <a:buFont typeface="Arial" panose="020B0604020202020204" pitchFamily="34" charset="0"/>
              <a:buChar char="•"/>
            </a:pPr>
            <a:r>
              <a:rPr lang="en-US" sz="2000" b="1"/>
              <a:t>Multi-Datacenter and Multi-Region Aware</a:t>
            </a:r>
          </a:p>
          <a:p>
            <a:pPr marL="285750" indent="-285750">
              <a:buFont typeface="Arial" panose="020B0604020202020204" pitchFamily="34" charset="0"/>
              <a:buChar char="•"/>
            </a:pPr>
            <a:endParaRPr lang="en-US" sz="2000"/>
          </a:p>
          <a:p>
            <a:pPr marL="285750" indent="-285750">
              <a:buFont typeface="Arial" panose="020B0604020202020204" pitchFamily="34" charset="0"/>
              <a:buChar char="•"/>
            </a:pPr>
            <a:r>
              <a:rPr lang="en-US" sz="2000" b="1"/>
              <a:t>Flexible Workloads</a:t>
            </a:r>
            <a:r>
              <a:rPr lang="en-US" sz="2000"/>
              <a:t>: Nomad has extensible support for task drivers, allowing it to run containerized, virtualized, and standalone applications</a:t>
            </a:r>
          </a:p>
          <a:p>
            <a:endParaRPr lang="en-US" sz="2000"/>
          </a:p>
          <a:p>
            <a:pPr marL="285750" indent="-285750">
              <a:buFont typeface="Arial" panose="020B0604020202020204" pitchFamily="34" charset="0"/>
              <a:buChar char="•"/>
            </a:pPr>
            <a:r>
              <a:rPr lang="en-US" sz="2000" b="1"/>
              <a:t>Built for Scale</a:t>
            </a:r>
          </a:p>
          <a:p>
            <a:pPr marL="285750" indent="-285750">
              <a:buFont typeface="Arial" panose="020B0604020202020204" pitchFamily="34" charset="0"/>
              <a:buChar char="•"/>
            </a:pPr>
            <a:endParaRPr lang="en-US" sz="2000" b="1"/>
          </a:p>
          <a:p>
            <a:pPr marL="285750" indent="-285750">
              <a:buFont typeface="Arial" panose="020B0604020202020204" pitchFamily="34" charset="0"/>
              <a:buChar char="•"/>
            </a:pPr>
            <a:r>
              <a:rPr lang="en-US" sz="2000" b="1"/>
              <a:t>Synergy with </a:t>
            </a:r>
            <a:r>
              <a:rPr lang="en-US" sz="2000" b="1" err="1"/>
              <a:t>HashiCorp</a:t>
            </a:r>
            <a:r>
              <a:rPr lang="en-US" sz="2000" b="1"/>
              <a:t> Terraform, Consul and Vault</a:t>
            </a:r>
          </a:p>
          <a:p>
            <a:endParaRPr lang="en-US" sz="2000" b="1"/>
          </a:p>
        </p:txBody>
      </p:sp>
      <p:pic>
        <p:nvPicPr>
          <p:cNvPr id="13" name="Picture 12">
            <a:extLst>
              <a:ext uri="{FF2B5EF4-FFF2-40B4-BE49-F238E27FC236}">
                <a16:creationId xmlns:a16="http://schemas.microsoft.com/office/drawing/2014/main" id="{53345F53-3833-4903-8838-0620309604F4}"/>
              </a:ext>
            </a:extLst>
          </p:cNvPr>
          <p:cNvPicPr>
            <a:picLocks noChangeAspect="1"/>
          </p:cNvPicPr>
          <p:nvPr/>
        </p:nvPicPr>
        <p:blipFill>
          <a:blip r:embed="rId8">
            <a:alphaModFix amt="20000"/>
          </a:blip>
          <a:stretch>
            <a:fillRect/>
          </a:stretch>
        </p:blipFill>
        <p:spPr>
          <a:xfrm>
            <a:off x="708003" y="5899760"/>
            <a:ext cx="815167" cy="795666"/>
          </a:xfrm>
          <a:prstGeom prst="rect">
            <a:avLst/>
          </a:prstGeom>
        </p:spPr>
      </p:pic>
    </p:spTree>
    <p:extLst>
      <p:ext uri="{BB962C8B-B14F-4D97-AF65-F5344CB8AC3E}">
        <p14:creationId xmlns:p14="http://schemas.microsoft.com/office/powerpoint/2010/main" val="1612525116"/>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76368552"/>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BF05E525-D5A8-428F-8D5B-6F7599189FE9}"/>
              </a:ext>
            </a:extLst>
          </p:cNvPr>
          <p:cNvSpPr txBox="1">
            <a:spLocks/>
          </p:cNvSpPr>
          <p:nvPr/>
        </p:nvSpPr>
        <p:spPr>
          <a:xfrm>
            <a:off x="2586789" y="215314"/>
            <a:ext cx="9548056" cy="74721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en-US">
                <a:solidFill>
                  <a:schemeClr val="accent3"/>
                </a:solidFill>
              </a:rPr>
              <a:t>Mesosphere DC/OS</a:t>
            </a:r>
          </a:p>
        </p:txBody>
      </p:sp>
      <p:sp>
        <p:nvSpPr>
          <p:cNvPr id="12" name="Rectangle 11">
            <a:extLst>
              <a:ext uri="{FF2B5EF4-FFF2-40B4-BE49-F238E27FC236}">
                <a16:creationId xmlns:a16="http://schemas.microsoft.com/office/drawing/2014/main" id="{2EA4DCC5-4E7A-442B-8258-A3151079E91B}"/>
              </a:ext>
            </a:extLst>
          </p:cNvPr>
          <p:cNvSpPr/>
          <p:nvPr/>
        </p:nvSpPr>
        <p:spPr>
          <a:xfrm>
            <a:off x="2852736" y="1733324"/>
            <a:ext cx="9282109" cy="4067780"/>
          </a:xfrm>
          <a:prstGeom prst="rect">
            <a:avLst/>
          </a:prstGeom>
        </p:spPr>
        <p:txBody>
          <a:bodyPr wrap="square">
            <a:spAutoFit/>
          </a:bodyPr>
          <a:lstStyle/>
          <a:p>
            <a:pPr marL="342900" lvl="1" indent="-342900">
              <a:spcAft>
                <a:spcPts val="1400"/>
              </a:spcAft>
              <a:buFont typeface="Arial" panose="020B0604020202020204" pitchFamily="34" charset="0"/>
              <a:buChar char="•"/>
            </a:pPr>
            <a:r>
              <a:rPr lang="en-US" sz="2000" err="1"/>
              <a:t>Mesophere</a:t>
            </a:r>
            <a:r>
              <a:rPr lang="en-US" sz="2000"/>
              <a:t> DC/OS is built on Apache Mesos. Mesos simplifies administration and maximizes resource utilization by abstracting the datacenter into a single giant computer</a:t>
            </a:r>
          </a:p>
          <a:p>
            <a:pPr marL="809271" lvl="2" indent="-342900">
              <a:spcAft>
                <a:spcPts val="1400"/>
              </a:spcAft>
              <a:buFont typeface="Arial" panose="020B0604020202020204" pitchFamily="34" charset="0"/>
              <a:buChar char="•"/>
            </a:pPr>
            <a:r>
              <a:rPr lang="en-US" sz="2000"/>
              <a:t>Run Docker and other container image types with the reliability of Mesos</a:t>
            </a:r>
          </a:p>
          <a:p>
            <a:pPr marL="809271" lvl="2" indent="-342900">
              <a:spcAft>
                <a:spcPts val="1400"/>
              </a:spcAft>
              <a:buFont typeface="Arial" panose="020B0604020202020204" pitchFamily="34" charset="0"/>
              <a:buChar char="•"/>
            </a:pPr>
            <a:r>
              <a:rPr lang="en-US" sz="2000"/>
              <a:t>Get the benefit of container network interface (CNI) support and GPU-based acceleration</a:t>
            </a:r>
          </a:p>
          <a:p>
            <a:pPr marL="342900" lvl="1" indent="-342900">
              <a:spcAft>
                <a:spcPts val="1400"/>
              </a:spcAft>
              <a:buFont typeface="Arial" panose="020B0604020202020204" pitchFamily="34" charset="0"/>
              <a:buChar char="•"/>
            </a:pPr>
            <a:r>
              <a:rPr lang="en-US" sz="2000"/>
              <a:t>Marathon is a framework for container and services orchestration typically used with Mesos and DC/OS</a:t>
            </a:r>
          </a:p>
          <a:p>
            <a:pPr marL="342900" lvl="1" indent="-342900">
              <a:spcAft>
                <a:spcPts val="1400"/>
              </a:spcAft>
              <a:buFont typeface="Arial" panose="020B0604020202020204" pitchFamily="34" charset="0"/>
              <a:buChar char="•"/>
            </a:pPr>
            <a:r>
              <a:rPr lang="en-US" sz="2000"/>
              <a:t>Kubernetes can also be used for orchestration on top of DC/OS</a:t>
            </a:r>
          </a:p>
          <a:p>
            <a:pPr marL="342900" lvl="1" indent="-342900">
              <a:spcAft>
                <a:spcPts val="1400"/>
              </a:spcAft>
              <a:buFont typeface="Arial" panose="020B0604020202020204" pitchFamily="34" charset="0"/>
              <a:buChar char="•"/>
            </a:pPr>
            <a:r>
              <a:rPr lang="en-US" sz="2000"/>
              <a:t>Typically used in </a:t>
            </a:r>
            <a:r>
              <a:rPr lang="en-US" sz="2000" b="1"/>
              <a:t>large-scale clusters </a:t>
            </a:r>
            <a:r>
              <a:rPr lang="en-US" sz="2000"/>
              <a:t>with node counts exceeding 10,000</a:t>
            </a:r>
          </a:p>
        </p:txBody>
      </p:sp>
      <p:pic>
        <p:nvPicPr>
          <p:cNvPr id="4" name="Picture 3">
            <a:extLst>
              <a:ext uri="{FF2B5EF4-FFF2-40B4-BE49-F238E27FC236}">
                <a16:creationId xmlns:a16="http://schemas.microsoft.com/office/drawing/2014/main" id="{D44149B1-8D52-4B50-AA5F-80A31E16EFE6}"/>
              </a:ext>
            </a:extLst>
          </p:cNvPr>
          <p:cNvPicPr>
            <a:picLocks noChangeAspect="1"/>
          </p:cNvPicPr>
          <p:nvPr/>
        </p:nvPicPr>
        <p:blipFill>
          <a:blip r:embed="rId3">
            <a:alphaModFix/>
          </a:blip>
          <a:stretch>
            <a:fillRect/>
          </a:stretch>
        </p:blipFill>
        <p:spPr>
          <a:xfrm>
            <a:off x="442962" y="1493345"/>
            <a:ext cx="1326107" cy="479958"/>
          </a:xfrm>
          <a:prstGeom prst="rect">
            <a:avLst/>
          </a:prstGeom>
        </p:spPr>
      </p:pic>
      <p:pic>
        <p:nvPicPr>
          <p:cNvPr id="5" name="Picture 4">
            <a:extLst>
              <a:ext uri="{FF2B5EF4-FFF2-40B4-BE49-F238E27FC236}">
                <a16:creationId xmlns:a16="http://schemas.microsoft.com/office/drawing/2014/main" id="{C1FAD639-AD51-4A60-B080-2C72817500FE}"/>
              </a:ext>
            </a:extLst>
          </p:cNvPr>
          <p:cNvPicPr>
            <a:picLocks noChangeAspect="1"/>
          </p:cNvPicPr>
          <p:nvPr/>
        </p:nvPicPr>
        <p:blipFill>
          <a:blip r:embed="rId4">
            <a:alphaModFix amt="20000"/>
          </a:blip>
          <a:stretch>
            <a:fillRect/>
          </a:stretch>
        </p:blipFill>
        <p:spPr>
          <a:xfrm>
            <a:off x="581110" y="139625"/>
            <a:ext cx="1068955" cy="1068955"/>
          </a:xfrm>
          <a:prstGeom prst="rect">
            <a:avLst/>
          </a:prstGeom>
        </p:spPr>
      </p:pic>
      <p:cxnSp>
        <p:nvCxnSpPr>
          <p:cNvPr id="10" name="Straight Connector 9">
            <a:extLst>
              <a:ext uri="{FF2B5EF4-FFF2-40B4-BE49-F238E27FC236}">
                <a16:creationId xmlns:a16="http://schemas.microsoft.com/office/drawing/2014/main" id="{4DAC37BC-8BE8-4FD5-A0B2-2E99E8206267}"/>
              </a:ext>
            </a:extLst>
          </p:cNvPr>
          <p:cNvCxnSpPr>
            <a:cxnSpLocks/>
          </p:cNvCxnSpPr>
          <p:nvPr/>
        </p:nvCxnSpPr>
        <p:spPr>
          <a:xfrm>
            <a:off x="2346158" y="0"/>
            <a:ext cx="0" cy="7395411"/>
          </a:xfrm>
          <a:prstGeom prst="line">
            <a:avLst/>
          </a:prstGeom>
          <a:ln>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40C9096E-92E2-4D00-86D3-D0B308C7E652}"/>
              </a:ext>
            </a:extLst>
          </p:cNvPr>
          <p:cNvSpPr txBox="1"/>
          <p:nvPr/>
        </p:nvSpPr>
        <p:spPr>
          <a:xfrm>
            <a:off x="3264232" y="962526"/>
            <a:ext cx="8193169" cy="609125"/>
          </a:xfrm>
          <a:prstGeom prst="rect">
            <a:avLst/>
          </a:prstGeom>
          <a:noFill/>
        </p:spPr>
        <p:txBody>
          <a:bodyPr wrap="square" lIns="149217" tIns="149217" rIns="149217" bIns="149217" rtlCol="0">
            <a:spAutoFit/>
          </a:bodyPr>
          <a:lstStyle/>
          <a:p>
            <a:pPr marL="0" marR="0" lvl="0" indent="0" algn="ctr" defTabSz="932597" rtl="0" eaLnBrk="1" fontAlgn="auto" latinLnBrk="0" hangingPunct="1">
              <a:lnSpc>
                <a:spcPct val="100000"/>
              </a:lnSpc>
              <a:spcBef>
                <a:spcPts val="0"/>
              </a:spcBef>
              <a:spcAft>
                <a:spcPts val="612"/>
              </a:spcAft>
              <a:buClrTx/>
              <a:buSzTx/>
              <a:buFontTx/>
              <a:buNone/>
              <a:tabLst/>
              <a:defRPr/>
            </a:pPr>
            <a:r>
              <a:rPr kumimoji="0" lang="en-US" sz="2000" b="0" i="0" u="none" strike="noStrike" kern="1200" cap="none" spc="0" normalizeH="0" baseline="0" noProof="0">
                <a:ln>
                  <a:noFill/>
                </a:ln>
                <a:effectLst/>
                <a:uLnTx/>
                <a:uFillTx/>
                <a:latin typeface="Segoe UI"/>
                <a:ea typeface="+mn-ea"/>
                <a:cs typeface="Segoe UI Semibold" panose="020B0702040204020203" pitchFamily="34" charset="0"/>
              </a:rPr>
              <a:t>Integrate Platform for Data and Containers</a:t>
            </a:r>
          </a:p>
        </p:txBody>
      </p:sp>
      <p:sp>
        <p:nvSpPr>
          <p:cNvPr id="2" name="Rectangle 1">
            <a:extLst>
              <a:ext uri="{FF2B5EF4-FFF2-40B4-BE49-F238E27FC236}">
                <a16:creationId xmlns:a16="http://schemas.microsoft.com/office/drawing/2014/main" id="{3E8548BF-AC76-46C9-A0BB-8FDA9C7C3B13}"/>
              </a:ext>
            </a:extLst>
          </p:cNvPr>
          <p:cNvSpPr/>
          <p:nvPr/>
        </p:nvSpPr>
        <p:spPr>
          <a:xfrm>
            <a:off x="2440672" y="6580329"/>
            <a:ext cx="6216650" cy="246221"/>
          </a:xfrm>
          <a:prstGeom prst="rect">
            <a:avLst/>
          </a:prstGeom>
        </p:spPr>
        <p:txBody>
          <a:bodyPr>
            <a:spAutoFit/>
          </a:bodyPr>
          <a:lstStyle/>
          <a:p>
            <a:r>
              <a:rPr lang="en-US" sz="1000">
                <a:hlinkClick r:id="rId5"/>
              </a:rPr>
              <a:t>https://info.mesosphere.com/The-Docker-vs-Kubernetes-vs-Apache-Mesos-Myth_RegistrationPage.html</a:t>
            </a:r>
            <a:endParaRPr lang="en-US" sz="1000"/>
          </a:p>
        </p:txBody>
      </p:sp>
      <p:pic>
        <p:nvPicPr>
          <p:cNvPr id="16" name="Picture 15">
            <a:extLst>
              <a:ext uri="{FF2B5EF4-FFF2-40B4-BE49-F238E27FC236}">
                <a16:creationId xmlns:a16="http://schemas.microsoft.com/office/drawing/2014/main" id="{B2186B7A-BC74-483D-B5D8-41FAD4CAE1FC}"/>
              </a:ext>
            </a:extLst>
          </p:cNvPr>
          <p:cNvPicPr>
            <a:picLocks noChangeAspect="1"/>
          </p:cNvPicPr>
          <p:nvPr/>
        </p:nvPicPr>
        <p:blipFill>
          <a:blip r:embed="rId6">
            <a:alphaModFix amt="20000"/>
          </a:blip>
          <a:stretch>
            <a:fillRect/>
          </a:stretch>
        </p:blipFill>
        <p:spPr>
          <a:xfrm>
            <a:off x="603917" y="4609248"/>
            <a:ext cx="1023340" cy="1009756"/>
          </a:xfrm>
          <a:prstGeom prst="rect">
            <a:avLst/>
          </a:prstGeom>
        </p:spPr>
      </p:pic>
      <p:pic>
        <p:nvPicPr>
          <p:cNvPr id="17" name="Picture 16">
            <a:extLst>
              <a:ext uri="{FF2B5EF4-FFF2-40B4-BE49-F238E27FC236}">
                <a16:creationId xmlns:a16="http://schemas.microsoft.com/office/drawing/2014/main" id="{A724019B-6F80-4305-B4DC-DC372C4E6631}"/>
              </a:ext>
            </a:extLst>
          </p:cNvPr>
          <p:cNvPicPr>
            <a:picLocks noChangeAspect="1"/>
          </p:cNvPicPr>
          <p:nvPr/>
        </p:nvPicPr>
        <p:blipFill>
          <a:blip r:embed="rId7">
            <a:alphaModFix amt="20000"/>
            <a:extLst>
              <a:ext uri="{28A0092B-C50C-407E-A947-70E740481C1C}">
                <a14:useLocalDpi xmlns:a14="http://schemas.microsoft.com/office/drawing/2010/main" val="0"/>
              </a:ext>
            </a:extLst>
          </a:blip>
          <a:stretch>
            <a:fillRect/>
          </a:stretch>
        </p:blipFill>
        <p:spPr>
          <a:xfrm>
            <a:off x="442961" y="2258068"/>
            <a:ext cx="1326107" cy="795664"/>
          </a:xfrm>
          <a:prstGeom prst="rect">
            <a:avLst/>
          </a:prstGeom>
        </p:spPr>
      </p:pic>
      <p:pic>
        <p:nvPicPr>
          <p:cNvPr id="18" name="Picture 2" descr="https://upload.wikimedia.org/wikipedia/commons/thumb/3/3a/OpenShift-LogoType.svg/1200px-OpenShift-LogoType.svg.png">
            <a:extLst>
              <a:ext uri="{FF2B5EF4-FFF2-40B4-BE49-F238E27FC236}">
                <a16:creationId xmlns:a16="http://schemas.microsoft.com/office/drawing/2014/main" id="{2FCA4835-416D-4414-A9C0-8FFE05003FBB}"/>
              </a:ext>
            </a:extLst>
          </p:cNvPr>
          <p:cNvPicPr>
            <a:picLocks noChangeAspect="1" noChangeArrowheads="1"/>
          </p:cNvPicPr>
          <p:nvPr/>
        </p:nvPicPr>
        <p:blipFill>
          <a:blip r:embed="rId8">
            <a:alphaModFix amt="20000"/>
            <a:extLst>
              <a:ext uri="{28A0092B-C50C-407E-A947-70E740481C1C}">
                <a14:useLocalDpi xmlns:a14="http://schemas.microsoft.com/office/drawing/2010/main" val="0"/>
              </a:ext>
            </a:extLst>
          </a:blip>
          <a:srcRect/>
          <a:stretch>
            <a:fillRect/>
          </a:stretch>
        </p:blipFill>
        <p:spPr bwMode="auto">
          <a:xfrm>
            <a:off x="640822" y="3334488"/>
            <a:ext cx="930384" cy="994004"/>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9775C08F-785E-47A5-BA3F-17E581AF1262}"/>
              </a:ext>
            </a:extLst>
          </p:cNvPr>
          <p:cNvPicPr>
            <a:picLocks noChangeAspect="1"/>
          </p:cNvPicPr>
          <p:nvPr/>
        </p:nvPicPr>
        <p:blipFill>
          <a:blip r:embed="rId9">
            <a:alphaModFix amt="20000"/>
          </a:blip>
          <a:stretch>
            <a:fillRect/>
          </a:stretch>
        </p:blipFill>
        <p:spPr>
          <a:xfrm>
            <a:off x="708003" y="5899760"/>
            <a:ext cx="815167" cy="795666"/>
          </a:xfrm>
          <a:prstGeom prst="rect">
            <a:avLst/>
          </a:prstGeom>
        </p:spPr>
      </p:pic>
    </p:spTree>
    <p:extLst>
      <p:ext uri="{BB962C8B-B14F-4D97-AF65-F5344CB8AC3E}">
        <p14:creationId xmlns:p14="http://schemas.microsoft.com/office/powerpoint/2010/main" val="3184142951"/>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44149B1-8D52-4B50-AA5F-80A31E16EFE6}"/>
              </a:ext>
            </a:extLst>
          </p:cNvPr>
          <p:cNvPicPr>
            <a:picLocks noChangeAspect="1"/>
          </p:cNvPicPr>
          <p:nvPr/>
        </p:nvPicPr>
        <p:blipFill>
          <a:blip r:embed="rId3">
            <a:alphaModFix amt="20000"/>
          </a:blip>
          <a:stretch>
            <a:fillRect/>
          </a:stretch>
        </p:blipFill>
        <p:spPr>
          <a:xfrm>
            <a:off x="442962" y="1493345"/>
            <a:ext cx="1326107" cy="479958"/>
          </a:xfrm>
          <a:prstGeom prst="rect">
            <a:avLst/>
          </a:prstGeom>
        </p:spPr>
      </p:pic>
      <p:pic>
        <p:nvPicPr>
          <p:cNvPr id="5" name="Picture 4">
            <a:extLst>
              <a:ext uri="{FF2B5EF4-FFF2-40B4-BE49-F238E27FC236}">
                <a16:creationId xmlns:a16="http://schemas.microsoft.com/office/drawing/2014/main" id="{C1FAD639-AD51-4A60-B080-2C72817500FE}"/>
              </a:ext>
            </a:extLst>
          </p:cNvPr>
          <p:cNvPicPr>
            <a:picLocks noChangeAspect="1"/>
          </p:cNvPicPr>
          <p:nvPr/>
        </p:nvPicPr>
        <p:blipFill>
          <a:blip r:embed="rId4">
            <a:alphaModFix amt="20000"/>
          </a:blip>
          <a:stretch>
            <a:fillRect/>
          </a:stretch>
        </p:blipFill>
        <p:spPr>
          <a:xfrm>
            <a:off x="581110" y="139625"/>
            <a:ext cx="1068955" cy="1068955"/>
          </a:xfrm>
          <a:prstGeom prst="rect">
            <a:avLst/>
          </a:prstGeom>
        </p:spPr>
      </p:pic>
      <p:pic>
        <p:nvPicPr>
          <p:cNvPr id="6" name="Picture 5">
            <a:extLst>
              <a:ext uri="{FF2B5EF4-FFF2-40B4-BE49-F238E27FC236}">
                <a16:creationId xmlns:a16="http://schemas.microsoft.com/office/drawing/2014/main" id="{1147F55F-ADC6-4F4B-A7E3-24918F78F753}"/>
              </a:ext>
            </a:extLst>
          </p:cNvPr>
          <p:cNvPicPr>
            <a:picLocks noChangeAspect="1"/>
          </p:cNvPicPr>
          <p:nvPr/>
        </p:nvPicPr>
        <p:blipFill>
          <a:blip r:embed="rId5">
            <a:alphaModFix/>
            <a:extLst>
              <a:ext uri="{28A0092B-C50C-407E-A947-70E740481C1C}">
                <a14:useLocalDpi xmlns:a14="http://schemas.microsoft.com/office/drawing/2010/main" val="0"/>
              </a:ext>
            </a:extLst>
          </a:blip>
          <a:stretch>
            <a:fillRect/>
          </a:stretch>
        </p:blipFill>
        <p:spPr>
          <a:xfrm>
            <a:off x="442961" y="2258068"/>
            <a:ext cx="1326107" cy="795664"/>
          </a:xfrm>
          <a:prstGeom prst="rect">
            <a:avLst/>
          </a:prstGeom>
        </p:spPr>
      </p:pic>
      <p:cxnSp>
        <p:nvCxnSpPr>
          <p:cNvPr id="10" name="Straight Connector 9">
            <a:extLst>
              <a:ext uri="{FF2B5EF4-FFF2-40B4-BE49-F238E27FC236}">
                <a16:creationId xmlns:a16="http://schemas.microsoft.com/office/drawing/2014/main" id="{4DAC37BC-8BE8-4FD5-A0B2-2E99E8206267}"/>
              </a:ext>
            </a:extLst>
          </p:cNvPr>
          <p:cNvCxnSpPr>
            <a:cxnSpLocks/>
          </p:cNvCxnSpPr>
          <p:nvPr/>
        </p:nvCxnSpPr>
        <p:spPr>
          <a:xfrm>
            <a:off x="2346158" y="0"/>
            <a:ext cx="0" cy="7395411"/>
          </a:xfrm>
          <a:prstGeom prst="line">
            <a:avLst/>
          </a:prstGeom>
          <a:ln>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2" name="Title 3">
            <a:extLst>
              <a:ext uri="{FF2B5EF4-FFF2-40B4-BE49-F238E27FC236}">
                <a16:creationId xmlns:a16="http://schemas.microsoft.com/office/drawing/2014/main" id="{A3979DAE-6FA4-489D-8ED6-1D1DC5A6FDB5}"/>
              </a:ext>
            </a:extLst>
          </p:cNvPr>
          <p:cNvSpPr txBox="1">
            <a:spLocks/>
          </p:cNvSpPr>
          <p:nvPr/>
        </p:nvSpPr>
        <p:spPr>
          <a:xfrm>
            <a:off x="2586789" y="215314"/>
            <a:ext cx="9548056" cy="74721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en-US">
                <a:solidFill>
                  <a:schemeClr val="accent3"/>
                </a:solidFill>
              </a:rPr>
              <a:t>Rancher</a:t>
            </a:r>
          </a:p>
        </p:txBody>
      </p:sp>
      <p:sp>
        <p:nvSpPr>
          <p:cNvPr id="13" name="TextBox 12">
            <a:extLst>
              <a:ext uri="{FF2B5EF4-FFF2-40B4-BE49-F238E27FC236}">
                <a16:creationId xmlns:a16="http://schemas.microsoft.com/office/drawing/2014/main" id="{FE089589-A911-4D4D-9A46-7D62DFA48A82}"/>
              </a:ext>
            </a:extLst>
          </p:cNvPr>
          <p:cNvSpPr txBox="1"/>
          <p:nvPr/>
        </p:nvSpPr>
        <p:spPr>
          <a:xfrm>
            <a:off x="3264232" y="962526"/>
            <a:ext cx="8193169" cy="609125"/>
          </a:xfrm>
          <a:prstGeom prst="rect">
            <a:avLst/>
          </a:prstGeom>
          <a:noFill/>
        </p:spPr>
        <p:txBody>
          <a:bodyPr wrap="square" lIns="149217" tIns="149217" rIns="149217" bIns="149217" rtlCol="0">
            <a:spAutoFit/>
          </a:bodyPr>
          <a:lstStyle/>
          <a:p>
            <a:pPr marL="0" marR="0" lvl="0" indent="0" algn="ctr" defTabSz="932597" rtl="0" eaLnBrk="1" fontAlgn="auto" latinLnBrk="0" hangingPunct="1">
              <a:lnSpc>
                <a:spcPct val="100000"/>
              </a:lnSpc>
              <a:spcBef>
                <a:spcPts val="0"/>
              </a:spcBef>
              <a:spcAft>
                <a:spcPts val="612"/>
              </a:spcAft>
              <a:buClrTx/>
              <a:buSzTx/>
              <a:buFontTx/>
              <a:buNone/>
              <a:tabLst/>
              <a:defRPr/>
            </a:pPr>
            <a:r>
              <a:rPr lang="en-US" sz="2000">
                <a:latin typeface="Segoe UI"/>
                <a:cs typeface="Segoe UI Semibold" panose="020B0702040204020203" pitchFamily="34" charset="0"/>
              </a:rPr>
              <a:t>OSS for delivering Kubernetes-as-a-Service</a:t>
            </a:r>
            <a:endParaRPr kumimoji="0" lang="en-US" sz="2000" b="0" i="0" u="none" strike="noStrike" kern="1200" cap="none" spc="0" normalizeH="0" baseline="0" noProof="0">
              <a:ln>
                <a:noFill/>
              </a:ln>
              <a:effectLst/>
              <a:uLnTx/>
              <a:uFillTx/>
              <a:latin typeface="Segoe UI"/>
              <a:ea typeface="+mn-ea"/>
              <a:cs typeface="Segoe UI Semibold" panose="020B0702040204020203" pitchFamily="34" charset="0"/>
            </a:endParaRPr>
          </a:p>
        </p:txBody>
      </p:sp>
      <p:sp>
        <p:nvSpPr>
          <p:cNvPr id="14" name="Rectangle 13">
            <a:extLst>
              <a:ext uri="{FF2B5EF4-FFF2-40B4-BE49-F238E27FC236}">
                <a16:creationId xmlns:a16="http://schemas.microsoft.com/office/drawing/2014/main" id="{61DA2E25-2B08-4413-BD8C-5340832775BF}"/>
              </a:ext>
            </a:extLst>
          </p:cNvPr>
          <p:cNvSpPr/>
          <p:nvPr/>
        </p:nvSpPr>
        <p:spPr>
          <a:xfrm>
            <a:off x="2852736" y="1733324"/>
            <a:ext cx="9282109" cy="2657138"/>
          </a:xfrm>
          <a:prstGeom prst="rect">
            <a:avLst/>
          </a:prstGeom>
        </p:spPr>
        <p:txBody>
          <a:bodyPr wrap="square">
            <a:spAutoFit/>
          </a:bodyPr>
          <a:lstStyle/>
          <a:p>
            <a:pPr marL="342900" lvl="1" indent="-342900">
              <a:spcAft>
                <a:spcPts val="1400"/>
              </a:spcAft>
              <a:buFont typeface="Arial" panose="020B0604020202020204" pitchFamily="34" charset="0"/>
              <a:buChar char="•"/>
            </a:pPr>
            <a:r>
              <a:rPr lang="en-US" sz="2000"/>
              <a:t>Enables you to deploy new clusters from scratch, launch EKS, GKE and AKS clusters, or even import existing Kubernetes clusters</a:t>
            </a:r>
          </a:p>
          <a:p>
            <a:pPr marL="342900" lvl="1" indent="-342900">
              <a:spcAft>
                <a:spcPts val="1400"/>
              </a:spcAft>
              <a:buFont typeface="Arial" panose="020B0604020202020204" pitchFamily="34" charset="0"/>
              <a:buChar char="•"/>
            </a:pPr>
            <a:r>
              <a:rPr lang="en-US" sz="2000"/>
              <a:t>“One Platform for Everyone who uses Kubernetes”</a:t>
            </a:r>
          </a:p>
          <a:p>
            <a:pPr marL="342900" lvl="1" indent="-342900">
              <a:spcAft>
                <a:spcPts val="1400"/>
              </a:spcAft>
              <a:buFont typeface="Arial" panose="020B0604020202020204" pitchFamily="34" charset="0"/>
              <a:buChar char="•"/>
            </a:pPr>
            <a:r>
              <a:rPr lang="en-US" sz="2000"/>
              <a:t>Useful for multi-cloud scenarios</a:t>
            </a:r>
          </a:p>
          <a:p>
            <a:pPr marL="342900" lvl="1" indent="-342900">
              <a:spcAft>
                <a:spcPts val="1400"/>
              </a:spcAft>
              <a:buFont typeface="Arial" panose="020B0604020202020204" pitchFamily="34" charset="0"/>
              <a:buChar char="•"/>
            </a:pPr>
            <a:endParaRPr lang="en-US" sz="2000"/>
          </a:p>
          <a:p>
            <a:pPr marL="342900" lvl="1" indent="-342900">
              <a:spcAft>
                <a:spcPts val="1400"/>
              </a:spcAft>
              <a:buFont typeface="Arial" panose="020B0604020202020204" pitchFamily="34" charset="0"/>
              <a:buChar char="•"/>
            </a:pPr>
            <a:endParaRPr lang="en-US" sz="2000" b="1"/>
          </a:p>
        </p:txBody>
      </p:sp>
      <p:pic>
        <p:nvPicPr>
          <p:cNvPr id="2" name="Picture 1">
            <a:extLst>
              <a:ext uri="{FF2B5EF4-FFF2-40B4-BE49-F238E27FC236}">
                <a16:creationId xmlns:a16="http://schemas.microsoft.com/office/drawing/2014/main" id="{297058DA-47B1-4165-9658-67B969639FF8}"/>
              </a:ext>
            </a:extLst>
          </p:cNvPr>
          <p:cNvPicPr>
            <a:picLocks noChangeAspect="1"/>
          </p:cNvPicPr>
          <p:nvPr/>
        </p:nvPicPr>
        <p:blipFill>
          <a:blip r:embed="rId6"/>
          <a:stretch>
            <a:fillRect/>
          </a:stretch>
        </p:blipFill>
        <p:spPr>
          <a:xfrm>
            <a:off x="2869113" y="3653681"/>
            <a:ext cx="8983406" cy="2412615"/>
          </a:xfrm>
          <a:prstGeom prst="rect">
            <a:avLst/>
          </a:prstGeom>
          <a:ln>
            <a:noFill/>
          </a:ln>
          <a:effectLst>
            <a:outerShdw blurRad="292100" dist="139700" dir="2700000" algn="tl" rotWithShape="0">
              <a:srgbClr val="333333">
                <a:alpha val="65000"/>
              </a:srgbClr>
            </a:outerShdw>
          </a:effectLst>
        </p:spPr>
      </p:pic>
      <p:pic>
        <p:nvPicPr>
          <p:cNvPr id="18" name="Picture 17">
            <a:extLst>
              <a:ext uri="{FF2B5EF4-FFF2-40B4-BE49-F238E27FC236}">
                <a16:creationId xmlns:a16="http://schemas.microsoft.com/office/drawing/2014/main" id="{8FE806FE-0B3C-4612-87EF-CF0CC670133A}"/>
              </a:ext>
            </a:extLst>
          </p:cNvPr>
          <p:cNvPicPr>
            <a:picLocks noChangeAspect="1"/>
          </p:cNvPicPr>
          <p:nvPr/>
        </p:nvPicPr>
        <p:blipFill>
          <a:blip r:embed="rId7">
            <a:alphaModFix amt="20000"/>
          </a:blip>
          <a:stretch>
            <a:fillRect/>
          </a:stretch>
        </p:blipFill>
        <p:spPr>
          <a:xfrm>
            <a:off x="603917" y="4609248"/>
            <a:ext cx="1023340" cy="1009756"/>
          </a:xfrm>
          <a:prstGeom prst="rect">
            <a:avLst/>
          </a:prstGeom>
        </p:spPr>
      </p:pic>
      <p:pic>
        <p:nvPicPr>
          <p:cNvPr id="19" name="Picture 2" descr="https://upload.wikimedia.org/wikipedia/commons/thumb/3/3a/OpenShift-LogoType.svg/1200px-OpenShift-LogoType.svg.png">
            <a:extLst>
              <a:ext uri="{FF2B5EF4-FFF2-40B4-BE49-F238E27FC236}">
                <a16:creationId xmlns:a16="http://schemas.microsoft.com/office/drawing/2014/main" id="{F953265E-0492-4E10-9742-6410BC1765CE}"/>
              </a:ext>
            </a:extLst>
          </p:cNvPr>
          <p:cNvPicPr>
            <a:picLocks noChangeAspect="1" noChangeArrowheads="1"/>
          </p:cNvPicPr>
          <p:nvPr/>
        </p:nvPicPr>
        <p:blipFill>
          <a:blip r:embed="rId8">
            <a:alphaModFix amt="20000"/>
            <a:extLst>
              <a:ext uri="{28A0092B-C50C-407E-A947-70E740481C1C}">
                <a14:useLocalDpi xmlns:a14="http://schemas.microsoft.com/office/drawing/2010/main" val="0"/>
              </a:ext>
            </a:extLst>
          </a:blip>
          <a:srcRect/>
          <a:stretch>
            <a:fillRect/>
          </a:stretch>
        </p:blipFill>
        <p:spPr bwMode="auto">
          <a:xfrm>
            <a:off x="640822" y="3334488"/>
            <a:ext cx="930384" cy="994004"/>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a:extLst>
              <a:ext uri="{FF2B5EF4-FFF2-40B4-BE49-F238E27FC236}">
                <a16:creationId xmlns:a16="http://schemas.microsoft.com/office/drawing/2014/main" id="{CC809BAE-9465-4103-8CDF-D6DA53521FA0}"/>
              </a:ext>
            </a:extLst>
          </p:cNvPr>
          <p:cNvPicPr>
            <a:picLocks noChangeAspect="1"/>
          </p:cNvPicPr>
          <p:nvPr/>
        </p:nvPicPr>
        <p:blipFill>
          <a:blip r:embed="rId9">
            <a:alphaModFix amt="20000"/>
          </a:blip>
          <a:stretch>
            <a:fillRect/>
          </a:stretch>
        </p:blipFill>
        <p:spPr>
          <a:xfrm>
            <a:off x="708003" y="5899760"/>
            <a:ext cx="815167" cy="795666"/>
          </a:xfrm>
          <a:prstGeom prst="rect">
            <a:avLst/>
          </a:prstGeom>
        </p:spPr>
      </p:pic>
    </p:spTree>
    <p:extLst>
      <p:ext uri="{BB962C8B-B14F-4D97-AF65-F5344CB8AC3E}">
        <p14:creationId xmlns:p14="http://schemas.microsoft.com/office/powerpoint/2010/main" val="3894669303"/>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44149B1-8D52-4B50-AA5F-80A31E16EFE6}"/>
              </a:ext>
            </a:extLst>
          </p:cNvPr>
          <p:cNvPicPr>
            <a:picLocks noChangeAspect="1"/>
          </p:cNvPicPr>
          <p:nvPr/>
        </p:nvPicPr>
        <p:blipFill>
          <a:blip r:embed="rId3">
            <a:alphaModFix amt="20000"/>
          </a:blip>
          <a:stretch>
            <a:fillRect/>
          </a:stretch>
        </p:blipFill>
        <p:spPr>
          <a:xfrm>
            <a:off x="442962" y="1493345"/>
            <a:ext cx="1326107" cy="479958"/>
          </a:xfrm>
          <a:prstGeom prst="rect">
            <a:avLst/>
          </a:prstGeom>
        </p:spPr>
      </p:pic>
      <p:pic>
        <p:nvPicPr>
          <p:cNvPr id="5" name="Picture 4">
            <a:extLst>
              <a:ext uri="{FF2B5EF4-FFF2-40B4-BE49-F238E27FC236}">
                <a16:creationId xmlns:a16="http://schemas.microsoft.com/office/drawing/2014/main" id="{C1FAD639-AD51-4A60-B080-2C72817500FE}"/>
              </a:ext>
            </a:extLst>
          </p:cNvPr>
          <p:cNvPicPr>
            <a:picLocks noChangeAspect="1"/>
          </p:cNvPicPr>
          <p:nvPr/>
        </p:nvPicPr>
        <p:blipFill>
          <a:blip r:embed="rId4">
            <a:alphaModFix amt="20000"/>
          </a:blip>
          <a:stretch>
            <a:fillRect/>
          </a:stretch>
        </p:blipFill>
        <p:spPr>
          <a:xfrm>
            <a:off x="581110" y="139625"/>
            <a:ext cx="1068955" cy="1068955"/>
          </a:xfrm>
          <a:prstGeom prst="rect">
            <a:avLst/>
          </a:prstGeom>
        </p:spPr>
      </p:pic>
      <p:pic>
        <p:nvPicPr>
          <p:cNvPr id="6" name="Picture 5">
            <a:extLst>
              <a:ext uri="{FF2B5EF4-FFF2-40B4-BE49-F238E27FC236}">
                <a16:creationId xmlns:a16="http://schemas.microsoft.com/office/drawing/2014/main" id="{1147F55F-ADC6-4F4B-A7E3-24918F78F753}"/>
              </a:ext>
            </a:extLst>
          </p:cNvPr>
          <p:cNvPicPr>
            <a:picLocks noChangeAspect="1"/>
          </p:cNvPicPr>
          <p:nvPr/>
        </p:nvPicPr>
        <p:blipFill>
          <a:blip r:embed="rId5">
            <a:alphaModFix amt="20000"/>
            <a:extLst>
              <a:ext uri="{28A0092B-C50C-407E-A947-70E740481C1C}">
                <a14:useLocalDpi xmlns:a14="http://schemas.microsoft.com/office/drawing/2010/main" val="0"/>
              </a:ext>
            </a:extLst>
          </a:blip>
          <a:stretch>
            <a:fillRect/>
          </a:stretch>
        </p:blipFill>
        <p:spPr>
          <a:xfrm>
            <a:off x="442961" y="2258068"/>
            <a:ext cx="1326107" cy="795664"/>
          </a:xfrm>
          <a:prstGeom prst="rect">
            <a:avLst/>
          </a:prstGeom>
        </p:spPr>
      </p:pic>
      <p:cxnSp>
        <p:nvCxnSpPr>
          <p:cNvPr id="10" name="Straight Connector 9">
            <a:extLst>
              <a:ext uri="{FF2B5EF4-FFF2-40B4-BE49-F238E27FC236}">
                <a16:creationId xmlns:a16="http://schemas.microsoft.com/office/drawing/2014/main" id="{4DAC37BC-8BE8-4FD5-A0B2-2E99E8206267}"/>
              </a:ext>
            </a:extLst>
          </p:cNvPr>
          <p:cNvCxnSpPr>
            <a:cxnSpLocks/>
          </p:cNvCxnSpPr>
          <p:nvPr/>
        </p:nvCxnSpPr>
        <p:spPr>
          <a:xfrm>
            <a:off x="2346158" y="0"/>
            <a:ext cx="0" cy="7395411"/>
          </a:xfrm>
          <a:prstGeom prst="line">
            <a:avLst/>
          </a:prstGeom>
          <a:ln>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11" name="Picture 2" descr="https://upload.wikimedia.org/wikipedia/commons/thumb/3/3a/OpenShift-LogoType.svg/1200px-OpenShift-LogoType.svg.png">
            <a:extLst>
              <a:ext uri="{FF2B5EF4-FFF2-40B4-BE49-F238E27FC236}">
                <a16:creationId xmlns:a16="http://schemas.microsoft.com/office/drawing/2014/main" id="{721BA695-EA4E-4760-B2DA-87D3DF7B5816}"/>
              </a:ext>
            </a:extLst>
          </p:cNvPr>
          <p:cNvPicPr>
            <a:picLocks noChangeAspect="1" noChangeArrowheads="1"/>
          </p:cNvPicPr>
          <p:nvPr/>
        </p:nvPicPr>
        <p:blipFill>
          <a:blip r:embed="rId6">
            <a:alphaModFix/>
            <a:extLst>
              <a:ext uri="{28A0092B-C50C-407E-A947-70E740481C1C}">
                <a14:useLocalDpi xmlns:a14="http://schemas.microsoft.com/office/drawing/2010/main" val="0"/>
              </a:ext>
            </a:extLst>
          </a:blip>
          <a:srcRect/>
          <a:stretch>
            <a:fillRect/>
          </a:stretch>
        </p:blipFill>
        <p:spPr bwMode="auto">
          <a:xfrm>
            <a:off x="640822" y="3334488"/>
            <a:ext cx="930384" cy="994004"/>
          </a:xfrm>
          <a:prstGeom prst="rect">
            <a:avLst/>
          </a:prstGeom>
          <a:noFill/>
          <a:extLst>
            <a:ext uri="{909E8E84-426E-40DD-AFC4-6F175D3DCCD1}">
              <a14:hiddenFill xmlns:a14="http://schemas.microsoft.com/office/drawing/2010/main">
                <a:solidFill>
                  <a:srgbClr val="FFFFFF"/>
                </a:solidFill>
              </a14:hiddenFill>
            </a:ext>
          </a:extLst>
        </p:spPr>
      </p:pic>
      <p:sp>
        <p:nvSpPr>
          <p:cNvPr id="12" name="Title 3">
            <a:extLst>
              <a:ext uri="{FF2B5EF4-FFF2-40B4-BE49-F238E27FC236}">
                <a16:creationId xmlns:a16="http://schemas.microsoft.com/office/drawing/2014/main" id="{9669E897-FEB6-4E4B-9D4C-AE981585DD8B}"/>
              </a:ext>
            </a:extLst>
          </p:cNvPr>
          <p:cNvSpPr txBox="1">
            <a:spLocks/>
          </p:cNvSpPr>
          <p:nvPr/>
        </p:nvSpPr>
        <p:spPr>
          <a:xfrm>
            <a:off x="4030088" y="215314"/>
            <a:ext cx="6632776"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en-US">
                <a:solidFill>
                  <a:schemeClr val="accent3"/>
                </a:solidFill>
              </a:rPr>
              <a:t>Red Hat OpenShift </a:t>
            </a:r>
          </a:p>
        </p:txBody>
      </p:sp>
      <p:sp>
        <p:nvSpPr>
          <p:cNvPr id="13" name="Rectangle 12">
            <a:extLst>
              <a:ext uri="{FF2B5EF4-FFF2-40B4-BE49-F238E27FC236}">
                <a16:creationId xmlns:a16="http://schemas.microsoft.com/office/drawing/2014/main" id="{AE763C43-B9BD-46F6-A70A-BD21BE523385}"/>
              </a:ext>
            </a:extLst>
          </p:cNvPr>
          <p:cNvSpPr/>
          <p:nvPr/>
        </p:nvSpPr>
        <p:spPr>
          <a:xfrm>
            <a:off x="2711404" y="1511638"/>
            <a:ext cx="9282109" cy="4178067"/>
          </a:xfrm>
          <a:prstGeom prst="rect">
            <a:avLst/>
          </a:prstGeom>
        </p:spPr>
        <p:txBody>
          <a:bodyPr wrap="square">
            <a:spAutoFit/>
          </a:bodyPr>
          <a:lstStyle/>
          <a:p>
            <a:pPr marL="285750" lvl="1" indent="-285750">
              <a:spcBef>
                <a:spcPts val="900"/>
              </a:spcBef>
              <a:spcAft>
                <a:spcPts val="1200"/>
              </a:spcAft>
              <a:buFont typeface="Arial" panose="020B0604020202020204" pitchFamily="34" charset="0"/>
              <a:buChar char="•"/>
            </a:pPr>
            <a:r>
              <a:rPr lang="en-US" sz="2000"/>
              <a:t>Extends the capabilities available in Kubernetes</a:t>
            </a:r>
          </a:p>
          <a:p>
            <a:pPr marL="752121" lvl="2" indent="-285750">
              <a:spcBef>
                <a:spcPts val="900"/>
              </a:spcBef>
              <a:spcAft>
                <a:spcPts val="1200"/>
              </a:spcAft>
              <a:buFont typeface="Arial" panose="020B0604020202020204" pitchFamily="34" charset="0"/>
              <a:buChar char="•"/>
            </a:pPr>
            <a:r>
              <a:rPr lang="en-US" sz="2000"/>
              <a:t>“</a:t>
            </a:r>
            <a:r>
              <a:rPr lang="en-US" i="1"/>
              <a:t>We package Kubernetes and include additional tooling as features that we find important and our users demand”</a:t>
            </a:r>
            <a:endParaRPr lang="en-US" sz="2000"/>
          </a:p>
          <a:p>
            <a:pPr marL="285750" lvl="1" indent="-285750">
              <a:spcBef>
                <a:spcPts val="900"/>
              </a:spcBef>
              <a:spcAft>
                <a:spcPts val="1200"/>
              </a:spcAft>
              <a:buFont typeface="Arial" panose="020B0604020202020204" pitchFamily="34" charset="0"/>
              <a:buChar char="•"/>
            </a:pPr>
            <a:r>
              <a:rPr lang="en-US" sz="2000"/>
              <a:t>Enhances the enterprise user experience by adding features to enable rapid application development, easy deployment, and lifecycle maintenance </a:t>
            </a:r>
          </a:p>
          <a:p>
            <a:pPr marL="285750" lvl="1" indent="-285750">
              <a:spcBef>
                <a:spcPts val="900"/>
              </a:spcBef>
              <a:spcAft>
                <a:spcPts val="1200"/>
              </a:spcAft>
              <a:buFont typeface="Arial" panose="020B0604020202020204" pitchFamily="34" charset="0"/>
              <a:buChar char="•"/>
            </a:pPr>
            <a:r>
              <a:rPr lang="en-US" sz="2000"/>
              <a:t>Can deploy and support anywhere Red Hat Enterprise Linux is deployed and supported (i.e. AWS, Azure, GCP, VMWare)</a:t>
            </a:r>
          </a:p>
          <a:p>
            <a:pPr marL="285750" lvl="1" indent="-285750">
              <a:spcBef>
                <a:spcPts val="900"/>
              </a:spcBef>
              <a:spcAft>
                <a:spcPts val="1200"/>
              </a:spcAft>
              <a:buFont typeface="Arial" panose="020B0604020202020204" pitchFamily="34" charset="0"/>
              <a:buChar char="•"/>
            </a:pPr>
            <a:r>
              <a:rPr lang="en-US" sz="2000" err="1"/>
              <a:t>Istio</a:t>
            </a:r>
            <a:r>
              <a:rPr lang="en-US" sz="2000"/>
              <a:t> available as a technology preview in OpenShift</a:t>
            </a:r>
          </a:p>
          <a:p>
            <a:pPr marL="285750" lvl="1" indent="-285750">
              <a:spcBef>
                <a:spcPts val="900"/>
              </a:spcBef>
              <a:spcAft>
                <a:spcPts val="1200"/>
              </a:spcAft>
              <a:buFont typeface="Arial" panose="020B0604020202020204" pitchFamily="34" charset="0"/>
              <a:buChar char="•"/>
            </a:pPr>
            <a:endParaRPr lang="en-US" sz="2000"/>
          </a:p>
        </p:txBody>
      </p:sp>
      <p:pic>
        <p:nvPicPr>
          <p:cNvPr id="16" name="Picture 15">
            <a:extLst>
              <a:ext uri="{FF2B5EF4-FFF2-40B4-BE49-F238E27FC236}">
                <a16:creationId xmlns:a16="http://schemas.microsoft.com/office/drawing/2014/main" id="{BF9F4F3B-469E-40F2-8890-F6355A2D1E5B}"/>
              </a:ext>
            </a:extLst>
          </p:cNvPr>
          <p:cNvPicPr>
            <a:picLocks noChangeAspect="1"/>
          </p:cNvPicPr>
          <p:nvPr/>
        </p:nvPicPr>
        <p:blipFill>
          <a:blip r:embed="rId7">
            <a:alphaModFix amt="20000"/>
          </a:blip>
          <a:stretch>
            <a:fillRect/>
          </a:stretch>
        </p:blipFill>
        <p:spPr>
          <a:xfrm>
            <a:off x="603917" y="4609248"/>
            <a:ext cx="1023340" cy="1009756"/>
          </a:xfrm>
          <a:prstGeom prst="rect">
            <a:avLst/>
          </a:prstGeom>
        </p:spPr>
      </p:pic>
      <p:pic>
        <p:nvPicPr>
          <p:cNvPr id="17" name="Picture 16">
            <a:extLst>
              <a:ext uri="{FF2B5EF4-FFF2-40B4-BE49-F238E27FC236}">
                <a16:creationId xmlns:a16="http://schemas.microsoft.com/office/drawing/2014/main" id="{B3662B72-6410-494A-9747-B0FAA9214047}"/>
              </a:ext>
            </a:extLst>
          </p:cNvPr>
          <p:cNvPicPr>
            <a:picLocks noChangeAspect="1"/>
          </p:cNvPicPr>
          <p:nvPr/>
        </p:nvPicPr>
        <p:blipFill>
          <a:blip r:embed="rId8">
            <a:alphaModFix amt="20000"/>
          </a:blip>
          <a:stretch>
            <a:fillRect/>
          </a:stretch>
        </p:blipFill>
        <p:spPr>
          <a:xfrm>
            <a:off x="708003" y="5899760"/>
            <a:ext cx="815167" cy="795666"/>
          </a:xfrm>
          <a:prstGeom prst="rect">
            <a:avLst/>
          </a:prstGeom>
        </p:spPr>
      </p:pic>
    </p:spTree>
    <p:extLst>
      <p:ext uri="{BB962C8B-B14F-4D97-AF65-F5344CB8AC3E}">
        <p14:creationId xmlns:p14="http://schemas.microsoft.com/office/powerpoint/2010/main" val="1553030480"/>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44149B1-8D52-4B50-AA5F-80A31E16EFE6}"/>
              </a:ext>
            </a:extLst>
          </p:cNvPr>
          <p:cNvPicPr>
            <a:picLocks noChangeAspect="1"/>
          </p:cNvPicPr>
          <p:nvPr/>
        </p:nvPicPr>
        <p:blipFill>
          <a:blip r:embed="rId3">
            <a:alphaModFix amt="20000"/>
          </a:blip>
          <a:stretch>
            <a:fillRect/>
          </a:stretch>
        </p:blipFill>
        <p:spPr>
          <a:xfrm>
            <a:off x="442962" y="1493345"/>
            <a:ext cx="1326107" cy="479958"/>
          </a:xfrm>
          <a:prstGeom prst="rect">
            <a:avLst/>
          </a:prstGeom>
        </p:spPr>
      </p:pic>
      <p:pic>
        <p:nvPicPr>
          <p:cNvPr id="5" name="Picture 4">
            <a:extLst>
              <a:ext uri="{FF2B5EF4-FFF2-40B4-BE49-F238E27FC236}">
                <a16:creationId xmlns:a16="http://schemas.microsoft.com/office/drawing/2014/main" id="{C1FAD639-AD51-4A60-B080-2C72817500FE}"/>
              </a:ext>
            </a:extLst>
          </p:cNvPr>
          <p:cNvPicPr>
            <a:picLocks noChangeAspect="1"/>
          </p:cNvPicPr>
          <p:nvPr/>
        </p:nvPicPr>
        <p:blipFill>
          <a:blip r:embed="rId4">
            <a:alphaModFix amt="20000"/>
          </a:blip>
          <a:stretch>
            <a:fillRect/>
          </a:stretch>
        </p:blipFill>
        <p:spPr>
          <a:xfrm>
            <a:off x="581110" y="139625"/>
            <a:ext cx="1068955" cy="1068955"/>
          </a:xfrm>
          <a:prstGeom prst="rect">
            <a:avLst/>
          </a:prstGeom>
        </p:spPr>
      </p:pic>
      <p:pic>
        <p:nvPicPr>
          <p:cNvPr id="6" name="Picture 5">
            <a:extLst>
              <a:ext uri="{FF2B5EF4-FFF2-40B4-BE49-F238E27FC236}">
                <a16:creationId xmlns:a16="http://schemas.microsoft.com/office/drawing/2014/main" id="{1147F55F-ADC6-4F4B-A7E3-24918F78F753}"/>
              </a:ext>
            </a:extLst>
          </p:cNvPr>
          <p:cNvPicPr>
            <a:picLocks noChangeAspect="1"/>
          </p:cNvPicPr>
          <p:nvPr/>
        </p:nvPicPr>
        <p:blipFill>
          <a:blip r:embed="rId5">
            <a:alphaModFix amt="20000"/>
            <a:extLst>
              <a:ext uri="{28A0092B-C50C-407E-A947-70E740481C1C}">
                <a14:useLocalDpi xmlns:a14="http://schemas.microsoft.com/office/drawing/2010/main" val="0"/>
              </a:ext>
            </a:extLst>
          </a:blip>
          <a:stretch>
            <a:fillRect/>
          </a:stretch>
        </p:blipFill>
        <p:spPr>
          <a:xfrm>
            <a:off x="442961" y="2258068"/>
            <a:ext cx="1326107" cy="795664"/>
          </a:xfrm>
          <a:prstGeom prst="rect">
            <a:avLst/>
          </a:prstGeom>
        </p:spPr>
      </p:pic>
      <p:cxnSp>
        <p:nvCxnSpPr>
          <p:cNvPr id="10" name="Straight Connector 9">
            <a:extLst>
              <a:ext uri="{FF2B5EF4-FFF2-40B4-BE49-F238E27FC236}">
                <a16:creationId xmlns:a16="http://schemas.microsoft.com/office/drawing/2014/main" id="{4DAC37BC-8BE8-4FD5-A0B2-2E99E8206267}"/>
              </a:ext>
            </a:extLst>
          </p:cNvPr>
          <p:cNvCxnSpPr>
            <a:cxnSpLocks/>
          </p:cNvCxnSpPr>
          <p:nvPr/>
        </p:nvCxnSpPr>
        <p:spPr>
          <a:xfrm>
            <a:off x="2346158" y="0"/>
            <a:ext cx="0" cy="7395411"/>
          </a:xfrm>
          <a:prstGeom prst="line">
            <a:avLst/>
          </a:prstGeom>
          <a:ln>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2" name="Title 3">
            <a:extLst>
              <a:ext uri="{FF2B5EF4-FFF2-40B4-BE49-F238E27FC236}">
                <a16:creationId xmlns:a16="http://schemas.microsoft.com/office/drawing/2014/main" id="{9669E897-FEB6-4E4B-9D4C-AE981585DD8B}"/>
              </a:ext>
            </a:extLst>
          </p:cNvPr>
          <p:cNvSpPr txBox="1">
            <a:spLocks/>
          </p:cNvSpPr>
          <p:nvPr/>
        </p:nvSpPr>
        <p:spPr>
          <a:xfrm>
            <a:off x="2905560" y="215314"/>
            <a:ext cx="8893796"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en-US">
                <a:solidFill>
                  <a:schemeClr val="accent3"/>
                </a:solidFill>
              </a:rPr>
              <a:t>Microsoft Azure Red Hat OpenShift </a:t>
            </a:r>
          </a:p>
        </p:txBody>
      </p:sp>
      <p:sp>
        <p:nvSpPr>
          <p:cNvPr id="13" name="Rectangle 12">
            <a:extLst>
              <a:ext uri="{FF2B5EF4-FFF2-40B4-BE49-F238E27FC236}">
                <a16:creationId xmlns:a16="http://schemas.microsoft.com/office/drawing/2014/main" id="{AE763C43-B9BD-46F6-A70A-BD21BE523385}"/>
              </a:ext>
            </a:extLst>
          </p:cNvPr>
          <p:cNvSpPr/>
          <p:nvPr/>
        </p:nvSpPr>
        <p:spPr>
          <a:xfrm>
            <a:off x="2711404" y="1511638"/>
            <a:ext cx="9282109" cy="707886"/>
          </a:xfrm>
          <a:prstGeom prst="rect">
            <a:avLst/>
          </a:prstGeom>
        </p:spPr>
        <p:txBody>
          <a:bodyPr wrap="square">
            <a:spAutoFit/>
          </a:bodyPr>
          <a:lstStyle/>
          <a:p>
            <a:pPr marL="0" lvl="1">
              <a:spcBef>
                <a:spcPts val="900"/>
              </a:spcBef>
              <a:spcAft>
                <a:spcPts val="1200"/>
              </a:spcAft>
            </a:pPr>
            <a:r>
              <a:rPr lang="en-US" sz="2000"/>
              <a:t>Azure Red Hat OpenShift is a fully managed service of Red Hat OpenShift on Azure, jointly, engineered, operated and supported by Microsoft and Red Hat</a:t>
            </a:r>
          </a:p>
        </p:txBody>
      </p:sp>
      <p:grpSp>
        <p:nvGrpSpPr>
          <p:cNvPr id="2" name="Group 1">
            <a:extLst>
              <a:ext uri="{FF2B5EF4-FFF2-40B4-BE49-F238E27FC236}">
                <a16:creationId xmlns:a16="http://schemas.microsoft.com/office/drawing/2014/main" id="{67C52A8E-93B6-4055-B5A5-8C208EB1F378}"/>
              </a:ext>
            </a:extLst>
          </p:cNvPr>
          <p:cNvGrpSpPr/>
          <p:nvPr/>
        </p:nvGrpSpPr>
        <p:grpSpPr>
          <a:xfrm>
            <a:off x="187560" y="3444424"/>
            <a:ext cx="1836908" cy="778139"/>
            <a:chOff x="184054" y="3527714"/>
            <a:chExt cx="1836908" cy="778139"/>
          </a:xfrm>
        </p:grpSpPr>
        <p:pic>
          <p:nvPicPr>
            <p:cNvPr id="14" name="Picture 2" descr="Image result for microsoft heart kubernetes">
              <a:extLst>
                <a:ext uri="{FF2B5EF4-FFF2-40B4-BE49-F238E27FC236}">
                  <a16:creationId xmlns:a16="http://schemas.microsoft.com/office/drawing/2014/main" id="{5573441F-0883-4AEA-955A-ED5F6FBF02E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36586" b="-2304"/>
            <a:stretch/>
          </p:blipFill>
          <p:spPr bwMode="auto">
            <a:xfrm>
              <a:off x="184054" y="3527714"/>
              <a:ext cx="1193216" cy="778139"/>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https://upload.wikimedia.org/wikipedia/commons/thumb/3/3a/OpenShift-LogoType.svg/1200px-OpenShift-LogoType.svg.png">
              <a:extLst>
                <a:ext uri="{FF2B5EF4-FFF2-40B4-BE49-F238E27FC236}">
                  <a16:creationId xmlns:a16="http://schemas.microsoft.com/office/drawing/2014/main" id="{721BA695-EA4E-4760-B2DA-87D3DF7B5816}"/>
                </a:ext>
              </a:extLst>
            </p:cNvPr>
            <p:cNvPicPr>
              <a:picLocks noChangeAspect="1" noChangeArrowheads="1"/>
            </p:cNvPicPr>
            <p:nvPr/>
          </p:nvPicPr>
          <p:blipFill>
            <a:blip r:embed="rId7">
              <a:alphaModFix/>
              <a:extLst>
                <a:ext uri="{28A0092B-C50C-407E-A947-70E740481C1C}">
                  <a14:useLocalDpi xmlns:a14="http://schemas.microsoft.com/office/drawing/2010/main" val="0"/>
                </a:ext>
              </a:extLst>
            </a:blip>
            <a:srcRect/>
            <a:stretch>
              <a:fillRect/>
            </a:stretch>
          </p:blipFill>
          <p:spPr bwMode="auto">
            <a:xfrm>
              <a:off x="1377270" y="3575486"/>
              <a:ext cx="643692" cy="687708"/>
            </a:xfrm>
            <a:prstGeom prst="rect">
              <a:avLst/>
            </a:prstGeom>
            <a:noFill/>
            <a:extLst>
              <a:ext uri="{909E8E84-426E-40DD-AFC4-6F175D3DCCD1}">
                <a14:hiddenFill xmlns:a14="http://schemas.microsoft.com/office/drawing/2010/main">
                  <a:solidFill>
                    <a:srgbClr val="FFFFFF"/>
                  </a:solidFill>
                </a14:hiddenFill>
              </a:ext>
            </a:extLst>
          </p:spPr>
        </p:pic>
      </p:grpSp>
      <p:pic>
        <p:nvPicPr>
          <p:cNvPr id="15" name="Picture 14">
            <a:extLst>
              <a:ext uri="{FF2B5EF4-FFF2-40B4-BE49-F238E27FC236}">
                <a16:creationId xmlns:a16="http://schemas.microsoft.com/office/drawing/2014/main" id="{9617CF41-1DC5-48D4-BC58-4DC1C5FFF835}"/>
              </a:ext>
            </a:extLst>
          </p:cNvPr>
          <p:cNvPicPr>
            <a:picLocks noChangeAspect="1"/>
          </p:cNvPicPr>
          <p:nvPr/>
        </p:nvPicPr>
        <p:blipFill>
          <a:blip r:embed="rId8">
            <a:alphaModFix amt="20000"/>
          </a:blip>
          <a:stretch>
            <a:fillRect/>
          </a:stretch>
        </p:blipFill>
        <p:spPr>
          <a:xfrm>
            <a:off x="603917" y="4609248"/>
            <a:ext cx="1023340" cy="1009756"/>
          </a:xfrm>
          <a:prstGeom prst="rect">
            <a:avLst/>
          </a:prstGeom>
        </p:spPr>
      </p:pic>
      <p:pic>
        <p:nvPicPr>
          <p:cNvPr id="16" name="Picture 15">
            <a:extLst>
              <a:ext uri="{FF2B5EF4-FFF2-40B4-BE49-F238E27FC236}">
                <a16:creationId xmlns:a16="http://schemas.microsoft.com/office/drawing/2014/main" id="{CEFDCDD6-E5F5-4155-BD1A-B6A15137B890}"/>
              </a:ext>
            </a:extLst>
          </p:cNvPr>
          <p:cNvPicPr>
            <a:picLocks noChangeAspect="1"/>
          </p:cNvPicPr>
          <p:nvPr/>
        </p:nvPicPr>
        <p:blipFill>
          <a:blip r:embed="rId9">
            <a:alphaModFix amt="20000"/>
          </a:blip>
          <a:stretch>
            <a:fillRect/>
          </a:stretch>
        </p:blipFill>
        <p:spPr>
          <a:xfrm>
            <a:off x="708003" y="5899760"/>
            <a:ext cx="815167" cy="795666"/>
          </a:xfrm>
          <a:prstGeom prst="rect">
            <a:avLst/>
          </a:prstGeom>
        </p:spPr>
      </p:pic>
      <p:pic>
        <p:nvPicPr>
          <p:cNvPr id="1026" name="Picture 2" descr="https://www.openshift.com/hubfs/images/illustrations/OSH-ContainerStack-MarketectureDesktop-2x.png">
            <a:extLst>
              <a:ext uri="{FF2B5EF4-FFF2-40B4-BE49-F238E27FC236}">
                <a16:creationId xmlns:a16="http://schemas.microsoft.com/office/drawing/2014/main" id="{E66169B9-413B-4645-901D-D73963C9D57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944942" y="2431099"/>
            <a:ext cx="4815031" cy="42643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2702161"/>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Content Placeholder 2">
            <a:extLst>
              <a:ext uri="{FF2B5EF4-FFF2-40B4-BE49-F238E27FC236}">
                <a16:creationId xmlns:a16="http://schemas.microsoft.com/office/drawing/2014/main" id="{3912D8CF-BC41-41DF-A423-AFBBA81C6EE3}"/>
              </a:ext>
            </a:extLst>
          </p:cNvPr>
          <p:cNvSpPr txBox="1">
            <a:spLocks/>
          </p:cNvSpPr>
          <p:nvPr/>
        </p:nvSpPr>
        <p:spPr>
          <a:xfrm>
            <a:off x="2689659" y="1493345"/>
            <a:ext cx="9303853" cy="4019377"/>
          </a:xfrm>
          <a:prstGeom prst="rect">
            <a:avLst/>
          </a:prstGeom>
        </p:spPr>
        <p:txBody>
          <a:bodyPr vert="horz" wrap="square" lIns="146304" tIns="91440" rIns="146304" bIns="91440" rtlCol="0">
            <a:no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lvl="1" indent="-342900">
              <a:spcAft>
                <a:spcPts val="1200"/>
              </a:spcAft>
            </a:pPr>
            <a:r>
              <a:rPr lang="en-US"/>
              <a:t>Docker Swarm is native clustering for Docker using the native Docker API</a:t>
            </a:r>
          </a:p>
          <a:p>
            <a:pPr marL="342900" lvl="1" indent="-342900">
              <a:spcAft>
                <a:spcPts val="1200"/>
              </a:spcAft>
            </a:pPr>
            <a:r>
              <a:rPr lang="en-US"/>
              <a:t>Swarm mode is a Docker feature that provides built in container orchestration capabilities, including native clustering of Docker hosts and scheduling of container workloads</a:t>
            </a:r>
          </a:p>
          <a:p>
            <a:pPr marL="342900" lvl="1" indent="-342900">
              <a:spcAft>
                <a:spcPts val="1200"/>
              </a:spcAft>
            </a:pPr>
            <a:r>
              <a:rPr lang="en-US"/>
              <a:t>The workflow for managing containers on a Docker Swarm is almost identical to what it would be on a single container host</a:t>
            </a:r>
          </a:p>
          <a:p>
            <a:pPr marL="558800" lvl="2" indent="-342900">
              <a:spcAft>
                <a:spcPts val="1200"/>
              </a:spcAft>
            </a:pPr>
            <a:r>
              <a:rPr lang="en-US"/>
              <a:t>Uses the same artifacts, so you can run your app across 50 containers in a 20-node swarm and the functionality will be the same as when you run it in a single container on your laptop</a:t>
            </a:r>
          </a:p>
          <a:p>
            <a:pPr marL="0" lvl="1" indent="0">
              <a:spcAft>
                <a:spcPts val="1200"/>
              </a:spcAft>
              <a:buFont typeface="Arial" pitchFamily="34" charset="0"/>
              <a:buNone/>
            </a:pPr>
            <a:endParaRPr lang="en-US"/>
          </a:p>
          <a:p>
            <a:pPr marL="0" lvl="1" indent="0">
              <a:spcAft>
                <a:spcPts val="1200"/>
              </a:spcAft>
              <a:buFont typeface="Arial" pitchFamily="34" charset="0"/>
              <a:buNone/>
            </a:pPr>
            <a:r>
              <a:rPr lang="en-US" sz="4800"/>
              <a:t> </a:t>
            </a:r>
          </a:p>
          <a:p>
            <a:pPr marL="0" lvl="1" indent="0">
              <a:spcAft>
                <a:spcPts val="1200"/>
              </a:spcAft>
              <a:buFont typeface="Arial" pitchFamily="34" charset="0"/>
              <a:buNone/>
            </a:pPr>
            <a:br>
              <a:rPr lang="en-US" sz="4800"/>
            </a:br>
            <a:br>
              <a:rPr lang="en-US" sz="5400"/>
            </a:br>
            <a:endParaRPr lang="en-US" sz="5400"/>
          </a:p>
        </p:txBody>
      </p:sp>
      <p:pic>
        <p:nvPicPr>
          <p:cNvPr id="3" name="Picture 2">
            <a:extLst>
              <a:ext uri="{FF2B5EF4-FFF2-40B4-BE49-F238E27FC236}">
                <a16:creationId xmlns:a16="http://schemas.microsoft.com/office/drawing/2014/main" id="{8CB27A5F-937C-4C08-8A49-BD4DF70AABAA}"/>
              </a:ext>
            </a:extLst>
          </p:cNvPr>
          <p:cNvPicPr>
            <a:picLocks noChangeAspect="1"/>
          </p:cNvPicPr>
          <p:nvPr/>
        </p:nvPicPr>
        <p:blipFill>
          <a:blip r:embed="rId3">
            <a:alphaModFix/>
          </a:blip>
          <a:stretch>
            <a:fillRect/>
          </a:stretch>
        </p:blipFill>
        <p:spPr>
          <a:xfrm>
            <a:off x="603917" y="4609248"/>
            <a:ext cx="1023340" cy="1009756"/>
          </a:xfrm>
          <a:prstGeom prst="rect">
            <a:avLst/>
          </a:prstGeom>
        </p:spPr>
      </p:pic>
      <p:cxnSp>
        <p:nvCxnSpPr>
          <p:cNvPr id="10" name="Straight Connector 9">
            <a:extLst>
              <a:ext uri="{FF2B5EF4-FFF2-40B4-BE49-F238E27FC236}">
                <a16:creationId xmlns:a16="http://schemas.microsoft.com/office/drawing/2014/main" id="{4DAC37BC-8BE8-4FD5-A0B2-2E99E8206267}"/>
              </a:ext>
            </a:extLst>
          </p:cNvPr>
          <p:cNvCxnSpPr>
            <a:cxnSpLocks/>
          </p:cNvCxnSpPr>
          <p:nvPr/>
        </p:nvCxnSpPr>
        <p:spPr>
          <a:xfrm>
            <a:off x="2346158" y="0"/>
            <a:ext cx="0" cy="7395411"/>
          </a:xfrm>
          <a:prstGeom prst="line">
            <a:avLst/>
          </a:prstGeom>
          <a:ln>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2" name="Title 3">
            <a:extLst>
              <a:ext uri="{FF2B5EF4-FFF2-40B4-BE49-F238E27FC236}">
                <a16:creationId xmlns:a16="http://schemas.microsoft.com/office/drawing/2014/main" id="{2022EF94-184C-4617-8E97-ED9DA7C16736}"/>
              </a:ext>
            </a:extLst>
          </p:cNvPr>
          <p:cNvSpPr txBox="1">
            <a:spLocks/>
          </p:cNvSpPr>
          <p:nvPr/>
        </p:nvSpPr>
        <p:spPr>
          <a:xfrm>
            <a:off x="4025198" y="215314"/>
            <a:ext cx="6632776"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en-US">
                <a:solidFill>
                  <a:schemeClr val="accent3"/>
                </a:solidFill>
              </a:rPr>
              <a:t>Docker Swarm</a:t>
            </a:r>
          </a:p>
        </p:txBody>
      </p:sp>
      <p:pic>
        <p:nvPicPr>
          <p:cNvPr id="13" name="Picture 12">
            <a:extLst>
              <a:ext uri="{FF2B5EF4-FFF2-40B4-BE49-F238E27FC236}">
                <a16:creationId xmlns:a16="http://schemas.microsoft.com/office/drawing/2014/main" id="{E1D4549A-98AB-4654-A8F7-449E6B2C77B2}"/>
              </a:ext>
            </a:extLst>
          </p:cNvPr>
          <p:cNvPicPr>
            <a:picLocks noChangeAspect="1"/>
          </p:cNvPicPr>
          <p:nvPr/>
        </p:nvPicPr>
        <p:blipFill>
          <a:blip r:embed="rId4">
            <a:alphaModFix amt="20000"/>
          </a:blip>
          <a:stretch>
            <a:fillRect/>
          </a:stretch>
        </p:blipFill>
        <p:spPr>
          <a:xfrm>
            <a:off x="442962" y="1493345"/>
            <a:ext cx="1326107" cy="479958"/>
          </a:xfrm>
          <a:prstGeom prst="rect">
            <a:avLst/>
          </a:prstGeom>
        </p:spPr>
      </p:pic>
      <p:pic>
        <p:nvPicPr>
          <p:cNvPr id="14" name="Picture 13">
            <a:extLst>
              <a:ext uri="{FF2B5EF4-FFF2-40B4-BE49-F238E27FC236}">
                <a16:creationId xmlns:a16="http://schemas.microsoft.com/office/drawing/2014/main" id="{5F128C8A-0238-4CAB-86F4-E21D51540E38}"/>
              </a:ext>
            </a:extLst>
          </p:cNvPr>
          <p:cNvPicPr>
            <a:picLocks noChangeAspect="1"/>
          </p:cNvPicPr>
          <p:nvPr/>
        </p:nvPicPr>
        <p:blipFill>
          <a:blip r:embed="rId5">
            <a:alphaModFix amt="20000"/>
          </a:blip>
          <a:stretch>
            <a:fillRect/>
          </a:stretch>
        </p:blipFill>
        <p:spPr>
          <a:xfrm>
            <a:off x="581110" y="139625"/>
            <a:ext cx="1068955" cy="1068955"/>
          </a:xfrm>
          <a:prstGeom prst="rect">
            <a:avLst/>
          </a:prstGeom>
        </p:spPr>
      </p:pic>
      <p:pic>
        <p:nvPicPr>
          <p:cNvPr id="15" name="Picture 14">
            <a:extLst>
              <a:ext uri="{FF2B5EF4-FFF2-40B4-BE49-F238E27FC236}">
                <a16:creationId xmlns:a16="http://schemas.microsoft.com/office/drawing/2014/main" id="{DDCB677E-3092-47A6-9106-3EFA6B860955}"/>
              </a:ext>
            </a:extLst>
          </p:cNvPr>
          <p:cNvPicPr>
            <a:picLocks noChangeAspect="1"/>
          </p:cNvPicPr>
          <p:nvPr/>
        </p:nvPicPr>
        <p:blipFill>
          <a:blip r:embed="rId6">
            <a:alphaModFix amt="20000"/>
            <a:extLst>
              <a:ext uri="{28A0092B-C50C-407E-A947-70E740481C1C}">
                <a14:useLocalDpi xmlns:a14="http://schemas.microsoft.com/office/drawing/2010/main" val="0"/>
              </a:ext>
            </a:extLst>
          </a:blip>
          <a:stretch>
            <a:fillRect/>
          </a:stretch>
        </p:blipFill>
        <p:spPr>
          <a:xfrm>
            <a:off x="442961" y="2258068"/>
            <a:ext cx="1326107" cy="795664"/>
          </a:xfrm>
          <a:prstGeom prst="rect">
            <a:avLst/>
          </a:prstGeom>
        </p:spPr>
      </p:pic>
      <p:pic>
        <p:nvPicPr>
          <p:cNvPr id="20" name="Picture 2" descr="https://upload.wikimedia.org/wikipedia/commons/thumb/3/3a/OpenShift-LogoType.svg/1200px-OpenShift-LogoType.svg.png">
            <a:extLst>
              <a:ext uri="{FF2B5EF4-FFF2-40B4-BE49-F238E27FC236}">
                <a16:creationId xmlns:a16="http://schemas.microsoft.com/office/drawing/2014/main" id="{1E377936-562D-40BD-865B-1F9917BB2E31}"/>
              </a:ext>
            </a:extLst>
          </p:cNvPr>
          <p:cNvPicPr>
            <a:picLocks noChangeAspect="1" noChangeArrowheads="1"/>
          </p:cNvPicPr>
          <p:nvPr/>
        </p:nvPicPr>
        <p:blipFill>
          <a:blip r:embed="rId7">
            <a:alphaModFix amt="20000"/>
            <a:extLst>
              <a:ext uri="{28A0092B-C50C-407E-A947-70E740481C1C}">
                <a14:useLocalDpi xmlns:a14="http://schemas.microsoft.com/office/drawing/2010/main" val="0"/>
              </a:ext>
            </a:extLst>
          </a:blip>
          <a:srcRect/>
          <a:stretch>
            <a:fillRect/>
          </a:stretch>
        </p:blipFill>
        <p:spPr bwMode="auto">
          <a:xfrm>
            <a:off x="640822" y="3334488"/>
            <a:ext cx="930384" cy="994004"/>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371275E0-ED0A-419D-8ED2-3A67B0F2396F}"/>
              </a:ext>
            </a:extLst>
          </p:cNvPr>
          <p:cNvPicPr>
            <a:picLocks noChangeAspect="1"/>
          </p:cNvPicPr>
          <p:nvPr/>
        </p:nvPicPr>
        <p:blipFill>
          <a:blip r:embed="rId8">
            <a:alphaModFix amt="20000"/>
          </a:blip>
          <a:stretch>
            <a:fillRect/>
          </a:stretch>
        </p:blipFill>
        <p:spPr>
          <a:xfrm>
            <a:off x="708003" y="5899760"/>
            <a:ext cx="815167" cy="795666"/>
          </a:xfrm>
          <a:prstGeom prst="rect">
            <a:avLst/>
          </a:prstGeom>
        </p:spPr>
      </p:pic>
    </p:spTree>
    <p:extLst>
      <p:ext uri="{BB962C8B-B14F-4D97-AF65-F5344CB8AC3E}">
        <p14:creationId xmlns:p14="http://schemas.microsoft.com/office/powerpoint/2010/main" val="1608637680"/>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4DAC37BC-8BE8-4FD5-A0B2-2E99E8206267}"/>
              </a:ext>
            </a:extLst>
          </p:cNvPr>
          <p:cNvCxnSpPr>
            <a:cxnSpLocks/>
          </p:cNvCxnSpPr>
          <p:nvPr/>
        </p:nvCxnSpPr>
        <p:spPr>
          <a:xfrm>
            <a:off x="2346158" y="0"/>
            <a:ext cx="0" cy="7395411"/>
          </a:xfrm>
          <a:prstGeom prst="line">
            <a:avLst/>
          </a:prstGeom>
          <a:ln>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2" name="Title 3">
            <a:extLst>
              <a:ext uri="{FF2B5EF4-FFF2-40B4-BE49-F238E27FC236}">
                <a16:creationId xmlns:a16="http://schemas.microsoft.com/office/drawing/2014/main" id="{2022EF94-184C-4617-8E97-ED9DA7C16736}"/>
              </a:ext>
            </a:extLst>
          </p:cNvPr>
          <p:cNvSpPr txBox="1">
            <a:spLocks/>
          </p:cNvSpPr>
          <p:nvPr/>
        </p:nvSpPr>
        <p:spPr>
          <a:xfrm>
            <a:off x="2294114" y="215314"/>
            <a:ext cx="10199538"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en-US">
                <a:solidFill>
                  <a:srgbClr val="0078D7"/>
                </a:solidFill>
              </a:rPr>
              <a:t>Docker Certified Infrastructure for Azure</a:t>
            </a:r>
            <a:endParaRPr lang="en-US">
              <a:solidFill>
                <a:schemeClr val="accent3"/>
              </a:solidFill>
            </a:endParaRPr>
          </a:p>
        </p:txBody>
      </p:sp>
      <p:sp>
        <p:nvSpPr>
          <p:cNvPr id="2" name="Rectangle 1">
            <a:extLst>
              <a:ext uri="{FF2B5EF4-FFF2-40B4-BE49-F238E27FC236}">
                <a16:creationId xmlns:a16="http://schemas.microsoft.com/office/drawing/2014/main" id="{B2F686D9-C4AE-400B-BCC9-274D50AA39B4}"/>
              </a:ext>
            </a:extLst>
          </p:cNvPr>
          <p:cNvSpPr/>
          <p:nvPr/>
        </p:nvSpPr>
        <p:spPr>
          <a:xfrm>
            <a:off x="2602061" y="1023914"/>
            <a:ext cx="9479049" cy="369332"/>
          </a:xfrm>
          <a:prstGeom prst="rect">
            <a:avLst/>
          </a:prstGeom>
        </p:spPr>
        <p:txBody>
          <a:bodyPr wrap="square">
            <a:spAutoFit/>
          </a:bodyPr>
          <a:lstStyle/>
          <a:p>
            <a:pPr algn="ctr"/>
            <a:r>
              <a:rPr lang="en-US">
                <a:hlinkClick r:id="rId3"/>
              </a:rPr>
              <a:t>https://success.docker.com/article/certified-infrastructures-azure</a:t>
            </a:r>
            <a:endParaRPr lang="en-US"/>
          </a:p>
        </p:txBody>
      </p:sp>
      <p:sp>
        <p:nvSpPr>
          <p:cNvPr id="19" name="Text Placeholder 4">
            <a:extLst>
              <a:ext uri="{FF2B5EF4-FFF2-40B4-BE49-F238E27FC236}">
                <a16:creationId xmlns:a16="http://schemas.microsoft.com/office/drawing/2014/main" id="{FA06F513-7C8D-4A59-84DC-1B14348DAD44}"/>
              </a:ext>
            </a:extLst>
          </p:cNvPr>
          <p:cNvSpPr txBox="1">
            <a:spLocks/>
          </p:cNvSpPr>
          <p:nvPr/>
        </p:nvSpPr>
        <p:spPr>
          <a:xfrm>
            <a:off x="2532676" y="1883886"/>
            <a:ext cx="9617817" cy="1453745"/>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2400">
                <a:latin typeface="+mn-lt"/>
              </a:rPr>
              <a:t>Docker Certified Infrastructure is Docker's prescriptive approach to deploying Docker Enterprise on a range of infrastructure choices</a:t>
            </a:r>
          </a:p>
          <a:p>
            <a:pPr marL="342900" lvl="1" indent="0" algn="ctr">
              <a:buFont typeface="Arial" pitchFamily="34" charset="0"/>
              <a:buNone/>
            </a:pPr>
            <a:endParaRPr lang="en-US" sz="1400"/>
          </a:p>
        </p:txBody>
      </p:sp>
      <p:pic>
        <p:nvPicPr>
          <p:cNvPr id="8" name="Picture 7">
            <a:extLst>
              <a:ext uri="{FF2B5EF4-FFF2-40B4-BE49-F238E27FC236}">
                <a16:creationId xmlns:a16="http://schemas.microsoft.com/office/drawing/2014/main" id="{E8C1C6A0-5824-4787-8D3D-9B573C626D69}"/>
              </a:ext>
            </a:extLst>
          </p:cNvPr>
          <p:cNvPicPr>
            <a:picLocks noChangeAspect="1"/>
          </p:cNvPicPr>
          <p:nvPr/>
        </p:nvPicPr>
        <p:blipFill>
          <a:blip r:embed="rId4"/>
          <a:stretch>
            <a:fillRect/>
          </a:stretch>
        </p:blipFill>
        <p:spPr>
          <a:xfrm>
            <a:off x="4790940" y="2974595"/>
            <a:ext cx="5154611" cy="3319174"/>
          </a:xfrm>
          <a:prstGeom prst="rect">
            <a:avLst/>
          </a:prstGeom>
        </p:spPr>
      </p:pic>
      <p:pic>
        <p:nvPicPr>
          <p:cNvPr id="20" name="Picture 19">
            <a:extLst>
              <a:ext uri="{FF2B5EF4-FFF2-40B4-BE49-F238E27FC236}">
                <a16:creationId xmlns:a16="http://schemas.microsoft.com/office/drawing/2014/main" id="{9BE734B2-6B0C-46AC-8EC1-BD63CA72B6BA}"/>
              </a:ext>
            </a:extLst>
          </p:cNvPr>
          <p:cNvPicPr>
            <a:picLocks noChangeAspect="1"/>
          </p:cNvPicPr>
          <p:nvPr/>
        </p:nvPicPr>
        <p:blipFill>
          <a:blip r:embed="rId5">
            <a:alphaModFix amt="20000"/>
          </a:blip>
          <a:stretch>
            <a:fillRect/>
          </a:stretch>
        </p:blipFill>
        <p:spPr>
          <a:xfrm>
            <a:off x="442962" y="1493345"/>
            <a:ext cx="1326107" cy="479958"/>
          </a:xfrm>
          <a:prstGeom prst="rect">
            <a:avLst/>
          </a:prstGeom>
        </p:spPr>
      </p:pic>
      <p:pic>
        <p:nvPicPr>
          <p:cNvPr id="21" name="Picture 20">
            <a:extLst>
              <a:ext uri="{FF2B5EF4-FFF2-40B4-BE49-F238E27FC236}">
                <a16:creationId xmlns:a16="http://schemas.microsoft.com/office/drawing/2014/main" id="{067C7E6B-5CF1-460D-9FCE-C95C83BDE932}"/>
              </a:ext>
            </a:extLst>
          </p:cNvPr>
          <p:cNvPicPr>
            <a:picLocks noChangeAspect="1"/>
          </p:cNvPicPr>
          <p:nvPr/>
        </p:nvPicPr>
        <p:blipFill>
          <a:blip r:embed="rId6">
            <a:alphaModFix amt="20000"/>
          </a:blip>
          <a:stretch>
            <a:fillRect/>
          </a:stretch>
        </p:blipFill>
        <p:spPr>
          <a:xfrm>
            <a:off x="581110" y="139625"/>
            <a:ext cx="1068955" cy="1068955"/>
          </a:xfrm>
          <a:prstGeom prst="rect">
            <a:avLst/>
          </a:prstGeom>
        </p:spPr>
      </p:pic>
      <p:pic>
        <p:nvPicPr>
          <p:cNvPr id="22" name="Picture 21">
            <a:extLst>
              <a:ext uri="{FF2B5EF4-FFF2-40B4-BE49-F238E27FC236}">
                <a16:creationId xmlns:a16="http://schemas.microsoft.com/office/drawing/2014/main" id="{6C194AAA-FBC9-4C5E-9FF0-0EBA2832019E}"/>
              </a:ext>
            </a:extLst>
          </p:cNvPr>
          <p:cNvPicPr>
            <a:picLocks noChangeAspect="1"/>
          </p:cNvPicPr>
          <p:nvPr/>
        </p:nvPicPr>
        <p:blipFill>
          <a:blip r:embed="rId7">
            <a:alphaModFix amt="20000"/>
            <a:extLst>
              <a:ext uri="{28A0092B-C50C-407E-A947-70E740481C1C}">
                <a14:useLocalDpi xmlns:a14="http://schemas.microsoft.com/office/drawing/2010/main" val="0"/>
              </a:ext>
            </a:extLst>
          </a:blip>
          <a:stretch>
            <a:fillRect/>
          </a:stretch>
        </p:blipFill>
        <p:spPr>
          <a:xfrm>
            <a:off x="442961" y="2258068"/>
            <a:ext cx="1326107" cy="795664"/>
          </a:xfrm>
          <a:prstGeom prst="rect">
            <a:avLst/>
          </a:prstGeom>
        </p:spPr>
      </p:pic>
      <p:pic>
        <p:nvPicPr>
          <p:cNvPr id="23" name="Picture 2" descr="https://upload.wikimedia.org/wikipedia/commons/thumb/3/3a/OpenShift-LogoType.svg/1200px-OpenShift-LogoType.svg.png">
            <a:extLst>
              <a:ext uri="{FF2B5EF4-FFF2-40B4-BE49-F238E27FC236}">
                <a16:creationId xmlns:a16="http://schemas.microsoft.com/office/drawing/2014/main" id="{DF278482-AA65-48B1-A98D-BE4E989FEA97}"/>
              </a:ext>
            </a:extLst>
          </p:cNvPr>
          <p:cNvPicPr>
            <a:picLocks noChangeAspect="1" noChangeArrowheads="1"/>
          </p:cNvPicPr>
          <p:nvPr/>
        </p:nvPicPr>
        <p:blipFill>
          <a:blip r:embed="rId8">
            <a:alphaModFix amt="20000"/>
            <a:extLst>
              <a:ext uri="{28A0092B-C50C-407E-A947-70E740481C1C}">
                <a14:useLocalDpi xmlns:a14="http://schemas.microsoft.com/office/drawing/2010/main" val="0"/>
              </a:ext>
            </a:extLst>
          </a:blip>
          <a:srcRect/>
          <a:stretch>
            <a:fillRect/>
          </a:stretch>
        </p:blipFill>
        <p:spPr bwMode="auto">
          <a:xfrm>
            <a:off x="640822" y="3334488"/>
            <a:ext cx="930384" cy="994004"/>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a:extLst>
              <a:ext uri="{FF2B5EF4-FFF2-40B4-BE49-F238E27FC236}">
                <a16:creationId xmlns:a16="http://schemas.microsoft.com/office/drawing/2014/main" id="{2643705F-7F17-4C20-8476-9BCBB35C0DB7}"/>
              </a:ext>
            </a:extLst>
          </p:cNvPr>
          <p:cNvPicPr>
            <a:picLocks noChangeAspect="1"/>
          </p:cNvPicPr>
          <p:nvPr/>
        </p:nvPicPr>
        <p:blipFill>
          <a:blip r:embed="rId9">
            <a:alphaModFix amt="20000"/>
          </a:blip>
          <a:stretch>
            <a:fillRect/>
          </a:stretch>
        </p:blipFill>
        <p:spPr>
          <a:xfrm>
            <a:off x="708003" y="5899760"/>
            <a:ext cx="815167" cy="795666"/>
          </a:xfrm>
          <a:prstGeom prst="rect">
            <a:avLst/>
          </a:prstGeom>
        </p:spPr>
      </p:pic>
      <p:pic>
        <p:nvPicPr>
          <p:cNvPr id="26" name="Picture 2" descr="See the source image">
            <a:extLst>
              <a:ext uri="{FF2B5EF4-FFF2-40B4-BE49-F238E27FC236}">
                <a16:creationId xmlns:a16="http://schemas.microsoft.com/office/drawing/2014/main" id="{7D029308-390D-437E-B199-7FE81C5A20B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40822" y="4710441"/>
            <a:ext cx="961844" cy="8073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3468288"/>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274702" y="2125677"/>
            <a:ext cx="6402388" cy="3657560"/>
          </a:xfrm>
        </p:spPr>
        <p:txBody>
          <a:bodyPr/>
          <a:lstStyle/>
          <a:p>
            <a:r>
              <a:rPr lang="en-US" sz="3600" dirty="0">
                <a:cs typeface="Segoe UI"/>
              </a:rPr>
              <a:t>Kubernetes</a:t>
            </a:r>
            <a:br>
              <a:rPr lang="en-US" sz="4000" dirty="0"/>
            </a:br>
            <a:br>
              <a:rPr lang="en-US" sz="4000" dirty="0"/>
            </a:br>
            <a:r>
              <a:rPr lang="en-US" sz="3200" i="1" dirty="0">
                <a:cs typeface="Segoe UI"/>
              </a:rPr>
              <a:t>Overview of Kubernetes</a:t>
            </a:r>
          </a:p>
        </p:txBody>
      </p:sp>
    </p:spTree>
    <p:extLst>
      <p:ext uri="{BB962C8B-B14F-4D97-AF65-F5344CB8AC3E}">
        <p14:creationId xmlns:p14="http://schemas.microsoft.com/office/powerpoint/2010/main" val="2177786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6EB3400-3E5B-4846-ABC7-FFDEE617EEC8}"/>
              </a:ext>
            </a:extLst>
          </p:cNvPr>
          <p:cNvPicPr>
            <a:picLocks noChangeAspect="1"/>
          </p:cNvPicPr>
          <p:nvPr/>
        </p:nvPicPr>
        <p:blipFill>
          <a:blip r:embed="rId3">
            <a:alphaModFix/>
          </a:blip>
          <a:stretch>
            <a:fillRect/>
          </a:stretch>
        </p:blipFill>
        <p:spPr>
          <a:xfrm>
            <a:off x="698430" y="5899760"/>
            <a:ext cx="815167" cy="795666"/>
          </a:xfrm>
          <a:prstGeom prst="rect">
            <a:avLst/>
          </a:prstGeom>
        </p:spPr>
      </p:pic>
      <p:cxnSp>
        <p:nvCxnSpPr>
          <p:cNvPr id="10" name="Straight Connector 9">
            <a:extLst>
              <a:ext uri="{FF2B5EF4-FFF2-40B4-BE49-F238E27FC236}">
                <a16:creationId xmlns:a16="http://schemas.microsoft.com/office/drawing/2014/main" id="{4DAC37BC-8BE8-4FD5-A0B2-2E99E8206267}"/>
              </a:ext>
            </a:extLst>
          </p:cNvPr>
          <p:cNvCxnSpPr>
            <a:cxnSpLocks/>
          </p:cNvCxnSpPr>
          <p:nvPr/>
        </p:nvCxnSpPr>
        <p:spPr>
          <a:xfrm>
            <a:off x="2346158" y="0"/>
            <a:ext cx="0" cy="7395411"/>
          </a:xfrm>
          <a:prstGeom prst="line">
            <a:avLst/>
          </a:prstGeom>
          <a:ln>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 name="Title 3">
            <a:extLst>
              <a:ext uri="{FF2B5EF4-FFF2-40B4-BE49-F238E27FC236}">
                <a16:creationId xmlns:a16="http://schemas.microsoft.com/office/drawing/2014/main" id="{590E202C-2492-400D-814E-98CE8C53D7F3}"/>
              </a:ext>
            </a:extLst>
          </p:cNvPr>
          <p:cNvSpPr txBox="1">
            <a:spLocks/>
          </p:cNvSpPr>
          <p:nvPr/>
        </p:nvSpPr>
        <p:spPr>
          <a:xfrm>
            <a:off x="4030088" y="215314"/>
            <a:ext cx="6632776"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en-US">
                <a:solidFill>
                  <a:schemeClr val="accent3"/>
                </a:solidFill>
              </a:rPr>
              <a:t>Kubernetes</a:t>
            </a:r>
          </a:p>
        </p:txBody>
      </p:sp>
      <p:sp>
        <p:nvSpPr>
          <p:cNvPr id="11" name="Text Placeholder 4">
            <a:extLst>
              <a:ext uri="{FF2B5EF4-FFF2-40B4-BE49-F238E27FC236}">
                <a16:creationId xmlns:a16="http://schemas.microsoft.com/office/drawing/2014/main" id="{8DCF5E23-503A-4417-88B0-1D2BA0ACD135}"/>
              </a:ext>
            </a:extLst>
          </p:cNvPr>
          <p:cNvSpPr txBox="1">
            <a:spLocks/>
          </p:cNvSpPr>
          <p:nvPr/>
        </p:nvSpPr>
        <p:spPr>
          <a:xfrm>
            <a:off x="2781370" y="1829318"/>
            <a:ext cx="9130212" cy="4004343"/>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Aft>
                <a:spcPts val="1200"/>
              </a:spcAft>
            </a:pPr>
            <a:r>
              <a:rPr lang="en-US" sz="3200" b="1" dirty="0">
                <a:latin typeface="+mn-lt"/>
              </a:rPr>
              <a:t>Kubernetes</a:t>
            </a:r>
            <a:r>
              <a:rPr lang="en-US" sz="3200" dirty="0">
                <a:latin typeface="+mn-lt"/>
              </a:rPr>
              <a:t> is "an open-source software for automating deployment, scaling, and management of containerized applications“</a:t>
            </a:r>
          </a:p>
          <a:p>
            <a:pPr>
              <a:spcAft>
                <a:spcPts val="1200"/>
              </a:spcAft>
            </a:pPr>
            <a:r>
              <a:rPr lang="en-US" sz="3200" b="1" dirty="0">
                <a:latin typeface="+mn-lt"/>
              </a:rPr>
              <a:t>Kubernetes</a:t>
            </a:r>
            <a:r>
              <a:rPr lang="en-US" sz="3200" dirty="0">
                <a:latin typeface="+mn-lt"/>
              </a:rPr>
              <a:t>, in Greek </a:t>
            </a:r>
            <a:r>
              <a:rPr lang="en-US" sz="3200" dirty="0" err="1">
                <a:latin typeface="+mn-lt"/>
              </a:rPr>
              <a:t>κυ</a:t>
            </a:r>
            <a:r>
              <a:rPr lang="en-US" sz="3200" dirty="0">
                <a:latin typeface="+mn-lt"/>
              </a:rPr>
              <a:t>βερνήτης, means the </a:t>
            </a:r>
            <a:r>
              <a:rPr lang="en-US" sz="3200" b="1" dirty="0">
                <a:latin typeface="+mn-lt"/>
              </a:rPr>
              <a:t>Helmsman</a:t>
            </a:r>
            <a:r>
              <a:rPr lang="en-US" sz="3200" dirty="0">
                <a:latin typeface="+mn-lt"/>
              </a:rPr>
              <a:t>, or pilot of the ship</a:t>
            </a:r>
          </a:p>
          <a:p>
            <a:pPr>
              <a:spcAft>
                <a:spcPts val="1200"/>
              </a:spcAft>
            </a:pPr>
            <a:r>
              <a:rPr lang="en-US" sz="3200" dirty="0">
                <a:latin typeface="+mn-lt"/>
              </a:rPr>
              <a:t>Keeping with the maritime theme of </a:t>
            </a:r>
            <a:r>
              <a:rPr lang="en-US" sz="3200" b="1" dirty="0">
                <a:latin typeface="+mn-lt"/>
              </a:rPr>
              <a:t>Docker</a:t>
            </a:r>
            <a:r>
              <a:rPr lang="en-US" sz="3200" dirty="0">
                <a:latin typeface="+mn-lt"/>
              </a:rPr>
              <a:t> containers, </a:t>
            </a:r>
            <a:r>
              <a:rPr lang="en-US" sz="3200" b="1" dirty="0">
                <a:latin typeface="+mn-lt"/>
              </a:rPr>
              <a:t>Kubernetes</a:t>
            </a:r>
            <a:r>
              <a:rPr lang="en-US" sz="3200" dirty="0">
                <a:latin typeface="+mn-lt"/>
              </a:rPr>
              <a:t> is the pilot of a ship of containers</a:t>
            </a:r>
            <a:endParaRPr lang="en-US" dirty="0">
              <a:latin typeface="+mn-lt"/>
            </a:endParaRPr>
          </a:p>
        </p:txBody>
      </p:sp>
      <p:pic>
        <p:nvPicPr>
          <p:cNvPr id="12" name="Picture 11">
            <a:extLst>
              <a:ext uri="{FF2B5EF4-FFF2-40B4-BE49-F238E27FC236}">
                <a16:creationId xmlns:a16="http://schemas.microsoft.com/office/drawing/2014/main" id="{44AF7FD6-BC4B-4E86-82FF-30BC9691AE00}"/>
              </a:ext>
            </a:extLst>
          </p:cNvPr>
          <p:cNvPicPr>
            <a:picLocks noChangeAspect="1"/>
          </p:cNvPicPr>
          <p:nvPr/>
        </p:nvPicPr>
        <p:blipFill>
          <a:blip r:embed="rId4">
            <a:alphaModFix amt="20000"/>
          </a:blip>
          <a:stretch>
            <a:fillRect/>
          </a:stretch>
        </p:blipFill>
        <p:spPr>
          <a:xfrm>
            <a:off x="442962" y="1493345"/>
            <a:ext cx="1326107" cy="479958"/>
          </a:xfrm>
          <a:prstGeom prst="rect">
            <a:avLst/>
          </a:prstGeom>
        </p:spPr>
      </p:pic>
      <p:pic>
        <p:nvPicPr>
          <p:cNvPr id="13" name="Picture 12">
            <a:extLst>
              <a:ext uri="{FF2B5EF4-FFF2-40B4-BE49-F238E27FC236}">
                <a16:creationId xmlns:a16="http://schemas.microsoft.com/office/drawing/2014/main" id="{07A398AB-42F5-4A9D-996A-66746BB2C21F}"/>
              </a:ext>
            </a:extLst>
          </p:cNvPr>
          <p:cNvPicPr>
            <a:picLocks noChangeAspect="1"/>
          </p:cNvPicPr>
          <p:nvPr/>
        </p:nvPicPr>
        <p:blipFill>
          <a:blip r:embed="rId5">
            <a:alphaModFix amt="20000"/>
          </a:blip>
          <a:stretch>
            <a:fillRect/>
          </a:stretch>
        </p:blipFill>
        <p:spPr>
          <a:xfrm>
            <a:off x="581110" y="139625"/>
            <a:ext cx="1068955" cy="1068955"/>
          </a:xfrm>
          <a:prstGeom prst="rect">
            <a:avLst/>
          </a:prstGeom>
        </p:spPr>
      </p:pic>
      <p:pic>
        <p:nvPicPr>
          <p:cNvPr id="14" name="Picture 13">
            <a:extLst>
              <a:ext uri="{FF2B5EF4-FFF2-40B4-BE49-F238E27FC236}">
                <a16:creationId xmlns:a16="http://schemas.microsoft.com/office/drawing/2014/main" id="{74B037CB-8D8E-4278-B751-204D066D70EA}"/>
              </a:ext>
            </a:extLst>
          </p:cNvPr>
          <p:cNvPicPr>
            <a:picLocks noChangeAspect="1"/>
          </p:cNvPicPr>
          <p:nvPr/>
        </p:nvPicPr>
        <p:blipFill>
          <a:blip r:embed="rId6">
            <a:alphaModFix amt="20000"/>
            <a:extLst>
              <a:ext uri="{28A0092B-C50C-407E-A947-70E740481C1C}">
                <a14:useLocalDpi xmlns:a14="http://schemas.microsoft.com/office/drawing/2010/main" val="0"/>
              </a:ext>
            </a:extLst>
          </a:blip>
          <a:stretch>
            <a:fillRect/>
          </a:stretch>
        </p:blipFill>
        <p:spPr>
          <a:xfrm>
            <a:off x="442961" y="2258068"/>
            <a:ext cx="1326107" cy="795664"/>
          </a:xfrm>
          <a:prstGeom prst="rect">
            <a:avLst/>
          </a:prstGeom>
        </p:spPr>
      </p:pic>
      <p:pic>
        <p:nvPicPr>
          <p:cNvPr id="15" name="Picture 2" descr="https://upload.wikimedia.org/wikipedia/commons/thumb/3/3a/OpenShift-LogoType.svg/1200px-OpenShift-LogoType.svg.png">
            <a:extLst>
              <a:ext uri="{FF2B5EF4-FFF2-40B4-BE49-F238E27FC236}">
                <a16:creationId xmlns:a16="http://schemas.microsoft.com/office/drawing/2014/main" id="{A86B1A78-7B53-49BD-AB90-FCD9F4CAD09A}"/>
              </a:ext>
            </a:extLst>
          </p:cNvPr>
          <p:cNvPicPr>
            <a:picLocks noChangeAspect="1" noChangeArrowheads="1"/>
          </p:cNvPicPr>
          <p:nvPr/>
        </p:nvPicPr>
        <p:blipFill>
          <a:blip r:embed="rId7">
            <a:alphaModFix amt="20000"/>
            <a:extLst>
              <a:ext uri="{28A0092B-C50C-407E-A947-70E740481C1C}">
                <a14:useLocalDpi xmlns:a14="http://schemas.microsoft.com/office/drawing/2010/main" val="0"/>
              </a:ext>
            </a:extLst>
          </a:blip>
          <a:srcRect/>
          <a:stretch>
            <a:fillRect/>
          </a:stretch>
        </p:blipFill>
        <p:spPr bwMode="auto">
          <a:xfrm>
            <a:off x="640822" y="3334488"/>
            <a:ext cx="930384" cy="994004"/>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807A3ABB-2093-47A0-A5ED-9F0E12C9CB6D}"/>
              </a:ext>
            </a:extLst>
          </p:cNvPr>
          <p:cNvPicPr>
            <a:picLocks noChangeAspect="1"/>
          </p:cNvPicPr>
          <p:nvPr/>
        </p:nvPicPr>
        <p:blipFill>
          <a:blip r:embed="rId8">
            <a:alphaModFix amt="20000"/>
          </a:blip>
          <a:stretch>
            <a:fillRect/>
          </a:stretch>
        </p:blipFill>
        <p:spPr>
          <a:xfrm>
            <a:off x="603917" y="4609248"/>
            <a:ext cx="1023340" cy="1009756"/>
          </a:xfrm>
          <a:prstGeom prst="rect">
            <a:avLst/>
          </a:prstGeom>
        </p:spPr>
      </p:pic>
    </p:spTree>
    <p:extLst>
      <p:ext uri="{BB962C8B-B14F-4D97-AF65-F5344CB8AC3E}">
        <p14:creationId xmlns:p14="http://schemas.microsoft.com/office/powerpoint/2010/main" val="1636840029"/>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4DAC37BC-8BE8-4FD5-A0B2-2E99E8206267}"/>
              </a:ext>
            </a:extLst>
          </p:cNvPr>
          <p:cNvCxnSpPr>
            <a:cxnSpLocks/>
          </p:cNvCxnSpPr>
          <p:nvPr/>
        </p:nvCxnSpPr>
        <p:spPr>
          <a:xfrm>
            <a:off x="2346158" y="0"/>
            <a:ext cx="0" cy="7395411"/>
          </a:xfrm>
          <a:prstGeom prst="line">
            <a:avLst/>
          </a:prstGeom>
          <a:ln>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E168197A-B761-4DE1-B007-8B04A25E1D6A}"/>
              </a:ext>
            </a:extLst>
          </p:cNvPr>
          <p:cNvGrpSpPr/>
          <p:nvPr/>
        </p:nvGrpSpPr>
        <p:grpSpPr>
          <a:xfrm>
            <a:off x="6388804" y="1733324"/>
            <a:ext cx="1878319" cy="1845152"/>
            <a:chOff x="5189537" y="1921279"/>
            <a:chExt cx="2057401" cy="2057401"/>
          </a:xfrm>
        </p:grpSpPr>
        <p:sp>
          <p:nvSpPr>
            <p:cNvPr id="11" name="Oval 10">
              <a:extLst>
                <a:ext uri="{FF2B5EF4-FFF2-40B4-BE49-F238E27FC236}">
                  <a16:creationId xmlns:a16="http://schemas.microsoft.com/office/drawing/2014/main" id="{92D7C565-8EF7-438A-AA97-A830C115A61E}"/>
                </a:ext>
              </a:extLst>
            </p:cNvPr>
            <p:cNvSpPr/>
            <p:nvPr/>
          </p:nvSpPr>
          <p:spPr bwMode="auto">
            <a:xfrm>
              <a:off x="5189537" y="1921279"/>
              <a:ext cx="2057401" cy="2057401"/>
            </a:xfrm>
            <a:prstGeom prst="ellipse">
              <a:avLst/>
            </a:prstGeom>
            <a:solidFill>
              <a:schemeClr val="bg1"/>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2" name="Picture 11">
              <a:extLst>
                <a:ext uri="{FF2B5EF4-FFF2-40B4-BE49-F238E27FC236}">
                  <a16:creationId xmlns:a16="http://schemas.microsoft.com/office/drawing/2014/main" id="{B5B75AE1-71ED-4EAF-90BA-32EE6408298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563059" y="2294801"/>
              <a:ext cx="1310356" cy="1310356"/>
            </a:xfrm>
            <a:prstGeom prst="rect">
              <a:avLst/>
            </a:prstGeom>
          </p:spPr>
        </p:pic>
      </p:grpSp>
      <p:grpSp>
        <p:nvGrpSpPr>
          <p:cNvPr id="13" name="Group 12">
            <a:extLst>
              <a:ext uri="{FF2B5EF4-FFF2-40B4-BE49-F238E27FC236}">
                <a16:creationId xmlns:a16="http://schemas.microsoft.com/office/drawing/2014/main" id="{1BEE8B44-4A1E-45E2-8733-73010C2D4D33}"/>
              </a:ext>
            </a:extLst>
          </p:cNvPr>
          <p:cNvGrpSpPr/>
          <p:nvPr/>
        </p:nvGrpSpPr>
        <p:grpSpPr>
          <a:xfrm>
            <a:off x="3767314" y="3913464"/>
            <a:ext cx="7167558" cy="131756"/>
            <a:chOff x="2292775" y="4770807"/>
            <a:chExt cx="7850923" cy="146912"/>
          </a:xfrm>
        </p:grpSpPr>
        <p:sp>
          <p:nvSpPr>
            <p:cNvPr id="14" name="Oval 13">
              <a:extLst>
                <a:ext uri="{FF2B5EF4-FFF2-40B4-BE49-F238E27FC236}">
                  <a16:creationId xmlns:a16="http://schemas.microsoft.com/office/drawing/2014/main" id="{D7E04251-8CBD-4FBD-90FB-75DFBACB2987}"/>
                </a:ext>
              </a:extLst>
            </p:cNvPr>
            <p:cNvSpPr/>
            <p:nvPr/>
          </p:nvSpPr>
          <p:spPr bwMode="auto">
            <a:xfrm rot="16200000">
              <a:off x="2292775" y="4770807"/>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960">
                <a:gradFill>
                  <a:gsLst>
                    <a:gs pos="0">
                      <a:srgbClr val="FFFFFF"/>
                    </a:gs>
                    <a:gs pos="100000">
                      <a:srgbClr val="FFFFFF"/>
                    </a:gs>
                  </a:gsLst>
                  <a:lin ang="5400000" scaled="0"/>
                </a:gradFill>
                <a:latin typeface="Segoe UI Semilight"/>
              </a:endParaRPr>
            </a:p>
          </p:txBody>
        </p:sp>
        <p:sp>
          <p:nvSpPr>
            <p:cNvPr id="15" name="Oval 14">
              <a:extLst>
                <a:ext uri="{FF2B5EF4-FFF2-40B4-BE49-F238E27FC236}">
                  <a16:creationId xmlns:a16="http://schemas.microsoft.com/office/drawing/2014/main" id="{03730E0E-BF7B-4739-888E-D87CCC5336FE}"/>
                </a:ext>
              </a:extLst>
            </p:cNvPr>
            <p:cNvSpPr/>
            <p:nvPr/>
          </p:nvSpPr>
          <p:spPr bwMode="auto">
            <a:xfrm rot="16200000">
              <a:off x="6144780" y="4770807"/>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960">
                <a:gradFill>
                  <a:gsLst>
                    <a:gs pos="0">
                      <a:srgbClr val="FFFFFF"/>
                    </a:gs>
                    <a:gs pos="100000">
                      <a:srgbClr val="FFFFFF"/>
                    </a:gs>
                  </a:gsLst>
                  <a:lin ang="5400000" scaled="0"/>
                </a:gradFill>
                <a:latin typeface="Segoe UI Semilight"/>
              </a:endParaRPr>
            </a:p>
          </p:txBody>
        </p:sp>
        <p:sp>
          <p:nvSpPr>
            <p:cNvPr id="16" name="Oval 15">
              <a:extLst>
                <a:ext uri="{FF2B5EF4-FFF2-40B4-BE49-F238E27FC236}">
                  <a16:creationId xmlns:a16="http://schemas.microsoft.com/office/drawing/2014/main" id="{E651C683-D018-4D71-8C53-95BF3CCECD35}"/>
                </a:ext>
              </a:extLst>
            </p:cNvPr>
            <p:cNvSpPr/>
            <p:nvPr/>
          </p:nvSpPr>
          <p:spPr bwMode="auto">
            <a:xfrm rot="16200000">
              <a:off x="9996786" y="4770807"/>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960">
                <a:gradFill>
                  <a:gsLst>
                    <a:gs pos="0">
                      <a:srgbClr val="FFFFFF"/>
                    </a:gs>
                    <a:gs pos="100000">
                      <a:srgbClr val="FFFFFF"/>
                    </a:gs>
                  </a:gsLst>
                  <a:lin ang="5400000" scaled="0"/>
                </a:gradFill>
                <a:latin typeface="Segoe UI Semilight"/>
              </a:endParaRPr>
            </a:p>
          </p:txBody>
        </p:sp>
        <p:cxnSp>
          <p:nvCxnSpPr>
            <p:cNvPr id="17" name="Straight Connector 16">
              <a:extLst>
                <a:ext uri="{FF2B5EF4-FFF2-40B4-BE49-F238E27FC236}">
                  <a16:creationId xmlns:a16="http://schemas.microsoft.com/office/drawing/2014/main" id="{ACD392A4-A818-499D-8A90-8BD8073FDDD4}"/>
                </a:ext>
              </a:extLst>
            </p:cNvPr>
            <p:cNvCxnSpPr>
              <a:cxnSpLocks/>
            </p:cNvCxnSpPr>
            <p:nvPr/>
          </p:nvCxnSpPr>
          <p:spPr>
            <a:xfrm>
              <a:off x="2607176" y="4844263"/>
              <a:ext cx="3370115"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080BD032-D708-4EBA-8A34-6DE395570E01}"/>
                </a:ext>
              </a:extLst>
            </p:cNvPr>
            <p:cNvCxnSpPr>
              <a:cxnSpLocks/>
            </p:cNvCxnSpPr>
            <p:nvPr/>
          </p:nvCxnSpPr>
          <p:spPr>
            <a:xfrm>
              <a:off x="6459181" y="4844263"/>
              <a:ext cx="3370115"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sp>
        <p:nvSpPr>
          <p:cNvPr id="22" name="TextBox 21">
            <a:extLst>
              <a:ext uri="{FF2B5EF4-FFF2-40B4-BE49-F238E27FC236}">
                <a16:creationId xmlns:a16="http://schemas.microsoft.com/office/drawing/2014/main" id="{712FFD43-991B-4B7F-8DA0-15102F37CB4A}"/>
              </a:ext>
            </a:extLst>
          </p:cNvPr>
          <p:cNvSpPr txBox="1"/>
          <p:nvPr/>
        </p:nvSpPr>
        <p:spPr>
          <a:xfrm>
            <a:off x="9287267" y="4170233"/>
            <a:ext cx="3161085" cy="1988194"/>
          </a:xfrm>
          <a:prstGeom prst="rect">
            <a:avLst/>
          </a:prstGeom>
          <a:noFill/>
        </p:spPr>
        <p:txBody>
          <a:bodyPr wrap="square" lIns="146283" tIns="146283" rIns="146283" bIns="146283" rtlCol="0">
            <a:spAutoFit/>
          </a:bodyPr>
          <a:lstStyle/>
          <a:p>
            <a:pPr algn="ctr" defTabSz="932563">
              <a:spcAft>
                <a:spcPts val="600"/>
              </a:spcAft>
              <a:defRPr/>
            </a:pPr>
            <a:r>
              <a:rPr lang="en-US" dirty="0">
                <a:solidFill>
                  <a:srgbClr val="505050"/>
                </a:solidFill>
                <a:latin typeface="Segoe UI Semibold" panose="020B0702040204020203" pitchFamily="34" charset="0"/>
                <a:cs typeface="Segoe UI Semibold" panose="020B0702040204020203" pitchFamily="34" charset="0"/>
              </a:rPr>
              <a:t>Self-healing </a:t>
            </a:r>
          </a:p>
          <a:p>
            <a:pPr algn="ctr" defTabSz="932563">
              <a:spcAft>
                <a:spcPts val="600"/>
              </a:spcAft>
              <a:defRPr/>
            </a:pPr>
            <a:r>
              <a:rPr lang="en-US" dirty="0">
                <a:solidFill>
                  <a:srgbClr val="1A1A1A"/>
                </a:solidFill>
                <a:latin typeface="Segoe UI"/>
                <a:cs typeface="Segoe UI Semibold" panose="020B0702040204020203" pitchFamily="34" charset="0"/>
              </a:rPr>
              <a:t>Auto-placement</a:t>
            </a:r>
          </a:p>
          <a:p>
            <a:pPr algn="ctr" defTabSz="932563">
              <a:spcAft>
                <a:spcPts val="600"/>
              </a:spcAft>
              <a:defRPr/>
            </a:pPr>
            <a:r>
              <a:rPr lang="en-US" dirty="0">
                <a:solidFill>
                  <a:srgbClr val="1A1A1A"/>
                </a:solidFill>
                <a:latin typeface="Segoe UI"/>
                <a:cs typeface="Segoe UI Semibold" panose="020B0702040204020203" pitchFamily="34" charset="0"/>
              </a:rPr>
              <a:t>auto-restart</a:t>
            </a:r>
          </a:p>
          <a:p>
            <a:pPr algn="ctr" defTabSz="932563">
              <a:spcAft>
                <a:spcPts val="600"/>
              </a:spcAft>
              <a:defRPr/>
            </a:pPr>
            <a:r>
              <a:rPr lang="en-US" dirty="0">
                <a:solidFill>
                  <a:srgbClr val="1A1A1A"/>
                </a:solidFill>
                <a:latin typeface="Segoe UI"/>
                <a:cs typeface="Segoe UI Semibold" panose="020B0702040204020203" pitchFamily="34" charset="0"/>
              </a:rPr>
              <a:t> auto-replication</a:t>
            </a:r>
          </a:p>
          <a:p>
            <a:pPr algn="ctr" defTabSz="932563">
              <a:spcAft>
                <a:spcPts val="600"/>
              </a:spcAft>
              <a:defRPr/>
            </a:pPr>
            <a:r>
              <a:rPr lang="en-US" dirty="0">
                <a:solidFill>
                  <a:srgbClr val="1A1A1A"/>
                </a:solidFill>
                <a:latin typeface="Segoe UI"/>
                <a:cs typeface="Segoe UI Semibold" panose="020B0702040204020203" pitchFamily="34" charset="0"/>
              </a:rPr>
              <a:t> auto-scaling</a:t>
            </a:r>
          </a:p>
        </p:txBody>
      </p:sp>
      <p:cxnSp>
        <p:nvCxnSpPr>
          <p:cNvPr id="23" name="Straight Connector 22">
            <a:extLst>
              <a:ext uri="{FF2B5EF4-FFF2-40B4-BE49-F238E27FC236}">
                <a16:creationId xmlns:a16="http://schemas.microsoft.com/office/drawing/2014/main" id="{9B189F44-7F25-4D4C-8411-C9050F83BD03}"/>
              </a:ext>
            </a:extLst>
          </p:cNvPr>
          <p:cNvCxnSpPr>
            <a:cxnSpLocks/>
          </p:cNvCxnSpPr>
          <p:nvPr/>
        </p:nvCxnSpPr>
        <p:spPr>
          <a:xfrm>
            <a:off x="7346476" y="3699183"/>
            <a:ext cx="0" cy="7091"/>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6" name="Title 3">
            <a:extLst>
              <a:ext uri="{FF2B5EF4-FFF2-40B4-BE49-F238E27FC236}">
                <a16:creationId xmlns:a16="http://schemas.microsoft.com/office/drawing/2014/main" id="{C54360D4-B077-48A7-875D-BD1D9B7E394A}"/>
              </a:ext>
            </a:extLst>
          </p:cNvPr>
          <p:cNvSpPr txBox="1">
            <a:spLocks/>
          </p:cNvSpPr>
          <p:nvPr/>
        </p:nvSpPr>
        <p:spPr>
          <a:xfrm>
            <a:off x="4030088" y="215314"/>
            <a:ext cx="6632776"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en-US">
                <a:solidFill>
                  <a:schemeClr val="accent3"/>
                </a:solidFill>
              </a:rPr>
              <a:t>Kubernetes</a:t>
            </a:r>
          </a:p>
        </p:txBody>
      </p:sp>
      <p:sp>
        <p:nvSpPr>
          <p:cNvPr id="27" name="TextBox 26">
            <a:extLst>
              <a:ext uri="{FF2B5EF4-FFF2-40B4-BE49-F238E27FC236}">
                <a16:creationId xmlns:a16="http://schemas.microsoft.com/office/drawing/2014/main" id="{40D3D4D9-4982-4049-9A0F-7B2C53B6B332}"/>
              </a:ext>
            </a:extLst>
          </p:cNvPr>
          <p:cNvSpPr txBox="1"/>
          <p:nvPr/>
        </p:nvSpPr>
        <p:spPr>
          <a:xfrm>
            <a:off x="3177305" y="811011"/>
            <a:ext cx="8193169" cy="609125"/>
          </a:xfrm>
          <a:prstGeom prst="rect">
            <a:avLst/>
          </a:prstGeom>
          <a:noFill/>
        </p:spPr>
        <p:txBody>
          <a:bodyPr wrap="square" lIns="149217" tIns="149217" rIns="149217" bIns="149217" rtlCol="0">
            <a:spAutoFit/>
          </a:bodyPr>
          <a:lstStyle/>
          <a:p>
            <a:pPr marL="0" marR="0" lvl="0" indent="0" algn="ctr" defTabSz="932597" rtl="0" eaLnBrk="1" fontAlgn="auto" latinLnBrk="0" hangingPunct="1">
              <a:lnSpc>
                <a:spcPct val="100000"/>
              </a:lnSpc>
              <a:spcBef>
                <a:spcPts val="0"/>
              </a:spcBef>
              <a:spcAft>
                <a:spcPts val="612"/>
              </a:spcAft>
              <a:buClrTx/>
              <a:buSzTx/>
              <a:buFontTx/>
              <a:buNone/>
              <a:tabLst/>
              <a:defRPr/>
            </a:pPr>
            <a:r>
              <a:rPr kumimoji="0" lang="en-US" sz="2000" b="0" i="0" u="none" strike="noStrike" kern="1200" cap="none" spc="0" normalizeH="0" baseline="0" noProof="0">
                <a:ln>
                  <a:noFill/>
                </a:ln>
                <a:effectLst/>
                <a:uLnTx/>
                <a:uFillTx/>
                <a:latin typeface="Segoe UI"/>
                <a:ea typeface="+mn-ea"/>
                <a:cs typeface="Segoe UI Semibold" panose="020B0702040204020203" pitchFamily="34" charset="0"/>
              </a:rPr>
              <a:t>The de-facto orchestrator</a:t>
            </a:r>
          </a:p>
        </p:txBody>
      </p:sp>
      <p:pic>
        <p:nvPicPr>
          <p:cNvPr id="33" name="Picture 32">
            <a:extLst>
              <a:ext uri="{FF2B5EF4-FFF2-40B4-BE49-F238E27FC236}">
                <a16:creationId xmlns:a16="http://schemas.microsoft.com/office/drawing/2014/main" id="{E39BAA8F-1FCF-480D-BF4C-10A851BF66E2}"/>
              </a:ext>
            </a:extLst>
          </p:cNvPr>
          <p:cNvPicPr>
            <a:picLocks noChangeAspect="1"/>
          </p:cNvPicPr>
          <p:nvPr/>
        </p:nvPicPr>
        <p:blipFill>
          <a:blip r:embed="rId4">
            <a:alphaModFix amt="20000"/>
          </a:blip>
          <a:stretch>
            <a:fillRect/>
          </a:stretch>
        </p:blipFill>
        <p:spPr>
          <a:xfrm>
            <a:off x="442962" y="1493345"/>
            <a:ext cx="1326107" cy="479958"/>
          </a:xfrm>
          <a:prstGeom prst="rect">
            <a:avLst/>
          </a:prstGeom>
        </p:spPr>
      </p:pic>
      <p:pic>
        <p:nvPicPr>
          <p:cNvPr id="34" name="Picture 33">
            <a:extLst>
              <a:ext uri="{FF2B5EF4-FFF2-40B4-BE49-F238E27FC236}">
                <a16:creationId xmlns:a16="http://schemas.microsoft.com/office/drawing/2014/main" id="{3C88D3DF-FF34-4BAF-BC2C-454935A86AFD}"/>
              </a:ext>
            </a:extLst>
          </p:cNvPr>
          <p:cNvPicPr>
            <a:picLocks noChangeAspect="1"/>
          </p:cNvPicPr>
          <p:nvPr/>
        </p:nvPicPr>
        <p:blipFill>
          <a:blip r:embed="rId5">
            <a:alphaModFix amt="20000"/>
          </a:blip>
          <a:stretch>
            <a:fillRect/>
          </a:stretch>
        </p:blipFill>
        <p:spPr>
          <a:xfrm>
            <a:off x="581110" y="139625"/>
            <a:ext cx="1068955" cy="1068955"/>
          </a:xfrm>
          <a:prstGeom prst="rect">
            <a:avLst/>
          </a:prstGeom>
        </p:spPr>
      </p:pic>
      <p:pic>
        <p:nvPicPr>
          <p:cNvPr id="35" name="Picture 34">
            <a:extLst>
              <a:ext uri="{FF2B5EF4-FFF2-40B4-BE49-F238E27FC236}">
                <a16:creationId xmlns:a16="http://schemas.microsoft.com/office/drawing/2014/main" id="{F562E752-24A7-42FF-80F8-6FAFEB937C6F}"/>
              </a:ext>
            </a:extLst>
          </p:cNvPr>
          <p:cNvPicPr>
            <a:picLocks noChangeAspect="1"/>
          </p:cNvPicPr>
          <p:nvPr/>
        </p:nvPicPr>
        <p:blipFill>
          <a:blip r:embed="rId6">
            <a:alphaModFix amt="20000"/>
            <a:extLst>
              <a:ext uri="{28A0092B-C50C-407E-A947-70E740481C1C}">
                <a14:useLocalDpi xmlns:a14="http://schemas.microsoft.com/office/drawing/2010/main" val="0"/>
              </a:ext>
            </a:extLst>
          </a:blip>
          <a:stretch>
            <a:fillRect/>
          </a:stretch>
        </p:blipFill>
        <p:spPr>
          <a:xfrm>
            <a:off x="442961" y="2258068"/>
            <a:ext cx="1326107" cy="795664"/>
          </a:xfrm>
          <a:prstGeom prst="rect">
            <a:avLst/>
          </a:prstGeom>
        </p:spPr>
      </p:pic>
      <p:pic>
        <p:nvPicPr>
          <p:cNvPr id="36" name="Picture 2" descr="https://upload.wikimedia.org/wikipedia/commons/thumb/3/3a/OpenShift-LogoType.svg/1200px-OpenShift-LogoType.svg.png">
            <a:extLst>
              <a:ext uri="{FF2B5EF4-FFF2-40B4-BE49-F238E27FC236}">
                <a16:creationId xmlns:a16="http://schemas.microsoft.com/office/drawing/2014/main" id="{A75DD6C2-3A1C-410B-8898-41ACC358DB6C}"/>
              </a:ext>
            </a:extLst>
          </p:cNvPr>
          <p:cNvPicPr>
            <a:picLocks noChangeAspect="1" noChangeArrowheads="1"/>
          </p:cNvPicPr>
          <p:nvPr/>
        </p:nvPicPr>
        <p:blipFill>
          <a:blip r:embed="rId7">
            <a:alphaModFix amt="20000"/>
            <a:extLst>
              <a:ext uri="{28A0092B-C50C-407E-A947-70E740481C1C}">
                <a14:useLocalDpi xmlns:a14="http://schemas.microsoft.com/office/drawing/2010/main" val="0"/>
              </a:ext>
            </a:extLst>
          </a:blip>
          <a:srcRect/>
          <a:stretch>
            <a:fillRect/>
          </a:stretch>
        </p:blipFill>
        <p:spPr bwMode="auto">
          <a:xfrm>
            <a:off x="640822" y="3334488"/>
            <a:ext cx="930384" cy="994004"/>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36">
            <a:extLst>
              <a:ext uri="{FF2B5EF4-FFF2-40B4-BE49-F238E27FC236}">
                <a16:creationId xmlns:a16="http://schemas.microsoft.com/office/drawing/2014/main" id="{F1321EA3-9F22-4194-9F32-3FD6D997D208}"/>
              </a:ext>
            </a:extLst>
          </p:cNvPr>
          <p:cNvPicPr>
            <a:picLocks noChangeAspect="1"/>
          </p:cNvPicPr>
          <p:nvPr/>
        </p:nvPicPr>
        <p:blipFill>
          <a:blip r:embed="rId8">
            <a:alphaModFix amt="20000"/>
          </a:blip>
          <a:stretch>
            <a:fillRect/>
          </a:stretch>
        </p:blipFill>
        <p:spPr>
          <a:xfrm>
            <a:off x="603917" y="4609248"/>
            <a:ext cx="1023340" cy="1009756"/>
          </a:xfrm>
          <a:prstGeom prst="rect">
            <a:avLst/>
          </a:prstGeom>
        </p:spPr>
      </p:pic>
      <p:pic>
        <p:nvPicPr>
          <p:cNvPr id="38" name="Picture 37">
            <a:extLst>
              <a:ext uri="{FF2B5EF4-FFF2-40B4-BE49-F238E27FC236}">
                <a16:creationId xmlns:a16="http://schemas.microsoft.com/office/drawing/2014/main" id="{ED40F7B7-7315-440C-A1CA-3F8F3FFF7B71}"/>
              </a:ext>
            </a:extLst>
          </p:cNvPr>
          <p:cNvPicPr>
            <a:picLocks noChangeAspect="1"/>
          </p:cNvPicPr>
          <p:nvPr/>
        </p:nvPicPr>
        <p:blipFill>
          <a:blip r:embed="rId9">
            <a:alphaModFix/>
          </a:blip>
          <a:stretch>
            <a:fillRect/>
          </a:stretch>
        </p:blipFill>
        <p:spPr>
          <a:xfrm>
            <a:off x="698430" y="5899760"/>
            <a:ext cx="815167" cy="795666"/>
          </a:xfrm>
          <a:prstGeom prst="rect">
            <a:avLst/>
          </a:prstGeom>
        </p:spPr>
      </p:pic>
      <p:sp>
        <p:nvSpPr>
          <p:cNvPr id="28" name="TextBox 27">
            <a:extLst>
              <a:ext uri="{FF2B5EF4-FFF2-40B4-BE49-F238E27FC236}">
                <a16:creationId xmlns:a16="http://schemas.microsoft.com/office/drawing/2014/main" id="{EE0F66DA-4385-43EE-ABA4-F9149E306F9F}"/>
              </a:ext>
            </a:extLst>
          </p:cNvPr>
          <p:cNvSpPr txBox="1"/>
          <p:nvPr/>
        </p:nvSpPr>
        <p:spPr>
          <a:xfrm>
            <a:off x="2550412" y="4195320"/>
            <a:ext cx="2584024" cy="1988194"/>
          </a:xfrm>
          <a:prstGeom prst="rect">
            <a:avLst/>
          </a:prstGeom>
          <a:noFill/>
        </p:spPr>
        <p:txBody>
          <a:bodyPr wrap="square" lIns="146283" tIns="146283" rIns="146283" bIns="146283" rtlCol="0">
            <a:spAutoFit/>
          </a:bodyPr>
          <a:lstStyle/>
          <a:p>
            <a:pPr algn="ctr" defTabSz="932563">
              <a:spcAft>
                <a:spcPts val="600"/>
              </a:spcAft>
              <a:defRPr/>
            </a:pPr>
            <a:r>
              <a:rPr lang="en-US" dirty="0">
                <a:solidFill>
                  <a:srgbClr val="505050"/>
                </a:solidFill>
                <a:latin typeface="Segoe UI Semibold" panose="020B0702040204020203" pitchFamily="34" charset="0"/>
                <a:cs typeface="Segoe UI Semibold" panose="020B0702040204020203" pitchFamily="34" charset="0"/>
              </a:rPr>
              <a:t>Portable</a:t>
            </a:r>
            <a:r>
              <a:rPr lang="en-US" dirty="0">
                <a:solidFill>
                  <a:srgbClr val="1A1A1A"/>
                </a:solidFill>
                <a:latin typeface="Segoe UI Semibold" panose="020B0702040204020203" pitchFamily="34" charset="0"/>
                <a:cs typeface="Segoe UI Semibold" panose="020B0702040204020203" pitchFamily="34" charset="0"/>
              </a:rPr>
              <a:t> </a:t>
            </a:r>
          </a:p>
          <a:p>
            <a:pPr algn="ctr" defTabSz="932563">
              <a:spcAft>
                <a:spcPts val="600"/>
              </a:spcAft>
              <a:defRPr/>
            </a:pPr>
            <a:r>
              <a:rPr lang="en-US" dirty="0">
                <a:solidFill>
                  <a:srgbClr val="1A1A1A"/>
                </a:solidFill>
                <a:latin typeface="Segoe UI"/>
                <a:cs typeface="Segoe UI Semibold" panose="020B0702040204020203" pitchFamily="34" charset="0"/>
              </a:rPr>
              <a:t>Public</a:t>
            </a:r>
          </a:p>
          <a:p>
            <a:pPr algn="ctr" defTabSz="932563">
              <a:spcAft>
                <a:spcPts val="600"/>
              </a:spcAft>
              <a:defRPr/>
            </a:pPr>
            <a:r>
              <a:rPr lang="en-US" dirty="0">
                <a:solidFill>
                  <a:srgbClr val="1A1A1A"/>
                </a:solidFill>
                <a:latin typeface="Segoe UI"/>
                <a:cs typeface="Segoe UI Semibold" panose="020B0702040204020203" pitchFamily="34" charset="0"/>
              </a:rPr>
              <a:t>Private</a:t>
            </a:r>
          </a:p>
          <a:p>
            <a:pPr algn="ctr" defTabSz="932563">
              <a:spcAft>
                <a:spcPts val="600"/>
              </a:spcAft>
              <a:defRPr/>
            </a:pPr>
            <a:r>
              <a:rPr lang="en-US" dirty="0">
                <a:solidFill>
                  <a:srgbClr val="1A1A1A"/>
                </a:solidFill>
                <a:latin typeface="Segoe UI"/>
                <a:cs typeface="Segoe UI Semibold" panose="020B0702040204020203" pitchFamily="34" charset="0"/>
              </a:rPr>
              <a:t>Hybrid</a:t>
            </a:r>
          </a:p>
          <a:p>
            <a:pPr algn="ctr" defTabSz="932563">
              <a:spcAft>
                <a:spcPts val="600"/>
              </a:spcAft>
              <a:defRPr/>
            </a:pPr>
            <a:r>
              <a:rPr lang="en-US" dirty="0">
                <a:solidFill>
                  <a:srgbClr val="1A1A1A"/>
                </a:solidFill>
                <a:latin typeface="Segoe UI"/>
                <a:cs typeface="Segoe UI Semibold" panose="020B0702040204020203" pitchFamily="34" charset="0"/>
              </a:rPr>
              <a:t>multi-cloud</a:t>
            </a:r>
          </a:p>
        </p:txBody>
      </p:sp>
      <p:sp>
        <p:nvSpPr>
          <p:cNvPr id="29" name="TextBox 28">
            <a:extLst>
              <a:ext uri="{FF2B5EF4-FFF2-40B4-BE49-F238E27FC236}">
                <a16:creationId xmlns:a16="http://schemas.microsoft.com/office/drawing/2014/main" id="{38EDED80-3D52-4DE9-A4C3-21F73E6C4BDB}"/>
              </a:ext>
            </a:extLst>
          </p:cNvPr>
          <p:cNvSpPr txBox="1"/>
          <p:nvPr/>
        </p:nvSpPr>
        <p:spPr>
          <a:xfrm>
            <a:off x="6035950" y="4170233"/>
            <a:ext cx="2584023" cy="1988194"/>
          </a:xfrm>
          <a:prstGeom prst="rect">
            <a:avLst/>
          </a:prstGeom>
          <a:noFill/>
        </p:spPr>
        <p:txBody>
          <a:bodyPr wrap="square" lIns="146283" tIns="146283" rIns="146283" bIns="146283" rtlCol="0">
            <a:spAutoFit/>
          </a:bodyPr>
          <a:lstStyle/>
          <a:p>
            <a:pPr algn="ctr" defTabSz="932563">
              <a:spcAft>
                <a:spcPts val="600"/>
              </a:spcAft>
              <a:defRPr/>
            </a:pPr>
            <a:r>
              <a:rPr lang="en-US" dirty="0">
                <a:solidFill>
                  <a:srgbClr val="505050"/>
                </a:solidFill>
                <a:latin typeface="Segoe UI Semibold" panose="020B0702040204020203" pitchFamily="34" charset="0"/>
                <a:cs typeface="Segoe UI Semibold" panose="020B0702040204020203" pitchFamily="34" charset="0"/>
              </a:rPr>
              <a:t>Extensible</a:t>
            </a:r>
            <a:r>
              <a:rPr lang="en-US" dirty="0">
                <a:solidFill>
                  <a:srgbClr val="1A1A1A"/>
                </a:solidFill>
                <a:latin typeface="Segoe UI Semibold" panose="020B0702040204020203" pitchFamily="34" charset="0"/>
                <a:cs typeface="Segoe UI Semibold" panose="020B0702040204020203" pitchFamily="34" charset="0"/>
              </a:rPr>
              <a:t> </a:t>
            </a:r>
          </a:p>
          <a:p>
            <a:pPr algn="ctr" defTabSz="932563">
              <a:spcAft>
                <a:spcPts val="600"/>
              </a:spcAft>
              <a:defRPr/>
            </a:pPr>
            <a:r>
              <a:rPr lang="en-US" dirty="0">
                <a:solidFill>
                  <a:srgbClr val="1A1A1A"/>
                </a:solidFill>
                <a:latin typeface="Segoe UI"/>
                <a:cs typeface="Segoe UI Semibold" panose="020B0702040204020203" pitchFamily="34" charset="0"/>
              </a:rPr>
              <a:t>Modular</a:t>
            </a:r>
          </a:p>
          <a:p>
            <a:pPr algn="ctr" defTabSz="932563">
              <a:spcAft>
                <a:spcPts val="600"/>
              </a:spcAft>
              <a:defRPr/>
            </a:pPr>
            <a:r>
              <a:rPr lang="en-US" dirty="0">
                <a:solidFill>
                  <a:srgbClr val="1A1A1A"/>
                </a:solidFill>
                <a:latin typeface="Segoe UI"/>
                <a:cs typeface="Segoe UI Semibold" panose="020B0702040204020203" pitchFamily="34" charset="0"/>
              </a:rPr>
              <a:t> pluggable</a:t>
            </a:r>
          </a:p>
          <a:p>
            <a:pPr algn="ctr" defTabSz="932563">
              <a:spcAft>
                <a:spcPts val="600"/>
              </a:spcAft>
              <a:defRPr/>
            </a:pPr>
            <a:r>
              <a:rPr lang="en-US" dirty="0" err="1">
                <a:solidFill>
                  <a:srgbClr val="1A1A1A"/>
                </a:solidFill>
                <a:latin typeface="Segoe UI"/>
                <a:cs typeface="Segoe UI Semibold" panose="020B0702040204020203" pitchFamily="34" charset="0"/>
              </a:rPr>
              <a:t>Hookable</a:t>
            </a:r>
            <a:endParaRPr lang="en-US" dirty="0">
              <a:solidFill>
                <a:srgbClr val="1A1A1A"/>
              </a:solidFill>
              <a:latin typeface="Segoe UI"/>
              <a:cs typeface="Segoe UI Semibold" panose="020B0702040204020203" pitchFamily="34" charset="0"/>
            </a:endParaRPr>
          </a:p>
          <a:p>
            <a:pPr algn="ctr" defTabSz="932563">
              <a:spcAft>
                <a:spcPts val="600"/>
              </a:spcAft>
              <a:defRPr/>
            </a:pPr>
            <a:r>
              <a:rPr lang="en-US" dirty="0">
                <a:solidFill>
                  <a:srgbClr val="1A1A1A"/>
                </a:solidFill>
                <a:latin typeface="Segoe UI"/>
                <a:cs typeface="Segoe UI Semibold" panose="020B0702040204020203" pitchFamily="34" charset="0"/>
              </a:rPr>
              <a:t>composable</a:t>
            </a:r>
          </a:p>
        </p:txBody>
      </p:sp>
    </p:spTree>
    <p:extLst>
      <p:ext uri="{BB962C8B-B14F-4D97-AF65-F5344CB8AC3E}">
        <p14:creationId xmlns:p14="http://schemas.microsoft.com/office/powerpoint/2010/main" val="17720313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50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Effect transition="in" filter="fade">
                                      <p:cBhvr>
                                        <p:cTn id="9" dur="500"/>
                                        <p:tgtEl>
                                          <p:spTgt spid="9"/>
                                        </p:tgtEl>
                                      </p:cBhvr>
                                    </p:animEffect>
                                  </p:childTnLst>
                                </p:cTn>
                              </p:par>
                            </p:childTnLst>
                          </p:cTn>
                        </p:par>
                        <p:par>
                          <p:cTn id="10" fill="hold">
                            <p:stCondLst>
                              <p:cond delay="1000"/>
                            </p:stCondLst>
                            <p:childTnLst>
                              <p:par>
                                <p:cTn id="11" presetID="22" presetClass="entr" presetSubtype="1" fill="hold" nodeType="after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wipe(up)">
                                      <p:cBhvr>
                                        <p:cTn id="13" dur="500"/>
                                        <p:tgtEl>
                                          <p:spTgt spid="23"/>
                                        </p:tgtEl>
                                      </p:cBhvr>
                                    </p:animEffect>
                                  </p:childTnLst>
                                </p:cTn>
                              </p:par>
                            </p:childTnLst>
                          </p:cTn>
                        </p:par>
                        <p:par>
                          <p:cTn id="14" fill="hold">
                            <p:stCondLst>
                              <p:cond delay="1500"/>
                            </p:stCondLst>
                            <p:childTnLst>
                              <p:par>
                                <p:cTn id="15" presetID="16" presetClass="entr" presetSubtype="37" fill="hold" nodeType="after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barn(outVertical)">
                                      <p:cBhvr>
                                        <p:cTn id="17" dur="10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53" presetClass="entr" presetSubtype="16" fill="hold" grpId="0" nodeType="clickEffect">
                                  <p:stCondLst>
                                    <p:cond delay="0"/>
                                  </p:stCondLst>
                                  <p:childTnLst>
                                    <p:set>
                                      <p:cBhvr>
                                        <p:cTn id="21" dur="1" fill="hold">
                                          <p:stCondLst>
                                            <p:cond delay="0"/>
                                          </p:stCondLst>
                                        </p:cTn>
                                        <p:tgtEl>
                                          <p:spTgt spid="28"/>
                                        </p:tgtEl>
                                        <p:attrNameLst>
                                          <p:attrName>style.visibility</p:attrName>
                                        </p:attrNameLst>
                                      </p:cBhvr>
                                      <p:to>
                                        <p:strVal val="visible"/>
                                      </p:to>
                                    </p:set>
                                    <p:anim calcmode="lin" valueType="num">
                                      <p:cBhvr>
                                        <p:cTn id="22" dur="500" fill="hold"/>
                                        <p:tgtEl>
                                          <p:spTgt spid="28"/>
                                        </p:tgtEl>
                                        <p:attrNameLst>
                                          <p:attrName>ppt_w</p:attrName>
                                        </p:attrNameLst>
                                      </p:cBhvr>
                                      <p:tavLst>
                                        <p:tav tm="0">
                                          <p:val>
                                            <p:fltVal val="0"/>
                                          </p:val>
                                        </p:tav>
                                        <p:tav tm="100000">
                                          <p:val>
                                            <p:strVal val="#ppt_w"/>
                                          </p:val>
                                        </p:tav>
                                      </p:tavLst>
                                    </p:anim>
                                    <p:anim calcmode="lin" valueType="num">
                                      <p:cBhvr>
                                        <p:cTn id="23" dur="500" fill="hold"/>
                                        <p:tgtEl>
                                          <p:spTgt spid="28"/>
                                        </p:tgtEl>
                                        <p:attrNameLst>
                                          <p:attrName>ppt_h</p:attrName>
                                        </p:attrNameLst>
                                      </p:cBhvr>
                                      <p:tavLst>
                                        <p:tav tm="0">
                                          <p:val>
                                            <p:fltVal val="0"/>
                                          </p:val>
                                        </p:tav>
                                        <p:tav tm="100000">
                                          <p:val>
                                            <p:strVal val="#ppt_h"/>
                                          </p:val>
                                        </p:tav>
                                      </p:tavLst>
                                    </p:anim>
                                    <p:animEffect transition="in" filter="fade">
                                      <p:cBhvr>
                                        <p:cTn id="24" dur="500"/>
                                        <p:tgtEl>
                                          <p:spTgt spid="28"/>
                                        </p:tgtEl>
                                      </p:cBhvr>
                                    </p:animEffect>
                                  </p:childTnLst>
                                </p:cTn>
                              </p:par>
                            </p:childTnLst>
                          </p:cTn>
                        </p:par>
                      </p:childTnLst>
                    </p:cTn>
                  </p:par>
                  <p:par>
                    <p:cTn id="25" fill="hold">
                      <p:stCondLst>
                        <p:cond delay="indefinite"/>
                      </p:stCondLst>
                      <p:childTnLst>
                        <p:par>
                          <p:cTn id="26" fill="hold">
                            <p:stCondLst>
                              <p:cond delay="0"/>
                            </p:stCondLst>
                            <p:childTnLst>
                              <p:par>
                                <p:cTn id="27" presetID="53" presetClass="entr" presetSubtype="16" fill="hold" grpId="0" nodeType="clickEffect">
                                  <p:stCondLst>
                                    <p:cond delay="0"/>
                                  </p:stCondLst>
                                  <p:childTnLst>
                                    <p:set>
                                      <p:cBhvr>
                                        <p:cTn id="28" dur="1" fill="hold">
                                          <p:stCondLst>
                                            <p:cond delay="0"/>
                                          </p:stCondLst>
                                        </p:cTn>
                                        <p:tgtEl>
                                          <p:spTgt spid="29"/>
                                        </p:tgtEl>
                                        <p:attrNameLst>
                                          <p:attrName>style.visibility</p:attrName>
                                        </p:attrNameLst>
                                      </p:cBhvr>
                                      <p:to>
                                        <p:strVal val="visible"/>
                                      </p:to>
                                    </p:set>
                                    <p:anim calcmode="lin" valueType="num">
                                      <p:cBhvr>
                                        <p:cTn id="29" dur="500" fill="hold"/>
                                        <p:tgtEl>
                                          <p:spTgt spid="29"/>
                                        </p:tgtEl>
                                        <p:attrNameLst>
                                          <p:attrName>ppt_w</p:attrName>
                                        </p:attrNameLst>
                                      </p:cBhvr>
                                      <p:tavLst>
                                        <p:tav tm="0">
                                          <p:val>
                                            <p:fltVal val="0"/>
                                          </p:val>
                                        </p:tav>
                                        <p:tav tm="100000">
                                          <p:val>
                                            <p:strVal val="#ppt_w"/>
                                          </p:val>
                                        </p:tav>
                                      </p:tavLst>
                                    </p:anim>
                                    <p:anim calcmode="lin" valueType="num">
                                      <p:cBhvr>
                                        <p:cTn id="30" dur="500" fill="hold"/>
                                        <p:tgtEl>
                                          <p:spTgt spid="29"/>
                                        </p:tgtEl>
                                        <p:attrNameLst>
                                          <p:attrName>ppt_h</p:attrName>
                                        </p:attrNameLst>
                                      </p:cBhvr>
                                      <p:tavLst>
                                        <p:tav tm="0">
                                          <p:val>
                                            <p:fltVal val="0"/>
                                          </p:val>
                                        </p:tav>
                                        <p:tav tm="100000">
                                          <p:val>
                                            <p:strVal val="#ppt_h"/>
                                          </p:val>
                                        </p:tav>
                                      </p:tavLst>
                                    </p:anim>
                                    <p:animEffect transition="in" filter="fade">
                                      <p:cBhvr>
                                        <p:cTn id="31" dur="500"/>
                                        <p:tgtEl>
                                          <p:spTgt spid="29"/>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grpId="0" nodeType="clickEffect">
                                  <p:stCondLst>
                                    <p:cond delay="0"/>
                                  </p:stCondLst>
                                  <p:childTnLst>
                                    <p:set>
                                      <p:cBhvr>
                                        <p:cTn id="35" dur="1" fill="hold">
                                          <p:stCondLst>
                                            <p:cond delay="0"/>
                                          </p:stCondLst>
                                        </p:cTn>
                                        <p:tgtEl>
                                          <p:spTgt spid="22"/>
                                        </p:tgtEl>
                                        <p:attrNameLst>
                                          <p:attrName>style.visibility</p:attrName>
                                        </p:attrNameLst>
                                      </p:cBhvr>
                                      <p:to>
                                        <p:strVal val="visible"/>
                                      </p:to>
                                    </p:set>
                                    <p:anim calcmode="lin" valueType="num">
                                      <p:cBhvr>
                                        <p:cTn id="36" dur="500" fill="hold"/>
                                        <p:tgtEl>
                                          <p:spTgt spid="22"/>
                                        </p:tgtEl>
                                        <p:attrNameLst>
                                          <p:attrName>ppt_w</p:attrName>
                                        </p:attrNameLst>
                                      </p:cBhvr>
                                      <p:tavLst>
                                        <p:tav tm="0">
                                          <p:val>
                                            <p:fltVal val="0"/>
                                          </p:val>
                                        </p:tav>
                                        <p:tav tm="100000">
                                          <p:val>
                                            <p:strVal val="#ppt_w"/>
                                          </p:val>
                                        </p:tav>
                                      </p:tavLst>
                                    </p:anim>
                                    <p:anim calcmode="lin" valueType="num">
                                      <p:cBhvr>
                                        <p:cTn id="37" dur="500" fill="hold"/>
                                        <p:tgtEl>
                                          <p:spTgt spid="22"/>
                                        </p:tgtEl>
                                        <p:attrNameLst>
                                          <p:attrName>ppt_h</p:attrName>
                                        </p:attrNameLst>
                                      </p:cBhvr>
                                      <p:tavLst>
                                        <p:tav tm="0">
                                          <p:val>
                                            <p:fltVal val="0"/>
                                          </p:val>
                                        </p:tav>
                                        <p:tav tm="100000">
                                          <p:val>
                                            <p:strVal val="#ppt_h"/>
                                          </p:val>
                                        </p:tav>
                                      </p:tavLst>
                                    </p:anim>
                                    <p:animEffect transition="in" filter="fade">
                                      <p:cBhvr>
                                        <p:cTn id="38"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8" grpId="0"/>
      <p:bldP spid="29"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4DAC37BC-8BE8-4FD5-A0B2-2E99E8206267}"/>
              </a:ext>
            </a:extLst>
          </p:cNvPr>
          <p:cNvCxnSpPr>
            <a:cxnSpLocks/>
          </p:cNvCxnSpPr>
          <p:nvPr/>
        </p:nvCxnSpPr>
        <p:spPr>
          <a:xfrm>
            <a:off x="2346158" y="0"/>
            <a:ext cx="0" cy="7395411"/>
          </a:xfrm>
          <a:prstGeom prst="line">
            <a:avLst/>
          </a:prstGeom>
          <a:ln>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E168197A-B761-4DE1-B007-8B04A25E1D6A}"/>
              </a:ext>
            </a:extLst>
          </p:cNvPr>
          <p:cNvGrpSpPr/>
          <p:nvPr/>
        </p:nvGrpSpPr>
        <p:grpSpPr>
          <a:xfrm>
            <a:off x="6388804" y="1733324"/>
            <a:ext cx="1878319" cy="1845152"/>
            <a:chOff x="5189537" y="1921279"/>
            <a:chExt cx="2057401" cy="2057401"/>
          </a:xfrm>
        </p:grpSpPr>
        <p:sp>
          <p:nvSpPr>
            <p:cNvPr id="11" name="Oval 10">
              <a:extLst>
                <a:ext uri="{FF2B5EF4-FFF2-40B4-BE49-F238E27FC236}">
                  <a16:creationId xmlns:a16="http://schemas.microsoft.com/office/drawing/2014/main" id="{92D7C565-8EF7-438A-AA97-A830C115A61E}"/>
                </a:ext>
              </a:extLst>
            </p:cNvPr>
            <p:cNvSpPr/>
            <p:nvPr/>
          </p:nvSpPr>
          <p:spPr bwMode="auto">
            <a:xfrm>
              <a:off x="5189537" y="1921279"/>
              <a:ext cx="2057401" cy="2057401"/>
            </a:xfrm>
            <a:prstGeom prst="ellipse">
              <a:avLst/>
            </a:prstGeom>
            <a:solidFill>
              <a:schemeClr val="bg1"/>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2" name="Picture 11">
              <a:extLst>
                <a:ext uri="{FF2B5EF4-FFF2-40B4-BE49-F238E27FC236}">
                  <a16:creationId xmlns:a16="http://schemas.microsoft.com/office/drawing/2014/main" id="{B5B75AE1-71ED-4EAF-90BA-32EE6408298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563059" y="2294801"/>
              <a:ext cx="1310356" cy="1310356"/>
            </a:xfrm>
            <a:prstGeom prst="rect">
              <a:avLst/>
            </a:prstGeom>
          </p:spPr>
        </p:pic>
      </p:grpSp>
      <p:cxnSp>
        <p:nvCxnSpPr>
          <p:cNvPr id="23" name="Straight Connector 22">
            <a:extLst>
              <a:ext uri="{FF2B5EF4-FFF2-40B4-BE49-F238E27FC236}">
                <a16:creationId xmlns:a16="http://schemas.microsoft.com/office/drawing/2014/main" id="{9B189F44-7F25-4D4C-8411-C9050F83BD03}"/>
              </a:ext>
            </a:extLst>
          </p:cNvPr>
          <p:cNvCxnSpPr>
            <a:cxnSpLocks/>
          </p:cNvCxnSpPr>
          <p:nvPr/>
        </p:nvCxnSpPr>
        <p:spPr>
          <a:xfrm>
            <a:off x="7346476" y="3699183"/>
            <a:ext cx="0" cy="7091"/>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38" name="Group 37">
            <a:extLst>
              <a:ext uri="{FF2B5EF4-FFF2-40B4-BE49-F238E27FC236}">
                <a16:creationId xmlns:a16="http://schemas.microsoft.com/office/drawing/2014/main" id="{7459DDC7-9087-4001-AFFC-BDC80CC0F3BF}"/>
              </a:ext>
            </a:extLst>
          </p:cNvPr>
          <p:cNvGrpSpPr/>
          <p:nvPr/>
        </p:nvGrpSpPr>
        <p:grpSpPr>
          <a:xfrm>
            <a:off x="3453602" y="3766573"/>
            <a:ext cx="7649265" cy="146891"/>
            <a:chOff x="2059640" y="4770807"/>
            <a:chExt cx="7650354" cy="146912"/>
          </a:xfrm>
        </p:grpSpPr>
        <p:cxnSp>
          <p:nvCxnSpPr>
            <p:cNvPr id="39" name="Straight Connector 38">
              <a:extLst>
                <a:ext uri="{FF2B5EF4-FFF2-40B4-BE49-F238E27FC236}">
                  <a16:creationId xmlns:a16="http://schemas.microsoft.com/office/drawing/2014/main" id="{6E097CA9-C495-461C-842F-1923ECE7AC7F}"/>
                </a:ext>
              </a:extLst>
            </p:cNvPr>
            <p:cNvCxnSpPr>
              <a:cxnSpLocks/>
            </p:cNvCxnSpPr>
            <p:nvPr/>
          </p:nvCxnSpPr>
          <p:spPr>
            <a:xfrm>
              <a:off x="2294683" y="4844264"/>
              <a:ext cx="2112413"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40" name="Oval 39">
              <a:extLst>
                <a:ext uri="{FF2B5EF4-FFF2-40B4-BE49-F238E27FC236}">
                  <a16:creationId xmlns:a16="http://schemas.microsoft.com/office/drawing/2014/main" id="{8E38F898-AAA5-46F7-95C5-5E4966D86907}"/>
                </a:ext>
              </a:extLst>
            </p:cNvPr>
            <p:cNvSpPr/>
            <p:nvPr/>
          </p:nvSpPr>
          <p:spPr bwMode="auto">
            <a:xfrm rot="16200000">
              <a:off x="2059640" y="4770807"/>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960">
                <a:gradFill>
                  <a:gsLst>
                    <a:gs pos="0">
                      <a:srgbClr val="FFFFFF"/>
                    </a:gs>
                    <a:gs pos="100000">
                      <a:srgbClr val="FFFFFF"/>
                    </a:gs>
                  </a:gsLst>
                  <a:lin ang="5400000" scaled="0"/>
                </a:gradFill>
                <a:latin typeface="Segoe UI Semilight"/>
              </a:endParaRPr>
            </a:p>
          </p:txBody>
        </p:sp>
        <p:sp>
          <p:nvSpPr>
            <p:cNvPr id="41" name="Oval 40">
              <a:extLst>
                <a:ext uri="{FF2B5EF4-FFF2-40B4-BE49-F238E27FC236}">
                  <a16:creationId xmlns:a16="http://schemas.microsoft.com/office/drawing/2014/main" id="{6A92FB74-53CD-4360-9CEF-73FCFBBC98B4}"/>
                </a:ext>
              </a:extLst>
            </p:cNvPr>
            <p:cNvSpPr/>
            <p:nvPr/>
          </p:nvSpPr>
          <p:spPr bwMode="auto">
            <a:xfrm rot="16200000">
              <a:off x="4573488" y="4770807"/>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960">
                <a:gradFill>
                  <a:gsLst>
                    <a:gs pos="0">
                      <a:srgbClr val="FFFFFF"/>
                    </a:gs>
                    <a:gs pos="100000">
                      <a:srgbClr val="FFFFFF"/>
                    </a:gs>
                  </a:gsLst>
                  <a:lin ang="5400000" scaled="0"/>
                </a:gradFill>
                <a:latin typeface="Segoe UI Semilight"/>
              </a:endParaRPr>
            </a:p>
          </p:txBody>
        </p:sp>
        <p:sp>
          <p:nvSpPr>
            <p:cNvPr id="42" name="Oval 41">
              <a:extLst>
                <a:ext uri="{FF2B5EF4-FFF2-40B4-BE49-F238E27FC236}">
                  <a16:creationId xmlns:a16="http://schemas.microsoft.com/office/drawing/2014/main" id="{D1C7FE25-7B7F-496F-A3C5-0F6641FC0E19}"/>
                </a:ext>
              </a:extLst>
            </p:cNvPr>
            <p:cNvSpPr/>
            <p:nvPr/>
          </p:nvSpPr>
          <p:spPr bwMode="auto">
            <a:xfrm rot="16200000">
              <a:off x="9563082" y="4770807"/>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960">
                <a:gradFill>
                  <a:gsLst>
                    <a:gs pos="0">
                      <a:srgbClr val="FFFFFF"/>
                    </a:gs>
                    <a:gs pos="100000">
                      <a:srgbClr val="FFFFFF"/>
                    </a:gs>
                  </a:gsLst>
                  <a:lin ang="5400000" scaled="0"/>
                </a:gradFill>
                <a:latin typeface="Segoe UI Semilight"/>
              </a:endParaRPr>
            </a:p>
          </p:txBody>
        </p:sp>
        <p:sp>
          <p:nvSpPr>
            <p:cNvPr id="43" name="Oval 42">
              <a:extLst>
                <a:ext uri="{FF2B5EF4-FFF2-40B4-BE49-F238E27FC236}">
                  <a16:creationId xmlns:a16="http://schemas.microsoft.com/office/drawing/2014/main" id="{E2693FBA-E042-4433-949A-5C2303A7FC97}"/>
                </a:ext>
              </a:extLst>
            </p:cNvPr>
            <p:cNvSpPr/>
            <p:nvPr/>
          </p:nvSpPr>
          <p:spPr bwMode="auto">
            <a:xfrm rot="16200000">
              <a:off x="7201650" y="4770807"/>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960">
                <a:gradFill>
                  <a:gsLst>
                    <a:gs pos="0">
                      <a:srgbClr val="FFFFFF"/>
                    </a:gs>
                    <a:gs pos="100000">
                      <a:srgbClr val="FFFFFF"/>
                    </a:gs>
                  </a:gsLst>
                  <a:lin ang="5400000" scaled="0"/>
                </a:gradFill>
                <a:latin typeface="Segoe UI Semilight"/>
              </a:endParaRPr>
            </a:p>
          </p:txBody>
        </p:sp>
        <p:cxnSp>
          <p:nvCxnSpPr>
            <p:cNvPr id="44" name="Straight Connector 43">
              <a:extLst>
                <a:ext uri="{FF2B5EF4-FFF2-40B4-BE49-F238E27FC236}">
                  <a16:creationId xmlns:a16="http://schemas.microsoft.com/office/drawing/2014/main" id="{203CF749-02CE-438B-8C70-6DADA1E6BB15}"/>
                </a:ext>
              </a:extLst>
            </p:cNvPr>
            <p:cNvCxnSpPr>
              <a:cxnSpLocks/>
              <a:stCxn id="41" idx="4"/>
              <a:endCxn id="43" idx="0"/>
            </p:cNvCxnSpPr>
            <p:nvPr/>
          </p:nvCxnSpPr>
          <p:spPr>
            <a:xfrm>
              <a:off x="4720399" y="4844262"/>
              <a:ext cx="2481251"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2704AE2F-C385-4CF6-9B49-E75AA7FEA771}"/>
                </a:ext>
              </a:extLst>
            </p:cNvPr>
            <p:cNvCxnSpPr>
              <a:cxnSpLocks/>
              <a:stCxn id="43" idx="4"/>
            </p:cNvCxnSpPr>
            <p:nvPr/>
          </p:nvCxnSpPr>
          <p:spPr>
            <a:xfrm>
              <a:off x="7348562" y="4844262"/>
              <a:ext cx="2202764"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6" name="Group 45">
            <a:extLst>
              <a:ext uri="{FF2B5EF4-FFF2-40B4-BE49-F238E27FC236}">
                <a16:creationId xmlns:a16="http://schemas.microsoft.com/office/drawing/2014/main" id="{9CB30CCB-6FA9-4B7D-91A5-25E8AE6566F6}"/>
              </a:ext>
            </a:extLst>
          </p:cNvPr>
          <p:cNvGrpSpPr/>
          <p:nvPr/>
        </p:nvGrpSpPr>
        <p:grpSpPr>
          <a:xfrm>
            <a:off x="2493033" y="4129457"/>
            <a:ext cx="9669860" cy="1126420"/>
            <a:chOff x="892527" y="5161751"/>
            <a:chExt cx="10489848" cy="1243103"/>
          </a:xfrm>
        </p:grpSpPr>
        <p:sp>
          <p:nvSpPr>
            <p:cNvPr id="47" name="TextBox 46">
              <a:extLst>
                <a:ext uri="{FF2B5EF4-FFF2-40B4-BE49-F238E27FC236}">
                  <a16:creationId xmlns:a16="http://schemas.microsoft.com/office/drawing/2014/main" id="{7F52E09C-0BDA-43BB-AF1E-A5ED986B3722}"/>
                </a:ext>
              </a:extLst>
            </p:cNvPr>
            <p:cNvSpPr txBox="1"/>
            <p:nvPr/>
          </p:nvSpPr>
          <p:spPr>
            <a:xfrm>
              <a:off x="892527" y="5211744"/>
              <a:ext cx="2481138" cy="1143127"/>
            </a:xfrm>
            <a:prstGeom prst="rect">
              <a:avLst/>
            </a:prstGeom>
            <a:noFill/>
          </p:spPr>
          <p:txBody>
            <a:bodyPr wrap="square" lIns="146283" tIns="146283" rIns="146283" bIns="146283" rtlCol="0" anchor="ctr">
              <a:spAutoFit/>
            </a:bodyPr>
            <a:lstStyle/>
            <a:p>
              <a:pPr algn="ctr" defTabSz="932563">
                <a:spcAft>
                  <a:spcPts val="600"/>
                </a:spcAft>
                <a:defRPr/>
              </a:pPr>
              <a:r>
                <a:rPr lang="en-US">
                  <a:solidFill>
                    <a:srgbClr val="1A1A1A"/>
                  </a:solidFill>
                  <a:latin typeface="Segoe UI"/>
                  <a:cs typeface="Segoe UI Semibold" panose="020B0702040204020203" pitchFamily="34" charset="0"/>
                </a:rPr>
                <a:t>Deploy your applications quickly and predictably</a:t>
              </a:r>
            </a:p>
          </p:txBody>
        </p:sp>
        <p:sp>
          <p:nvSpPr>
            <p:cNvPr id="48" name="TextBox 47">
              <a:extLst>
                <a:ext uri="{FF2B5EF4-FFF2-40B4-BE49-F238E27FC236}">
                  <a16:creationId xmlns:a16="http://schemas.microsoft.com/office/drawing/2014/main" id="{DEE5C9AF-C6C3-479C-AB23-C930648B168A}"/>
                </a:ext>
              </a:extLst>
            </p:cNvPr>
            <p:cNvSpPr txBox="1"/>
            <p:nvPr/>
          </p:nvSpPr>
          <p:spPr>
            <a:xfrm>
              <a:off x="3878114" y="5211739"/>
              <a:ext cx="1956818" cy="1143126"/>
            </a:xfrm>
            <a:prstGeom prst="rect">
              <a:avLst/>
            </a:prstGeom>
            <a:noFill/>
          </p:spPr>
          <p:txBody>
            <a:bodyPr wrap="square" lIns="146283" tIns="146283" rIns="146283" bIns="146283" rtlCol="0" anchor="ctr">
              <a:spAutoFit/>
            </a:bodyPr>
            <a:lstStyle/>
            <a:p>
              <a:pPr algn="ctr" defTabSz="932563">
                <a:spcAft>
                  <a:spcPts val="600"/>
                </a:spcAft>
                <a:defRPr/>
              </a:pPr>
              <a:r>
                <a:rPr lang="en-US">
                  <a:solidFill>
                    <a:srgbClr val="1A1A1A"/>
                  </a:solidFill>
                  <a:latin typeface="Segoe UI"/>
                  <a:cs typeface="Segoe UI Semibold" panose="020B0702040204020203" pitchFamily="34" charset="0"/>
                </a:rPr>
                <a:t>Scale your applications on the fly</a:t>
              </a:r>
            </a:p>
          </p:txBody>
        </p:sp>
        <p:sp>
          <p:nvSpPr>
            <p:cNvPr id="49" name="TextBox 48">
              <a:extLst>
                <a:ext uri="{FF2B5EF4-FFF2-40B4-BE49-F238E27FC236}">
                  <a16:creationId xmlns:a16="http://schemas.microsoft.com/office/drawing/2014/main" id="{8F5316AC-2D39-44A2-B347-EB7316F7A9CC}"/>
                </a:ext>
              </a:extLst>
            </p:cNvPr>
            <p:cNvSpPr txBox="1"/>
            <p:nvPr/>
          </p:nvSpPr>
          <p:spPr>
            <a:xfrm>
              <a:off x="6434998" y="5211740"/>
              <a:ext cx="2289902" cy="1143126"/>
            </a:xfrm>
            <a:prstGeom prst="rect">
              <a:avLst/>
            </a:prstGeom>
            <a:noFill/>
          </p:spPr>
          <p:txBody>
            <a:bodyPr wrap="square" lIns="146283" tIns="146283" rIns="146283" bIns="146283" rtlCol="0" anchor="ctr">
              <a:spAutoFit/>
            </a:bodyPr>
            <a:lstStyle/>
            <a:p>
              <a:pPr algn="ctr" defTabSz="932563">
                <a:spcAft>
                  <a:spcPts val="600"/>
                </a:spcAft>
                <a:defRPr/>
              </a:pPr>
              <a:r>
                <a:rPr lang="en-US">
                  <a:solidFill>
                    <a:srgbClr val="1A1A1A"/>
                  </a:solidFill>
                  <a:latin typeface="Segoe UI"/>
                  <a:cs typeface="Segoe UI Semibold" panose="020B0702040204020203" pitchFamily="34" charset="0"/>
                </a:rPr>
                <a:t>Roll out </a:t>
              </a:r>
              <a:br>
                <a:rPr lang="en-US">
                  <a:solidFill>
                    <a:srgbClr val="1A1A1A"/>
                  </a:solidFill>
                  <a:latin typeface="Segoe UI"/>
                  <a:cs typeface="Segoe UI Semibold" panose="020B0702040204020203" pitchFamily="34" charset="0"/>
                </a:rPr>
              </a:br>
              <a:r>
                <a:rPr lang="en-US">
                  <a:solidFill>
                    <a:srgbClr val="1A1A1A"/>
                  </a:solidFill>
                  <a:latin typeface="Segoe UI"/>
                  <a:cs typeface="Segoe UI Semibold" panose="020B0702040204020203" pitchFamily="34" charset="0"/>
                </a:rPr>
                <a:t>new features seamlessly</a:t>
              </a:r>
            </a:p>
          </p:txBody>
        </p:sp>
        <p:sp>
          <p:nvSpPr>
            <p:cNvPr id="50" name="TextBox 49">
              <a:extLst>
                <a:ext uri="{FF2B5EF4-FFF2-40B4-BE49-F238E27FC236}">
                  <a16:creationId xmlns:a16="http://schemas.microsoft.com/office/drawing/2014/main" id="{3A3F6C2A-970F-4C87-BF66-15B6F002F49A}"/>
                </a:ext>
              </a:extLst>
            </p:cNvPr>
            <p:cNvSpPr txBox="1"/>
            <p:nvPr/>
          </p:nvSpPr>
          <p:spPr>
            <a:xfrm>
              <a:off x="8974718" y="5161751"/>
              <a:ext cx="2407657" cy="1243103"/>
            </a:xfrm>
            <a:prstGeom prst="rect">
              <a:avLst/>
            </a:prstGeom>
            <a:noFill/>
          </p:spPr>
          <p:txBody>
            <a:bodyPr wrap="square" lIns="146283" tIns="146283" rIns="146283" bIns="146283" rtlCol="0" anchor="ctr">
              <a:spAutoFit/>
            </a:bodyPr>
            <a:lstStyle/>
            <a:p>
              <a:pPr algn="ctr" defTabSz="932563">
                <a:spcAft>
                  <a:spcPts val="600"/>
                </a:spcAft>
                <a:defRPr/>
              </a:pPr>
              <a:r>
                <a:rPr lang="en-US">
                  <a:solidFill>
                    <a:srgbClr val="1A1A1A"/>
                  </a:solidFill>
                  <a:latin typeface="Segoe UI"/>
                  <a:cs typeface="Segoe UI Semibold" panose="020B0702040204020203" pitchFamily="34" charset="0"/>
                </a:rPr>
                <a:t>Limit hardware usage to required resources only</a:t>
              </a:r>
            </a:p>
          </p:txBody>
        </p:sp>
      </p:grpSp>
      <p:sp>
        <p:nvSpPr>
          <p:cNvPr id="59" name="Title 3">
            <a:extLst>
              <a:ext uri="{FF2B5EF4-FFF2-40B4-BE49-F238E27FC236}">
                <a16:creationId xmlns:a16="http://schemas.microsoft.com/office/drawing/2014/main" id="{A33B64E7-2A98-48B7-A8AC-AEA4E83FE881}"/>
              </a:ext>
            </a:extLst>
          </p:cNvPr>
          <p:cNvSpPr txBox="1">
            <a:spLocks/>
          </p:cNvSpPr>
          <p:nvPr/>
        </p:nvSpPr>
        <p:spPr>
          <a:xfrm>
            <a:off x="4030088" y="215314"/>
            <a:ext cx="6632776"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en-US">
                <a:solidFill>
                  <a:schemeClr val="accent3"/>
                </a:solidFill>
              </a:rPr>
              <a:t>Kubernetes</a:t>
            </a:r>
          </a:p>
        </p:txBody>
      </p:sp>
      <p:sp>
        <p:nvSpPr>
          <p:cNvPr id="60" name="TextBox 59">
            <a:extLst>
              <a:ext uri="{FF2B5EF4-FFF2-40B4-BE49-F238E27FC236}">
                <a16:creationId xmlns:a16="http://schemas.microsoft.com/office/drawing/2014/main" id="{4E6FF526-59E5-4F53-9098-00AB6161E004}"/>
              </a:ext>
            </a:extLst>
          </p:cNvPr>
          <p:cNvSpPr txBox="1"/>
          <p:nvPr/>
        </p:nvSpPr>
        <p:spPr>
          <a:xfrm>
            <a:off x="3177305" y="811011"/>
            <a:ext cx="8193169" cy="609125"/>
          </a:xfrm>
          <a:prstGeom prst="rect">
            <a:avLst/>
          </a:prstGeom>
          <a:noFill/>
        </p:spPr>
        <p:txBody>
          <a:bodyPr wrap="square" lIns="149217" tIns="149217" rIns="149217" bIns="149217" rtlCol="0">
            <a:spAutoFit/>
          </a:bodyPr>
          <a:lstStyle/>
          <a:p>
            <a:pPr marL="0" marR="0" lvl="0" indent="0" algn="ctr" defTabSz="932597" rtl="0" eaLnBrk="1" fontAlgn="auto" latinLnBrk="0" hangingPunct="1">
              <a:lnSpc>
                <a:spcPct val="100000"/>
              </a:lnSpc>
              <a:spcBef>
                <a:spcPts val="0"/>
              </a:spcBef>
              <a:spcAft>
                <a:spcPts val="612"/>
              </a:spcAft>
              <a:buClrTx/>
              <a:buSzTx/>
              <a:buFontTx/>
              <a:buNone/>
              <a:tabLst/>
              <a:defRPr/>
            </a:pPr>
            <a:r>
              <a:rPr kumimoji="0" lang="en-US" sz="2000" b="0" i="0" u="none" strike="noStrike" kern="1200" cap="none" spc="0" normalizeH="0" baseline="0" noProof="0">
                <a:ln>
                  <a:noFill/>
                </a:ln>
                <a:effectLst/>
                <a:uLnTx/>
                <a:uFillTx/>
                <a:latin typeface="Segoe UI"/>
                <a:ea typeface="+mn-ea"/>
                <a:cs typeface="Segoe UI Semibold" panose="020B0702040204020203" pitchFamily="34" charset="0"/>
              </a:rPr>
              <a:t>Empowering you to do more</a:t>
            </a:r>
          </a:p>
        </p:txBody>
      </p:sp>
      <p:pic>
        <p:nvPicPr>
          <p:cNvPr id="30" name="Picture 29">
            <a:extLst>
              <a:ext uri="{FF2B5EF4-FFF2-40B4-BE49-F238E27FC236}">
                <a16:creationId xmlns:a16="http://schemas.microsoft.com/office/drawing/2014/main" id="{F1A6A13B-DC76-4DE5-8189-D1F75B7EA06F}"/>
              </a:ext>
            </a:extLst>
          </p:cNvPr>
          <p:cNvPicPr>
            <a:picLocks noChangeAspect="1"/>
          </p:cNvPicPr>
          <p:nvPr/>
        </p:nvPicPr>
        <p:blipFill>
          <a:blip r:embed="rId4">
            <a:alphaModFix amt="20000"/>
          </a:blip>
          <a:stretch>
            <a:fillRect/>
          </a:stretch>
        </p:blipFill>
        <p:spPr>
          <a:xfrm>
            <a:off x="442962" y="1493345"/>
            <a:ext cx="1326107" cy="479958"/>
          </a:xfrm>
          <a:prstGeom prst="rect">
            <a:avLst/>
          </a:prstGeom>
        </p:spPr>
      </p:pic>
      <p:pic>
        <p:nvPicPr>
          <p:cNvPr id="31" name="Picture 30">
            <a:extLst>
              <a:ext uri="{FF2B5EF4-FFF2-40B4-BE49-F238E27FC236}">
                <a16:creationId xmlns:a16="http://schemas.microsoft.com/office/drawing/2014/main" id="{EBA29F92-0CC2-4866-84CA-7F4C5D48E3B2}"/>
              </a:ext>
            </a:extLst>
          </p:cNvPr>
          <p:cNvPicPr>
            <a:picLocks noChangeAspect="1"/>
          </p:cNvPicPr>
          <p:nvPr/>
        </p:nvPicPr>
        <p:blipFill>
          <a:blip r:embed="rId5">
            <a:alphaModFix amt="20000"/>
          </a:blip>
          <a:stretch>
            <a:fillRect/>
          </a:stretch>
        </p:blipFill>
        <p:spPr>
          <a:xfrm>
            <a:off x="581110" y="139625"/>
            <a:ext cx="1068955" cy="1068955"/>
          </a:xfrm>
          <a:prstGeom prst="rect">
            <a:avLst/>
          </a:prstGeom>
        </p:spPr>
      </p:pic>
      <p:pic>
        <p:nvPicPr>
          <p:cNvPr id="32" name="Picture 31">
            <a:extLst>
              <a:ext uri="{FF2B5EF4-FFF2-40B4-BE49-F238E27FC236}">
                <a16:creationId xmlns:a16="http://schemas.microsoft.com/office/drawing/2014/main" id="{A6269560-3791-4924-8C8C-F91547CAD548}"/>
              </a:ext>
            </a:extLst>
          </p:cNvPr>
          <p:cNvPicPr>
            <a:picLocks noChangeAspect="1"/>
          </p:cNvPicPr>
          <p:nvPr/>
        </p:nvPicPr>
        <p:blipFill>
          <a:blip r:embed="rId6">
            <a:alphaModFix amt="20000"/>
            <a:extLst>
              <a:ext uri="{28A0092B-C50C-407E-A947-70E740481C1C}">
                <a14:useLocalDpi xmlns:a14="http://schemas.microsoft.com/office/drawing/2010/main" val="0"/>
              </a:ext>
            </a:extLst>
          </a:blip>
          <a:stretch>
            <a:fillRect/>
          </a:stretch>
        </p:blipFill>
        <p:spPr>
          <a:xfrm>
            <a:off x="442961" y="2258068"/>
            <a:ext cx="1326107" cy="795664"/>
          </a:xfrm>
          <a:prstGeom prst="rect">
            <a:avLst/>
          </a:prstGeom>
        </p:spPr>
      </p:pic>
      <p:pic>
        <p:nvPicPr>
          <p:cNvPr id="33" name="Picture 2" descr="https://upload.wikimedia.org/wikipedia/commons/thumb/3/3a/OpenShift-LogoType.svg/1200px-OpenShift-LogoType.svg.png">
            <a:extLst>
              <a:ext uri="{FF2B5EF4-FFF2-40B4-BE49-F238E27FC236}">
                <a16:creationId xmlns:a16="http://schemas.microsoft.com/office/drawing/2014/main" id="{3512F097-72CD-47C7-8CA3-57ADB5D268E0}"/>
              </a:ext>
            </a:extLst>
          </p:cNvPr>
          <p:cNvPicPr>
            <a:picLocks noChangeAspect="1" noChangeArrowheads="1"/>
          </p:cNvPicPr>
          <p:nvPr/>
        </p:nvPicPr>
        <p:blipFill>
          <a:blip r:embed="rId7">
            <a:alphaModFix amt="20000"/>
            <a:extLst>
              <a:ext uri="{28A0092B-C50C-407E-A947-70E740481C1C}">
                <a14:useLocalDpi xmlns:a14="http://schemas.microsoft.com/office/drawing/2010/main" val="0"/>
              </a:ext>
            </a:extLst>
          </a:blip>
          <a:srcRect/>
          <a:stretch>
            <a:fillRect/>
          </a:stretch>
        </p:blipFill>
        <p:spPr bwMode="auto">
          <a:xfrm>
            <a:off x="640822" y="3334488"/>
            <a:ext cx="930384" cy="994004"/>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3">
            <a:extLst>
              <a:ext uri="{FF2B5EF4-FFF2-40B4-BE49-F238E27FC236}">
                <a16:creationId xmlns:a16="http://schemas.microsoft.com/office/drawing/2014/main" id="{B11E4790-3383-413E-8413-0C19710CA2DC}"/>
              </a:ext>
            </a:extLst>
          </p:cNvPr>
          <p:cNvPicPr>
            <a:picLocks noChangeAspect="1"/>
          </p:cNvPicPr>
          <p:nvPr/>
        </p:nvPicPr>
        <p:blipFill>
          <a:blip r:embed="rId8">
            <a:alphaModFix amt="20000"/>
          </a:blip>
          <a:stretch>
            <a:fillRect/>
          </a:stretch>
        </p:blipFill>
        <p:spPr>
          <a:xfrm>
            <a:off x="603917" y="4609248"/>
            <a:ext cx="1023340" cy="1009756"/>
          </a:xfrm>
          <a:prstGeom prst="rect">
            <a:avLst/>
          </a:prstGeom>
        </p:spPr>
      </p:pic>
      <p:pic>
        <p:nvPicPr>
          <p:cNvPr id="35" name="Picture 34">
            <a:extLst>
              <a:ext uri="{FF2B5EF4-FFF2-40B4-BE49-F238E27FC236}">
                <a16:creationId xmlns:a16="http://schemas.microsoft.com/office/drawing/2014/main" id="{70BF91AD-D5BD-4226-96E1-132D0FD4961E}"/>
              </a:ext>
            </a:extLst>
          </p:cNvPr>
          <p:cNvPicPr>
            <a:picLocks noChangeAspect="1"/>
          </p:cNvPicPr>
          <p:nvPr/>
        </p:nvPicPr>
        <p:blipFill>
          <a:blip r:embed="rId9">
            <a:alphaModFix/>
          </a:blip>
          <a:stretch>
            <a:fillRect/>
          </a:stretch>
        </p:blipFill>
        <p:spPr>
          <a:xfrm>
            <a:off x="698430" y="5899760"/>
            <a:ext cx="815167" cy="795666"/>
          </a:xfrm>
          <a:prstGeom prst="rect">
            <a:avLst/>
          </a:prstGeom>
        </p:spPr>
      </p:pic>
    </p:spTree>
    <p:extLst>
      <p:ext uri="{BB962C8B-B14F-4D97-AF65-F5344CB8AC3E}">
        <p14:creationId xmlns:p14="http://schemas.microsoft.com/office/powerpoint/2010/main" val="7291562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50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Effect transition="in" filter="fade">
                                      <p:cBhvr>
                                        <p:cTn id="9" dur="500"/>
                                        <p:tgtEl>
                                          <p:spTgt spid="9"/>
                                        </p:tgtEl>
                                      </p:cBhvr>
                                    </p:animEffect>
                                  </p:childTnLst>
                                </p:cTn>
                              </p:par>
                            </p:childTnLst>
                          </p:cTn>
                        </p:par>
                        <p:par>
                          <p:cTn id="10" fill="hold">
                            <p:stCondLst>
                              <p:cond delay="1000"/>
                            </p:stCondLst>
                            <p:childTnLst>
                              <p:par>
                                <p:cTn id="11" presetID="22" presetClass="entr" presetSubtype="1" fill="hold" nodeType="after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wipe(up)">
                                      <p:cBhvr>
                                        <p:cTn id="13" dur="500"/>
                                        <p:tgtEl>
                                          <p:spTgt spid="23"/>
                                        </p:tgtEl>
                                      </p:cBhvr>
                                    </p:animEffect>
                                  </p:childTnLst>
                                </p:cTn>
                              </p:par>
                            </p:childTnLst>
                          </p:cTn>
                        </p:par>
                        <p:par>
                          <p:cTn id="14" fill="hold">
                            <p:stCondLst>
                              <p:cond delay="1500"/>
                            </p:stCondLst>
                            <p:childTnLst>
                              <p:par>
                                <p:cTn id="15" presetID="16" presetClass="entr" presetSubtype="37" fill="hold" nodeType="afterEffect">
                                  <p:stCondLst>
                                    <p:cond delay="0"/>
                                  </p:stCondLst>
                                  <p:childTnLst>
                                    <p:set>
                                      <p:cBhvr>
                                        <p:cTn id="16" dur="1" fill="hold">
                                          <p:stCondLst>
                                            <p:cond delay="0"/>
                                          </p:stCondLst>
                                        </p:cTn>
                                        <p:tgtEl>
                                          <p:spTgt spid="38"/>
                                        </p:tgtEl>
                                        <p:attrNameLst>
                                          <p:attrName>style.visibility</p:attrName>
                                        </p:attrNameLst>
                                      </p:cBhvr>
                                      <p:to>
                                        <p:strVal val="visible"/>
                                      </p:to>
                                    </p:set>
                                    <p:animEffect transition="in" filter="barn(outVertical)">
                                      <p:cBhvr>
                                        <p:cTn id="17" dur="1000"/>
                                        <p:tgtEl>
                                          <p:spTgt spid="38"/>
                                        </p:tgtEl>
                                      </p:cBhvr>
                                    </p:animEffect>
                                  </p:childTnLst>
                                </p:cTn>
                              </p:par>
                            </p:childTnLst>
                          </p:cTn>
                        </p:par>
                        <p:par>
                          <p:cTn id="18" fill="hold">
                            <p:stCondLst>
                              <p:cond delay="2500"/>
                            </p:stCondLst>
                            <p:childTnLst>
                              <p:par>
                                <p:cTn id="19" presetID="22" presetClass="entr" presetSubtype="1" fill="hold" nodeType="afterEffect">
                                  <p:stCondLst>
                                    <p:cond delay="0"/>
                                  </p:stCondLst>
                                  <p:childTnLst>
                                    <p:set>
                                      <p:cBhvr>
                                        <p:cTn id="20" dur="1" fill="hold">
                                          <p:stCondLst>
                                            <p:cond delay="0"/>
                                          </p:stCondLst>
                                        </p:cTn>
                                        <p:tgtEl>
                                          <p:spTgt spid="46"/>
                                        </p:tgtEl>
                                        <p:attrNameLst>
                                          <p:attrName>style.visibility</p:attrName>
                                        </p:attrNameLst>
                                      </p:cBhvr>
                                      <p:to>
                                        <p:strVal val="visible"/>
                                      </p:to>
                                    </p:set>
                                    <p:animEffect transition="in" filter="wipe(up)">
                                      <p:cBhvr>
                                        <p:cTn id="21"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274702" y="2125677"/>
            <a:ext cx="6402388" cy="3657560"/>
          </a:xfrm>
        </p:spPr>
        <p:txBody>
          <a:bodyPr/>
          <a:lstStyle/>
          <a:p>
            <a:r>
              <a:rPr lang="en-US" sz="4000"/>
              <a:t>Module 5 – Container Orchestrators</a:t>
            </a:r>
            <a:endParaRPr lang="en-US" sz="3200" i="1"/>
          </a:p>
        </p:txBody>
      </p:sp>
    </p:spTree>
    <p:extLst>
      <p:ext uri="{BB962C8B-B14F-4D97-AF65-F5344CB8AC3E}">
        <p14:creationId xmlns:p14="http://schemas.microsoft.com/office/powerpoint/2010/main" val="13250588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912B619-17BD-4066-8A94-3B4C0154F9F3}"/>
              </a:ext>
            </a:extLst>
          </p:cNvPr>
          <p:cNvPicPr>
            <a:picLocks noChangeAspect="1"/>
          </p:cNvPicPr>
          <p:nvPr/>
        </p:nvPicPr>
        <p:blipFill>
          <a:blip r:embed="rId3"/>
          <a:stretch>
            <a:fillRect/>
          </a:stretch>
        </p:blipFill>
        <p:spPr>
          <a:xfrm>
            <a:off x="10438131" y="0"/>
            <a:ext cx="1998344" cy="1645695"/>
          </a:xfrm>
          <a:prstGeom prst="rect">
            <a:avLst/>
          </a:prstGeom>
        </p:spPr>
      </p:pic>
      <p:sp>
        <p:nvSpPr>
          <p:cNvPr id="2" name="Text Placeholder 1">
            <a:extLst>
              <a:ext uri="{FF2B5EF4-FFF2-40B4-BE49-F238E27FC236}">
                <a16:creationId xmlns:a16="http://schemas.microsoft.com/office/drawing/2014/main" id="{811F4AAE-2660-4FCC-A1E9-6576DEA77D29}"/>
              </a:ext>
            </a:extLst>
          </p:cNvPr>
          <p:cNvSpPr>
            <a:spLocks noGrp="1"/>
          </p:cNvSpPr>
          <p:nvPr>
            <p:ph type="body" sz="quarter" idx="10"/>
          </p:nvPr>
        </p:nvSpPr>
        <p:spPr>
          <a:xfrm>
            <a:off x="274638" y="1212850"/>
            <a:ext cx="11887200" cy="3730252"/>
          </a:xfrm>
        </p:spPr>
        <p:txBody>
          <a:bodyPr/>
          <a:lstStyle/>
          <a:p>
            <a:pPr marL="0" indent="0">
              <a:buNone/>
            </a:pPr>
            <a:r>
              <a:rPr lang="en-US" dirty="0"/>
              <a:t>Cluster </a:t>
            </a:r>
          </a:p>
          <a:p>
            <a:pPr marL="0" indent="0">
              <a:buNone/>
            </a:pPr>
            <a:r>
              <a:rPr lang="en-US" dirty="0"/>
              <a:t>	- Control Plane (</a:t>
            </a:r>
            <a:r>
              <a:rPr lang="en-US" sz="3200" dirty="0"/>
              <a:t>Master Node</a:t>
            </a:r>
            <a:r>
              <a:rPr lang="en-US" dirty="0"/>
              <a:t>) schedules containers</a:t>
            </a:r>
          </a:p>
          <a:p>
            <a:pPr marL="0" indent="0">
              <a:buNone/>
            </a:pPr>
            <a:r>
              <a:rPr lang="en-US" dirty="0"/>
              <a:t>	- Worker nodes run containers</a:t>
            </a:r>
          </a:p>
          <a:p>
            <a:pPr marL="0" indent="0">
              <a:buNone/>
            </a:pPr>
            <a:endParaRPr lang="en-US" dirty="0"/>
          </a:p>
          <a:p>
            <a:pPr marL="0" indent="0">
              <a:buNone/>
            </a:pPr>
            <a:r>
              <a:rPr lang="en-US" dirty="0" err="1"/>
              <a:t>Kubectl</a:t>
            </a:r>
            <a:endParaRPr lang="en-US" dirty="0"/>
          </a:p>
          <a:p>
            <a:pPr marL="0" indent="0">
              <a:buNone/>
            </a:pPr>
            <a:r>
              <a:rPr lang="en-US" dirty="0"/>
              <a:t>	- main command line tool to manage your cluster</a:t>
            </a:r>
          </a:p>
        </p:txBody>
      </p:sp>
      <p:sp>
        <p:nvSpPr>
          <p:cNvPr id="3" name="Title 2">
            <a:extLst>
              <a:ext uri="{FF2B5EF4-FFF2-40B4-BE49-F238E27FC236}">
                <a16:creationId xmlns:a16="http://schemas.microsoft.com/office/drawing/2014/main" id="{398EA60D-89C2-4ACE-A26C-EFAE0AA53F5B}"/>
              </a:ext>
            </a:extLst>
          </p:cNvPr>
          <p:cNvSpPr>
            <a:spLocks noGrp="1"/>
          </p:cNvSpPr>
          <p:nvPr>
            <p:ph type="title"/>
          </p:nvPr>
        </p:nvSpPr>
        <p:spPr/>
        <p:txBody>
          <a:bodyPr/>
          <a:lstStyle/>
          <a:p>
            <a:r>
              <a:rPr lang="en-US"/>
              <a:t>Kubernetes Terminology	</a:t>
            </a:r>
          </a:p>
        </p:txBody>
      </p:sp>
    </p:spTree>
    <p:extLst>
      <p:ext uri="{BB962C8B-B14F-4D97-AF65-F5344CB8AC3E}">
        <p14:creationId xmlns:p14="http://schemas.microsoft.com/office/powerpoint/2010/main" val="5594039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912B619-17BD-4066-8A94-3B4C0154F9F3}"/>
              </a:ext>
            </a:extLst>
          </p:cNvPr>
          <p:cNvPicPr>
            <a:picLocks noChangeAspect="1"/>
          </p:cNvPicPr>
          <p:nvPr/>
        </p:nvPicPr>
        <p:blipFill>
          <a:blip r:embed="rId2"/>
          <a:stretch>
            <a:fillRect/>
          </a:stretch>
        </p:blipFill>
        <p:spPr>
          <a:xfrm>
            <a:off x="10438131" y="0"/>
            <a:ext cx="1998344" cy="1645695"/>
          </a:xfrm>
          <a:prstGeom prst="rect">
            <a:avLst/>
          </a:prstGeom>
        </p:spPr>
      </p:pic>
      <p:sp>
        <p:nvSpPr>
          <p:cNvPr id="2" name="Text Placeholder 1">
            <a:extLst>
              <a:ext uri="{FF2B5EF4-FFF2-40B4-BE49-F238E27FC236}">
                <a16:creationId xmlns:a16="http://schemas.microsoft.com/office/drawing/2014/main" id="{811F4AAE-2660-4FCC-A1E9-6576DEA77D29}"/>
              </a:ext>
            </a:extLst>
          </p:cNvPr>
          <p:cNvSpPr>
            <a:spLocks noGrp="1"/>
          </p:cNvSpPr>
          <p:nvPr>
            <p:ph type="body" sz="quarter" idx="10"/>
          </p:nvPr>
        </p:nvSpPr>
        <p:spPr>
          <a:xfrm>
            <a:off x="274638" y="1212850"/>
            <a:ext cx="11887200" cy="4918269"/>
          </a:xfrm>
        </p:spPr>
        <p:txBody>
          <a:bodyPr/>
          <a:lstStyle/>
          <a:p>
            <a:pPr marL="0" indent="0">
              <a:buNone/>
            </a:pPr>
            <a:endParaRPr lang="en-US"/>
          </a:p>
          <a:p>
            <a:pPr marL="0" indent="0">
              <a:buNone/>
            </a:pPr>
            <a:r>
              <a:rPr lang="en-US" sz="3200" b="1"/>
              <a:t>Pod</a:t>
            </a:r>
            <a:r>
              <a:rPr lang="en-US" sz="3200"/>
              <a:t> – one or more containers. Smallest unit of deployment</a:t>
            </a:r>
          </a:p>
          <a:p>
            <a:pPr marL="0" indent="0">
              <a:buNone/>
            </a:pPr>
            <a:r>
              <a:rPr lang="en-US" sz="3200" b="1" err="1"/>
              <a:t>ReplicaSet</a:t>
            </a:r>
            <a:r>
              <a:rPr lang="en-US" sz="3200"/>
              <a:t> – Multiple instances of a pod</a:t>
            </a:r>
          </a:p>
          <a:p>
            <a:pPr marL="0" indent="0">
              <a:buNone/>
            </a:pPr>
            <a:r>
              <a:rPr lang="en-US" sz="3200" b="1"/>
              <a:t>Deployment</a:t>
            </a:r>
            <a:r>
              <a:rPr lang="en-US" sz="3200"/>
              <a:t> – defines desired state of Pods</a:t>
            </a:r>
          </a:p>
          <a:p>
            <a:pPr marL="0" indent="0">
              <a:buNone/>
            </a:pPr>
            <a:r>
              <a:rPr lang="en-US" sz="3200" b="1"/>
              <a:t>Service</a:t>
            </a:r>
            <a:r>
              <a:rPr lang="en-US" sz="3200"/>
              <a:t> – Load Balancing. Locates Pods and routes traffic </a:t>
            </a:r>
          </a:p>
          <a:p>
            <a:pPr marL="0" indent="0">
              <a:buNone/>
            </a:pPr>
            <a:r>
              <a:rPr lang="en-US" sz="3200" b="1"/>
              <a:t>Namespace</a:t>
            </a:r>
            <a:r>
              <a:rPr lang="en-US" sz="3200"/>
              <a:t> – Isolation. Used to isolate applications, version or environments</a:t>
            </a:r>
          </a:p>
          <a:p>
            <a:pPr marL="0" indent="0">
              <a:buNone/>
            </a:pPr>
            <a:r>
              <a:rPr lang="en-US" sz="3200" b="1"/>
              <a:t>YAML – Declarative Deployments</a:t>
            </a:r>
          </a:p>
          <a:p>
            <a:pPr marL="0" indent="0">
              <a:buNone/>
            </a:pPr>
            <a:r>
              <a:rPr lang="en-US" sz="3200" b="1"/>
              <a:t>HELM</a:t>
            </a:r>
            <a:r>
              <a:rPr lang="en-US" sz="3200"/>
              <a:t> – package manager for </a:t>
            </a:r>
            <a:r>
              <a:rPr lang="en-US" sz="3200" err="1"/>
              <a:t>kubernetes</a:t>
            </a:r>
            <a:r>
              <a:rPr lang="en-US" sz="3200"/>
              <a:t> </a:t>
            </a:r>
          </a:p>
        </p:txBody>
      </p:sp>
      <p:sp>
        <p:nvSpPr>
          <p:cNvPr id="3" name="Title 2">
            <a:extLst>
              <a:ext uri="{FF2B5EF4-FFF2-40B4-BE49-F238E27FC236}">
                <a16:creationId xmlns:a16="http://schemas.microsoft.com/office/drawing/2014/main" id="{398EA60D-89C2-4ACE-A26C-EFAE0AA53F5B}"/>
              </a:ext>
            </a:extLst>
          </p:cNvPr>
          <p:cNvSpPr>
            <a:spLocks noGrp="1"/>
          </p:cNvSpPr>
          <p:nvPr>
            <p:ph type="title"/>
          </p:nvPr>
        </p:nvSpPr>
        <p:spPr/>
        <p:txBody>
          <a:bodyPr/>
          <a:lstStyle/>
          <a:p>
            <a:r>
              <a:rPr lang="en-US"/>
              <a:t>Kubernetes Terminology	</a:t>
            </a:r>
          </a:p>
        </p:txBody>
      </p:sp>
    </p:spTree>
    <p:extLst>
      <p:ext uri="{BB962C8B-B14F-4D97-AF65-F5344CB8AC3E}">
        <p14:creationId xmlns:p14="http://schemas.microsoft.com/office/powerpoint/2010/main" val="1642267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CB095-6616-419A-82A6-55B75A7C1232}"/>
              </a:ext>
            </a:extLst>
          </p:cNvPr>
          <p:cNvSpPr>
            <a:spLocks noGrp="1"/>
          </p:cNvSpPr>
          <p:nvPr>
            <p:ph type="title"/>
          </p:nvPr>
        </p:nvSpPr>
        <p:spPr>
          <a:xfrm>
            <a:off x="274638" y="295273"/>
            <a:ext cx="11887200" cy="914400"/>
          </a:xfrm>
        </p:spPr>
        <p:txBody>
          <a:bodyPr/>
          <a:lstStyle/>
          <a:p>
            <a:r>
              <a:rPr lang="en-US" sz="4000" dirty="0">
                <a:solidFill>
                  <a:schemeClr val="accent3"/>
                </a:solidFill>
              </a:rPr>
              <a:t>Kubernetes Architecture</a:t>
            </a:r>
          </a:p>
        </p:txBody>
      </p:sp>
      <p:grpSp>
        <p:nvGrpSpPr>
          <p:cNvPr id="19" name="Group 18">
            <a:extLst>
              <a:ext uri="{FF2B5EF4-FFF2-40B4-BE49-F238E27FC236}">
                <a16:creationId xmlns:a16="http://schemas.microsoft.com/office/drawing/2014/main" id="{0E9A0805-D790-44AA-804C-2BEF709DDBD2}"/>
              </a:ext>
            </a:extLst>
          </p:cNvPr>
          <p:cNvGrpSpPr/>
          <p:nvPr/>
        </p:nvGrpSpPr>
        <p:grpSpPr>
          <a:xfrm>
            <a:off x="269476" y="2450142"/>
            <a:ext cx="5732352" cy="3272972"/>
            <a:chOff x="762792" y="2569028"/>
            <a:chExt cx="5349993" cy="3566901"/>
          </a:xfrm>
        </p:grpSpPr>
        <p:grpSp>
          <p:nvGrpSpPr>
            <p:cNvPr id="15" name="Group 14">
              <a:extLst>
                <a:ext uri="{FF2B5EF4-FFF2-40B4-BE49-F238E27FC236}">
                  <a16:creationId xmlns:a16="http://schemas.microsoft.com/office/drawing/2014/main" id="{2989ABBA-33F8-49F8-9A0A-2BCEA6BF3368}"/>
                </a:ext>
              </a:extLst>
            </p:cNvPr>
            <p:cNvGrpSpPr/>
            <p:nvPr/>
          </p:nvGrpSpPr>
          <p:grpSpPr>
            <a:xfrm>
              <a:off x="762792" y="2569028"/>
              <a:ext cx="5349993" cy="3566901"/>
              <a:chOff x="762792" y="2661152"/>
              <a:chExt cx="5349993" cy="3566901"/>
            </a:xfrm>
          </p:grpSpPr>
          <p:sp>
            <p:nvSpPr>
              <p:cNvPr id="16" name="Freeform: Shape 15">
                <a:extLst>
                  <a:ext uri="{FF2B5EF4-FFF2-40B4-BE49-F238E27FC236}">
                    <a16:creationId xmlns:a16="http://schemas.microsoft.com/office/drawing/2014/main" id="{051593AB-9B5C-48DE-805B-9A9DEFEBA87E}"/>
                  </a:ext>
                </a:extLst>
              </p:cNvPr>
              <p:cNvSpPr/>
              <p:nvPr/>
            </p:nvSpPr>
            <p:spPr>
              <a:xfrm>
                <a:off x="762792" y="2661152"/>
                <a:ext cx="5349993" cy="557079"/>
              </a:xfrm>
              <a:custGeom>
                <a:avLst/>
                <a:gdLst>
                  <a:gd name="connsiteX0" fmla="*/ 0 w 5190335"/>
                  <a:gd name="connsiteY0" fmla="*/ 0 h 1497600"/>
                  <a:gd name="connsiteX1" fmla="*/ 5190335 w 5190335"/>
                  <a:gd name="connsiteY1" fmla="*/ 0 h 1497600"/>
                  <a:gd name="connsiteX2" fmla="*/ 5190335 w 5190335"/>
                  <a:gd name="connsiteY2" fmla="*/ 1497600 h 1497600"/>
                  <a:gd name="connsiteX3" fmla="*/ 0 w 5190335"/>
                  <a:gd name="connsiteY3" fmla="*/ 1497600 h 1497600"/>
                  <a:gd name="connsiteX4" fmla="*/ 0 w 5190335"/>
                  <a:gd name="connsiteY4" fmla="*/ 0 h 1497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0335" h="1497600">
                    <a:moveTo>
                      <a:pt x="0" y="0"/>
                    </a:moveTo>
                    <a:lnTo>
                      <a:pt x="5190335" y="0"/>
                    </a:lnTo>
                    <a:lnTo>
                      <a:pt x="5190335" y="1497600"/>
                    </a:lnTo>
                    <a:lnTo>
                      <a:pt x="0" y="1497600"/>
                    </a:lnTo>
                    <a:lnTo>
                      <a:pt x="0" y="0"/>
                    </a:lnTo>
                    <a:close/>
                  </a:path>
                </a:pathLst>
              </a:cu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69824" tIns="211328" rIns="369824" bIns="211328" numCol="1" spcCol="1270" anchor="ctr" anchorCtr="0">
                <a:noAutofit/>
              </a:bodyPr>
              <a:lstStyle/>
              <a:p>
                <a:pPr marL="0" marR="0" lvl="0" indent="0" algn="l" defTabSz="2311400" rtl="0" eaLnBrk="1" fontAlgn="auto" latinLnBrk="0" hangingPunct="1">
                  <a:lnSpc>
                    <a:spcPct val="90000"/>
                  </a:lnSpc>
                  <a:spcBef>
                    <a:spcPct val="0"/>
                  </a:spcBef>
                  <a:spcAft>
                    <a:spcPct val="3500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rPr>
                  <a:t>Control Plane / </a:t>
                </a:r>
                <a:r>
                  <a:rPr kumimoji="0" lang="tr-TR" sz="2000" b="0" i="0" u="none" strike="noStrike" kern="1200" cap="none" spc="0" normalizeH="0" baseline="0" noProof="0" dirty="0">
                    <a:ln>
                      <a:noFill/>
                    </a:ln>
                    <a:solidFill>
                      <a:srgbClr val="FFFFFF"/>
                    </a:solidFill>
                    <a:effectLst/>
                    <a:uLnTx/>
                    <a:uFillTx/>
                    <a:latin typeface="Segoe UI"/>
                    <a:ea typeface="+mn-ea"/>
                    <a:cs typeface="+mn-cs"/>
                  </a:rPr>
                  <a:t>Master node</a:t>
                </a:r>
                <a:endParaRPr kumimoji="0" lang="en-US" sz="20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 name="Rectangle 16">
                <a:extLst>
                  <a:ext uri="{FF2B5EF4-FFF2-40B4-BE49-F238E27FC236}">
                    <a16:creationId xmlns:a16="http://schemas.microsoft.com/office/drawing/2014/main" id="{6ED29477-DBCD-40BD-8F3F-A7181F236129}"/>
                  </a:ext>
                </a:extLst>
              </p:cNvPr>
              <p:cNvSpPr/>
              <p:nvPr/>
            </p:nvSpPr>
            <p:spPr>
              <a:xfrm>
                <a:off x="762792" y="3202876"/>
                <a:ext cx="5349993" cy="3025177"/>
              </a:xfrm>
              <a:prstGeom prst="rect">
                <a:avLst/>
              </a:prstGeom>
              <a:ln>
                <a:round/>
              </a:ln>
              <a:effectLst>
                <a:glow>
                  <a:schemeClr val="accent1">
                    <a:alpha val="40000"/>
                  </a:schemeClr>
                </a:glow>
                <a:reflection stA="99000" endPos="0" dist="50800" dir="5400000" sy="-100000" algn="bl" rotWithShape="0"/>
                <a:softEdge rad="0"/>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grpSp>
        <p:sp>
          <p:nvSpPr>
            <p:cNvPr id="5" name="Rectangle: Rounded Corners 4">
              <a:extLst>
                <a:ext uri="{FF2B5EF4-FFF2-40B4-BE49-F238E27FC236}">
                  <a16:creationId xmlns:a16="http://schemas.microsoft.com/office/drawing/2014/main" id="{FE88600D-6A85-4DF4-A227-3F141ACFA2A1}"/>
                </a:ext>
              </a:extLst>
            </p:cNvPr>
            <p:cNvSpPr/>
            <p:nvPr/>
          </p:nvSpPr>
          <p:spPr bwMode="auto">
            <a:xfrm>
              <a:off x="2506058" y="3380153"/>
              <a:ext cx="2046967" cy="706322"/>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tr-TR" sz="1800" b="0" i="0" u="none" strike="noStrike" kern="1200" cap="none" spc="0" normalizeH="0" baseline="0" noProof="0">
                  <a:ln>
                    <a:noFill/>
                  </a:ln>
                  <a:solidFill>
                    <a:srgbClr val="000000"/>
                  </a:solidFill>
                  <a:effectLst/>
                  <a:uLnTx/>
                  <a:uFillTx/>
                  <a:latin typeface="Segoe UI"/>
                  <a:ea typeface="+mn-ea"/>
                  <a:cs typeface="Segoe UI" pitchFamily="34" charset="0"/>
                </a:rPr>
                <a:t>API Server</a:t>
              </a:r>
              <a:endParaRPr kumimoji="0" lang="en-US" sz="18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7" name="Rectangle: Rounded Corners 6">
              <a:extLst>
                <a:ext uri="{FF2B5EF4-FFF2-40B4-BE49-F238E27FC236}">
                  <a16:creationId xmlns:a16="http://schemas.microsoft.com/office/drawing/2014/main" id="{BB8821D0-64AA-4CD4-A109-ED19443F2F9B}"/>
                </a:ext>
              </a:extLst>
            </p:cNvPr>
            <p:cNvSpPr/>
            <p:nvPr/>
          </p:nvSpPr>
          <p:spPr bwMode="auto">
            <a:xfrm>
              <a:off x="852868" y="4290062"/>
              <a:ext cx="2582168" cy="914400"/>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tr-TR" sz="1600" b="0" i="0" u="none" strike="noStrike" kern="1200" cap="none" spc="0" normalizeH="0" baseline="0" noProof="0" dirty="0">
                  <a:ln>
                    <a:noFill/>
                  </a:ln>
                  <a:solidFill>
                    <a:srgbClr val="000000"/>
                  </a:solidFill>
                  <a:effectLst/>
                  <a:uLnTx/>
                  <a:uFillTx/>
                  <a:latin typeface="Segoe UI"/>
                  <a:ea typeface="+mn-ea"/>
                  <a:cs typeface="Segoe UI" pitchFamily="34" charset="0"/>
                </a:rPr>
                <a:t>kube-controller-manager (replication, namespaces, serviceaccounts,…)</a:t>
              </a:r>
              <a:endParaRPr kumimoji="0" lang="en-US" sz="1600" b="0" i="0" u="none" strike="noStrike" kern="1200" cap="none" spc="0" normalizeH="0" baseline="0" noProof="0" dirty="0">
                <a:ln>
                  <a:noFill/>
                </a:ln>
                <a:solidFill>
                  <a:srgbClr val="000000"/>
                </a:solidFill>
                <a:effectLst/>
                <a:uLnTx/>
                <a:uFillTx/>
                <a:latin typeface="Segoe UI"/>
                <a:ea typeface="+mn-ea"/>
                <a:cs typeface="Segoe UI" pitchFamily="34" charset="0"/>
              </a:endParaRPr>
            </a:p>
          </p:txBody>
        </p:sp>
        <p:sp>
          <p:nvSpPr>
            <p:cNvPr id="6" name="Rectangle: Rounded Corners 5">
              <a:extLst>
                <a:ext uri="{FF2B5EF4-FFF2-40B4-BE49-F238E27FC236}">
                  <a16:creationId xmlns:a16="http://schemas.microsoft.com/office/drawing/2014/main" id="{B7C7EE33-C9DB-48D8-A238-EE8A456D0E8A}"/>
                </a:ext>
              </a:extLst>
            </p:cNvPr>
            <p:cNvSpPr/>
            <p:nvPr/>
          </p:nvSpPr>
          <p:spPr bwMode="auto">
            <a:xfrm>
              <a:off x="3650097" y="4293866"/>
              <a:ext cx="2273144" cy="914400"/>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tr-TR" sz="1600" b="0" i="0" u="none" strike="noStrike" kern="1200" cap="none" spc="0" normalizeH="0" baseline="0" noProof="0">
                  <a:ln>
                    <a:noFill/>
                  </a:ln>
                  <a:solidFill>
                    <a:srgbClr val="000000"/>
                  </a:solidFill>
                  <a:effectLst/>
                  <a:uLnTx/>
                  <a:uFillTx/>
                  <a:latin typeface="Segoe UI"/>
                  <a:ea typeface="+mn-ea"/>
                  <a:cs typeface="Segoe UI" pitchFamily="34" charset="0"/>
                </a:rPr>
                <a:t>scheduler</a:t>
              </a:r>
              <a:endParaRPr kumimoji="0" lang="en-US" sz="16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grpSp>
      <p:grpSp>
        <p:nvGrpSpPr>
          <p:cNvPr id="20" name="Group 19">
            <a:extLst>
              <a:ext uri="{FF2B5EF4-FFF2-40B4-BE49-F238E27FC236}">
                <a16:creationId xmlns:a16="http://schemas.microsoft.com/office/drawing/2014/main" id="{F251452B-04D9-4775-90A9-9FCC37B912A0}"/>
              </a:ext>
            </a:extLst>
          </p:cNvPr>
          <p:cNvGrpSpPr/>
          <p:nvPr/>
        </p:nvGrpSpPr>
        <p:grpSpPr>
          <a:xfrm>
            <a:off x="4068598" y="5164314"/>
            <a:ext cx="1580808" cy="1399954"/>
            <a:chOff x="3693972" y="5327270"/>
            <a:chExt cx="1580808" cy="1399954"/>
          </a:xfrm>
        </p:grpSpPr>
        <p:sp>
          <p:nvSpPr>
            <p:cNvPr id="18" name="Cylinder 17">
              <a:extLst>
                <a:ext uri="{FF2B5EF4-FFF2-40B4-BE49-F238E27FC236}">
                  <a16:creationId xmlns:a16="http://schemas.microsoft.com/office/drawing/2014/main" id="{C13ED0FE-015E-4837-AD09-432A4A67E327}"/>
                </a:ext>
              </a:extLst>
            </p:cNvPr>
            <p:cNvSpPr/>
            <p:nvPr/>
          </p:nvSpPr>
          <p:spPr bwMode="auto">
            <a:xfrm>
              <a:off x="3693972" y="5327270"/>
              <a:ext cx="870858" cy="1117600"/>
            </a:xfrm>
            <a:prstGeom prst="can">
              <a:avLst/>
            </a:prstGeom>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 name="Cylinder 21">
              <a:extLst>
                <a:ext uri="{FF2B5EF4-FFF2-40B4-BE49-F238E27FC236}">
                  <a16:creationId xmlns:a16="http://schemas.microsoft.com/office/drawing/2014/main" id="{6EF18C70-8D1C-4C50-BBD2-E040DAF82103}"/>
                </a:ext>
              </a:extLst>
            </p:cNvPr>
            <p:cNvSpPr/>
            <p:nvPr/>
          </p:nvSpPr>
          <p:spPr bwMode="auto">
            <a:xfrm>
              <a:off x="4030990" y="5468447"/>
              <a:ext cx="870858" cy="1117600"/>
            </a:xfrm>
            <a:prstGeom prst="can">
              <a:avLst/>
            </a:prstGeom>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Cylinder 22">
              <a:extLst>
                <a:ext uri="{FF2B5EF4-FFF2-40B4-BE49-F238E27FC236}">
                  <a16:creationId xmlns:a16="http://schemas.microsoft.com/office/drawing/2014/main" id="{01F4F2AE-CCC2-46DC-BCD8-CBFF9F2BCADB}"/>
                </a:ext>
              </a:extLst>
            </p:cNvPr>
            <p:cNvSpPr/>
            <p:nvPr/>
          </p:nvSpPr>
          <p:spPr bwMode="auto">
            <a:xfrm>
              <a:off x="4403922" y="5609624"/>
              <a:ext cx="870858" cy="1117600"/>
            </a:xfrm>
            <a:prstGeom prst="can">
              <a:avLst/>
            </a:prstGeom>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tr-TR" sz="20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etcd</a:t>
              </a: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sp>
        <p:nvSpPr>
          <p:cNvPr id="78" name="Freeform 10">
            <a:extLst>
              <a:ext uri="{FF2B5EF4-FFF2-40B4-BE49-F238E27FC236}">
                <a16:creationId xmlns:a16="http://schemas.microsoft.com/office/drawing/2014/main" id="{8C9685F1-F155-4ED3-91F0-5D1FAD0C397B}"/>
              </a:ext>
            </a:extLst>
          </p:cNvPr>
          <p:cNvSpPr>
            <a:spLocks/>
          </p:cNvSpPr>
          <p:nvPr/>
        </p:nvSpPr>
        <p:spPr bwMode="auto">
          <a:xfrm>
            <a:off x="10120171" y="696423"/>
            <a:ext cx="1309829" cy="747178"/>
          </a:xfrm>
          <a:custGeom>
            <a:avLst/>
            <a:gdLst>
              <a:gd name="T0" fmla="*/ 503 w 503"/>
              <a:gd name="T1" fmla="*/ 214 h 284"/>
              <a:gd name="T2" fmla="*/ 435 w 503"/>
              <a:gd name="T3" fmla="*/ 144 h 284"/>
              <a:gd name="T4" fmla="*/ 436 w 503"/>
              <a:gd name="T5" fmla="*/ 130 h 284"/>
              <a:gd name="T6" fmla="*/ 344 w 503"/>
              <a:gd name="T7" fmla="*/ 39 h 284"/>
              <a:gd name="T8" fmla="*/ 295 w 503"/>
              <a:gd name="T9" fmla="*/ 53 h 284"/>
              <a:gd name="T10" fmla="*/ 201 w 503"/>
              <a:gd name="T11" fmla="*/ 0 h 284"/>
              <a:gd name="T12" fmla="*/ 92 w 503"/>
              <a:gd name="T13" fmla="*/ 109 h 284"/>
              <a:gd name="T14" fmla="*/ 88 w 503"/>
              <a:gd name="T15" fmla="*/ 109 h 284"/>
              <a:gd name="T16" fmla="*/ 0 w 503"/>
              <a:gd name="T17" fmla="*/ 197 h 284"/>
              <a:gd name="T18" fmla="*/ 88 w 503"/>
              <a:gd name="T19" fmla="*/ 284 h 284"/>
              <a:gd name="T20" fmla="*/ 433 w 503"/>
              <a:gd name="T21" fmla="*/ 284 h 284"/>
              <a:gd name="T22" fmla="*/ 503 w 503"/>
              <a:gd name="T23" fmla="*/ 214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3" h="284">
                <a:moveTo>
                  <a:pt x="503" y="214"/>
                </a:moveTo>
                <a:cubicBezTo>
                  <a:pt x="503" y="176"/>
                  <a:pt x="472" y="145"/>
                  <a:pt x="435" y="144"/>
                </a:cubicBezTo>
                <a:cubicBezTo>
                  <a:pt x="436" y="140"/>
                  <a:pt x="436" y="135"/>
                  <a:pt x="436" y="130"/>
                </a:cubicBezTo>
                <a:cubicBezTo>
                  <a:pt x="436" y="80"/>
                  <a:pt x="395" y="39"/>
                  <a:pt x="344" y="39"/>
                </a:cubicBezTo>
                <a:cubicBezTo>
                  <a:pt x="326" y="39"/>
                  <a:pt x="309" y="44"/>
                  <a:pt x="295" y="53"/>
                </a:cubicBezTo>
                <a:cubicBezTo>
                  <a:pt x="276" y="21"/>
                  <a:pt x="241" y="0"/>
                  <a:pt x="201" y="0"/>
                </a:cubicBezTo>
                <a:cubicBezTo>
                  <a:pt x="141" y="0"/>
                  <a:pt x="92" y="49"/>
                  <a:pt x="92" y="109"/>
                </a:cubicBezTo>
                <a:cubicBezTo>
                  <a:pt x="91" y="109"/>
                  <a:pt x="89" y="109"/>
                  <a:pt x="88" y="109"/>
                </a:cubicBezTo>
                <a:cubicBezTo>
                  <a:pt x="40" y="109"/>
                  <a:pt x="0" y="148"/>
                  <a:pt x="0" y="197"/>
                </a:cubicBezTo>
                <a:cubicBezTo>
                  <a:pt x="0" y="245"/>
                  <a:pt x="40" y="284"/>
                  <a:pt x="88" y="284"/>
                </a:cubicBezTo>
                <a:cubicBezTo>
                  <a:pt x="433" y="284"/>
                  <a:pt x="433" y="284"/>
                  <a:pt x="433" y="284"/>
                </a:cubicBezTo>
                <a:cubicBezTo>
                  <a:pt x="471" y="284"/>
                  <a:pt x="503" y="253"/>
                  <a:pt x="503" y="214"/>
                </a:cubicBezTo>
              </a:path>
            </a:pathLst>
          </a:cu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Segoe UI" pitchFamily="34" charset="0"/>
              </a:rPr>
              <a:t>Internet</a:t>
            </a:r>
          </a:p>
        </p:txBody>
      </p:sp>
      <p:sp>
        <p:nvSpPr>
          <p:cNvPr id="79" name="Diamond 78">
            <a:extLst>
              <a:ext uri="{FF2B5EF4-FFF2-40B4-BE49-F238E27FC236}">
                <a16:creationId xmlns:a16="http://schemas.microsoft.com/office/drawing/2014/main" id="{133CFEEE-5069-4A0A-B159-CC449D4CF8CA}"/>
              </a:ext>
            </a:extLst>
          </p:cNvPr>
          <p:cNvSpPr/>
          <p:nvPr/>
        </p:nvSpPr>
        <p:spPr>
          <a:xfrm>
            <a:off x="2280290" y="1175277"/>
            <a:ext cx="1907345" cy="903172"/>
          </a:xfrm>
          <a:prstGeom prst="diamond">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Segoe UI" pitchFamily="34" charset="0"/>
              </a:rPr>
              <a:t>kubectl</a:t>
            </a:r>
          </a:p>
        </p:txBody>
      </p:sp>
      <p:grpSp>
        <p:nvGrpSpPr>
          <p:cNvPr id="80" name="Group 79">
            <a:extLst>
              <a:ext uri="{FF2B5EF4-FFF2-40B4-BE49-F238E27FC236}">
                <a16:creationId xmlns:a16="http://schemas.microsoft.com/office/drawing/2014/main" id="{40CBDEAA-F599-4290-9CAE-9B8479BECDB6}"/>
              </a:ext>
            </a:extLst>
          </p:cNvPr>
          <p:cNvGrpSpPr/>
          <p:nvPr/>
        </p:nvGrpSpPr>
        <p:grpSpPr>
          <a:xfrm>
            <a:off x="7229020" y="1581632"/>
            <a:ext cx="4718958" cy="2447723"/>
            <a:chOff x="7119257" y="1394822"/>
            <a:chExt cx="4718958" cy="2447723"/>
          </a:xfrm>
        </p:grpSpPr>
        <p:grpSp>
          <p:nvGrpSpPr>
            <p:cNvPr id="81" name="Group 80">
              <a:extLst>
                <a:ext uri="{FF2B5EF4-FFF2-40B4-BE49-F238E27FC236}">
                  <a16:creationId xmlns:a16="http://schemas.microsoft.com/office/drawing/2014/main" id="{41271028-5720-4EEA-9B56-4AEA8A4EE341}"/>
                </a:ext>
              </a:extLst>
            </p:cNvPr>
            <p:cNvGrpSpPr/>
            <p:nvPr/>
          </p:nvGrpSpPr>
          <p:grpSpPr>
            <a:xfrm>
              <a:off x="7119257" y="1394822"/>
              <a:ext cx="4718958" cy="2447723"/>
              <a:chOff x="7119257" y="1394822"/>
              <a:chExt cx="4718958" cy="2447723"/>
            </a:xfrm>
          </p:grpSpPr>
          <p:grpSp>
            <p:nvGrpSpPr>
              <p:cNvPr id="92" name="Group 91">
                <a:extLst>
                  <a:ext uri="{FF2B5EF4-FFF2-40B4-BE49-F238E27FC236}">
                    <a16:creationId xmlns:a16="http://schemas.microsoft.com/office/drawing/2014/main" id="{7E03637F-24C0-4A82-A9B3-1CE68EB3661C}"/>
                  </a:ext>
                </a:extLst>
              </p:cNvPr>
              <p:cNvGrpSpPr/>
              <p:nvPr/>
            </p:nvGrpSpPr>
            <p:grpSpPr>
              <a:xfrm>
                <a:off x="7119257" y="1394822"/>
                <a:ext cx="4718958" cy="2447723"/>
                <a:chOff x="762792" y="2661152"/>
                <a:chExt cx="5349993" cy="3566901"/>
              </a:xfrm>
            </p:grpSpPr>
            <p:sp>
              <p:nvSpPr>
                <p:cNvPr id="96" name="Freeform: Shape 95">
                  <a:extLst>
                    <a:ext uri="{FF2B5EF4-FFF2-40B4-BE49-F238E27FC236}">
                      <a16:creationId xmlns:a16="http://schemas.microsoft.com/office/drawing/2014/main" id="{0197649E-7049-42A4-8E7E-453B9CBEAD14}"/>
                    </a:ext>
                  </a:extLst>
                </p:cNvPr>
                <p:cNvSpPr/>
                <p:nvPr/>
              </p:nvSpPr>
              <p:spPr>
                <a:xfrm>
                  <a:off x="762792" y="2661152"/>
                  <a:ext cx="5349993" cy="557079"/>
                </a:xfrm>
                <a:custGeom>
                  <a:avLst/>
                  <a:gdLst>
                    <a:gd name="connsiteX0" fmla="*/ 0 w 5190335"/>
                    <a:gd name="connsiteY0" fmla="*/ 0 h 1497600"/>
                    <a:gd name="connsiteX1" fmla="*/ 5190335 w 5190335"/>
                    <a:gd name="connsiteY1" fmla="*/ 0 h 1497600"/>
                    <a:gd name="connsiteX2" fmla="*/ 5190335 w 5190335"/>
                    <a:gd name="connsiteY2" fmla="*/ 1497600 h 1497600"/>
                    <a:gd name="connsiteX3" fmla="*/ 0 w 5190335"/>
                    <a:gd name="connsiteY3" fmla="*/ 1497600 h 1497600"/>
                    <a:gd name="connsiteX4" fmla="*/ 0 w 5190335"/>
                    <a:gd name="connsiteY4" fmla="*/ 0 h 1497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0335" h="1497600">
                      <a:moveTo>
                        <a:pt x="0" y="0"/>
                      </a:moveTo>
                      <a:lnTo>
                        <a:pt x="5190335" y="0"/>
                      </a:lnTo>
                      <a:lnTo>
                        <a:pt x="5190335" y="1497600"/>
                      </a:lnTo>
                      <a:lnTo>
                        <a:pt x="0" y="1497600"/>
                      </a:lnTo>
                      <a:lnTo>
                        <a:pt x="0" y="0"/>
                      </a:lnTo>
                      <a:close/>
                    </a:path>
                  </a:pathLst>
                </a:custGeom>
              </p:spPr>
              <p:style>
                <a:lnRef idx="1">
                  <a:schemeClr val="accent3"/>
                </a:lnRef>
                <a:fillRef idx="2">
                  <a:schemeClr val="accent3"/>
                </a:fillRef>
                <a:effectRef idx="1">
                  <a:schemeClr val="accent3"/>
                </a:effectRef>
                <a:fontRef idx="minor">
                  <a:schemeClr val="dk1"/>
                </a:fontRef>
              </p:style>
              <p:txBody>
                <a:bodyPr spcFirstLastPara="0" vert="horz" wrap="square" lIns="369824" tIns="211328" rIns="369824" bIns="211328" numCol="1" spcCol="1270" anchor="ctr" anchorCtr="0">
                  <a:noAutofit/>
                </a:bodyPr>
                <a:lstStyle/>
                <a:p>
                  <a:pPr marL="0" marR="0" lvl="0" indent="0" algn="l" defTabSz="2311400" rtl="0" eaLnBrk="1" fontAlgn="auto" latinLnBrk="0" hangingPunct="1">
                    <a:lnSpc>
                      <a:spcPct val="90000"/>
                    </a:lnSpc>
                    <a:spcBef>
                      <a:spcPct val="0"/>
                    </a:spcBef>
                    <a:spcAft>
                      <a:spcPct val="35000"/>
                    </a:spcAft>
                    <a:buClrTx/>
                    <a:buSzTx/>
                    <a:buFontTx/>
                    <a:buNone/>
                    <a:tabLst/>
                    <a:defRPr/>
                  </a:pPr>
                  <a:r>
                    <a:rPr kumimoji="0" lang="tr-TR" sz="1800" b="0" i="0" u="none" strike="noStrike" kern="1200" cap="none" spc="0" normalizeH="0" baseline="0" noProof="0" err="1">
                      <a:ln>
                        <a:noFill/>
                      </a:ln>
                      <a:solidFill>
                        <a:srgbClr val="002050"/>
                      </a:solidFill>
                      <a:effectLst/>
                      <a:uLnTx/>
                      <a:uFillTx/>
                      <a:latin typeface="Segoe UI"/>
                      <a:ea typeface="+mn-ea"/>
                      <a:cs typeface="+mn-cs"/>
                    </a:rPr>
                    <a:t>Worker</a:t>
                  </a:r>
                  <a:r>
                    <a:rPr kumimoji="0" lang="tr-TR" sz="1800" b="0" i="0" u="none" strike="noStrike" kern="1200" cap="none" spc="0" normalizeH="0" baseline="0" noProof="0">
                      <a:ln>
                        <a:noFill/>
                      </a:ln>
                      <a:solidFill>
                        <a:srgbClr val="002050"/>
                      </a:solidFill>
                      <a:effectLst/>
                      <a:uLnTx/>
                      <a:uFillTx/>
                      <a:latin typeface="Segoe UI"/>
                      <a:ea typeface="+mn-ea"/>
                      <a:cs typeface="+mn-cs"/>
                    </a:rPr>
                    <a:t> </a:t>
                  </a:r>
                  <a:r>
                    <a:rPr kumimoji="0" lang="tr-TR" sz="1800" b="0" i="0" u="none" strike="noStrike" kern="1200" cap="none" spc="0" normalizeH="0" baseline="0" noProof="0" err="1">
                      <a:ln>
                        <a:noFill/>
                      </a:ln>
                      <a:solidFill>
                        <a:srgbClr val="002050"/>
                      </a:solidFill>
                      <a:effectLst/>
                      <a:uLnTx/>
                      <a:uFillTx/>
                      <a:latin typeface="Segoe UI"/>
                      <a:ea typeface="+mn-ea"/>
                      <a:cs typeface="+mn-cs"/>
                    </a:rPr>
                    <a:t>node</a:t>
                  </a:r>
                  <a:endParaRPr kumimoji="0" lang="en-US" sz="1800" b="0" i="0" u="none" strike="noStrike" kern="1200" cap="none" spc="0" normalizeH="0" baseline="0" noProof="0">
                    <a:ln>
                      <a:noFill/>
                    </a:ln>
                    <a:solidFill>
                      <a:srgbClr val="002050"/>
                    </a:solidFill>
                    <a:effectLst/>
                    <a:uLnTx/>
                    <a:uFillTx/>
                    <a:latin typeface="Segoe UI"/>
                    <a:ea typeface="+mn-ea"/>
                    <a:cs typeface="+mn-cs"/>
                  </a:endParaRPr>
                </a:p>
              </p:txBody>
            </p:sp>
            <p:sp>
              <p:nvSpPr>
                <p:cNvPr id="97" name="Rectangle 96">
                  <a:extLst>
                    <a:ext uri="{FF2B5EF4-FFF2-40B4-BE49-F238E27FC236}">
                      <a16:creationId xmlns:a16="http://schemas.microsoft.com/office/drawing/2014/main" id="{B7410065-4C88-4B3B-BCC4-5EA787AA222D}"/>
                    </a:ext>
                  </a:extLst>
                </p:cNvPr>
                <p:cNvSpPr/>
                <p:nvPr/>
              </p:nvSpPr>
              <p:spPr>
                <a:xfrm>
                  <a:off x="762792" y="3202876"/>
                  <a:ext cx="5349993" cy="3025177"/>
                </a:xfrm>
                <a:prstGeom prst="rect">
                  <a:avLst/>
                </a:prstGeom>
                <a:ln>
                  <a:round/>
                </a:ln>
                <a:effectLst>
                  <a:glow>
                    <a:schemeClr val="accent1">
                      <a:alpha val="40000"/>
                    </a:schemeClr>
                  </a:glow>
                  <a:reflection stA="99000" endPos="0" dist="50800" dir="5400000" sy="-100000" algn="bl" rotWithShape="0"/>
                  <a:softEdge rad="0"/>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grpSp>
          <p:sp>
            <p:nvSpPr>
              <p:cNvPr id="93" name="Rectangle: Rounded Corners 92">
                <a:extLst>
                  <a:ext uri="{FF2B5EF4-FFF2-40B4-BE49-F238E27FC236}">
                    <a16:creationId xmlns:a16="http://schemas.microsoft.com/office/drawing/2014/main" id="{1AA79613-B278-423E-B367-94CAF5AA8E23}"/>
                  </a:ext>
                </a:extLst>
              </p:cNvPr>
              <p:cNvSpPr/>
              <p:nvPr/>
            </p:nvSpPr>
            <p:spPr bwMode="auto">
              <a:xfrm>
                <a:off x="7542478" y="1955757"/>
                <a:ext cx="1764970" cy="357012"/>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tr-TR" sz="1600" b="0" i="0" u="none" strike="noStrike" kern="1200" cap="none" spc="0" normalizeH="0" baseline="0" noProof="0" err="1">
                    <a:ln>
                      <a:noFill/>
                    </a:ln>
                    <a:solidFill>
                      <a:srgbClr val="000000"/>
                    </a:solidFill>
                    <a:effectLst/>
                    <a:uLnTx/>
                    <a:uFillTx/>
                    <a:latin typeface="Segoe UI"/>
                    <a:ea typeface="+mn-ea"/>
                    <a:cs typeface="Segoe UI" pitchFamily="34" charset="0"/>
                  </a:rPr>
                  <a:t>Kubelet</a:t>
                </a:r>
                <a:endParaRPr kumimoji="0" lang="en-US" sz="16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94" name="Rectangle: Rounded Corners 93">
                <a:extLst>
                  <a:ext uri="{FF2B5EF4-FFF2-40B4-BE49-F238E27FC236}">
                    <a16:creationId xmlns:a16="http://schemas.microsoft.com/office/drawing/2014/main" id="{BF367E45-01CE-442F-A325-46A4864C4C10}"/>
                  </a:ext>
                </a:extLst>
              </p:cNvPr>
              <p:cNvSpPr/>
              <p:nvPr/>
            </p:nvSpPr>
            <p:spPr bwMode="auto">
              <a:xfrm>
                <a:off x="7251623" y="2439504"/>
                <a:ext cx="4395674" cy="1222345"/>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45720" rIns="9144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r>
                  <a:rPr kumimoji="0" lang="tr-TR" sz="1400" b="0" i="0" u="none" strike="noStrike" kern="1200" cap="none" spc="0" normalizeH="0" baseline="0" noProof="0">
                    <a:ln>
                      <a:noFill/>
                    </a:ln>
                    <a:solidFill>
                      <a:srgbClr val="000000"/>
                    </a:solidFill>
                    <a:effectLst/>
                    <a:uLnTx/>
                    <a:uFillTx/>
                    <a:latin typeface="Segoe UI"/>
                    <a:ea typeface="+mn-ea"/>
                    <a:cs typeface="Segoe UI" pitchFamily="34" charset="0"/>
                  </a:rPr>
                  <a:t>Container Runtime</a:t>
                </a:r>
                <a:endParaRPr kumimoji="0" lang="en-US" sz="14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95" name="Rectangle: Rounded Corners 94">
                <a:extLst>
                  <a:ext uri="{FF2B5EF4-FFF2-40B4-BE49-F238E27FC236}">
                    <a16:creationId xmlns:a16="http://schemas.microsoft.com/office/drawing/2014/main" id="{B3883F9B-F898-4842-B9AF-719CEFBE3080}"/>
                  </a:ext>
                </a:extLst>
              </p:cNvPr>
              <p:cNvSpPr/>
              <p:nvPr/>
            </p:nvSpPr>
            <p:spPr bwMode="auto">
              <a:xfrm>
                <a:off x="9668419" y="1955757"/>
                <a:ext cx="1801129" cy="333167"/>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tr-TR" sz="1600" b="0" i="0" u="none" strike="noStrike" kern="1200" cap="none" spc="0" normalizeH="0" baseline="0" noProof="0">
                    <a:ln>
                      <a:noFill/>
                    </a:ln>
                    <a:solidFill>
                      <a:srgbClr val="000000"/>
                    </a:solidFill>
                    <a:effectLst/>
                    <a:uLnTx/>
                    <a:uFillTx/>
                    <a:latin typeface="Segoe UI"/>
                    <a:ea typeface="+mn-ea"/>
                    <a:cs typeface="Segoe UI" pitchFamily="34" charset="0"/>
                  </a:rPr>
                  <a:t>Kube-</a:t>
                </a:r>
                <a:r>
                  <a:rPr kumimoji="0" lang="tr-TR" sz="1600" b="0" i="0" u="none" strike="noStrike" kern="1200" cap="none" spc="0" normalizeH="0" baseline="0" noProof="0" err="1">
                    <a:ln>
                      <a:noFill/>
                    </a:ln>
                    <a:solidFill>
                      <a:srgbClr val="000000"/>
                    </a:solidFill>
                    <a:effectLst/>
                    <a:uLnTx/>
                    <a:uFillTx/>
                    <a:latin typeface="Segoe UI"/>
                    <a:ea typeface="+mn-ea"/>
                    <a:cs typeface="Segoe UI" pitchFamily="34" charset="0"/>
                  </a:rPr>
                  <a:t>proxy</a:t>
                </a:r>
                <a:endParaRPr kumimoji="0" lang="en-US" sz="16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grpSp>
        <p:grpSp>
          <p:nvGrpSpPr>
            <p:cNvPr id="83" name="Group 82">
              <a:extLst>
                <a:ext uri="{FF2B5EF4-FFF2-40B4-BE49-F238E27FC236}">
                  <a16:creationId xmlns:a16="http://schemas.microsoft.com/office/drawing/2014/main" id="{1EB14975-91AF-490A-999F-B9BD506A0E14}"/>
                </a:ext>
              </a:extLst>
            </p:cNvPr>
            <p:cNvGrpSpPr/>
            <p:nvPr/>
          </p:nvGrpSpPr>
          <p:grpSpPr>
            <a:xfrm>
              <a:off x="7506317" y="2834326"/>
              <a:ext cx="3963231" cy="635793"/>
              <a:chOff x="4871342" y="5604138"/>
              <a:chExt cx="5628073" cy="1009882"/>
            </a:xfrm>
          </p:grpSpPr>
          <p:sp>
            <p:nvSpPr>
              <p:cNvPr id="84" name="Rectangle: Rounded Corners 83">
                <a:extLst>
                  <a:ext uri="{FF2B5EF4-FFF2-40B4-BE49-F238E27FC236}">
                    <a16:creationId xmlns:a16="http://schemas.microsoft.com/office/drawing/2014/main" id="{6438C5E7-DF0A-460F-A46D-1EFD5B98E0E3}"/>
                  </a:ext>
                </a:extLst>
              </p:cNvPr>
              <p:cNvSpPr/>
              <p:nvPr/>
            </p:nvSpPr>
            <p:spPr bwMode="auto">
              <a:xfrm>
                <a:off x="7941681" y="5620106"/>
                <a:ext cx="2557734" cy="993914"/>
              </a:xfrm>
              <a:prstGeom prst="roundRect">
                <a:avLst/>
              </a:prstGeom>
              <a:ln>
                <a:round/>
              </a:ln>
              <a:effectLst>
                <a:glow>
                  <a:schemeClr val="accent1">
                    <a:alpha val="40000"/>
                  </a:schemeClr>
                </a:glow>
                <a:reflection stA="99000" endPos="0" dist="50800" dir="5400000" sy="-100000" algn="bl" rotWithShape="0"/>
                <a:softEdge rad="0"/>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rot="0" spcFirstLastPara="0" vertOverflow="overflow" horzOverflow="overflow" vert="horz" wrap="square" lIns="91440" tIns="0"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tr-TR" sz="1400" b="0" i="0" u="none" strike="noStrike" kern="1200" cap="none" spc="0" normalizeH="0" baseline="0" noProof="0" err="1">
                    <a:ln>
                      <a:noFill/>
                    </a:ln>
                    <a:solidFill>
                      <a:srgbClr val="000000"/>
                    </a:solidFill>
                    <a:effectLst/>
                    <a:uLnTx/>
                    <a:uFillTx/>
                    <a:latin typeface="Segoe UI"/>
                    <a:ea typeface="+mn-ea"/>
                    <a:cs typeface="Segoe UI" pitchFamily="34" charset="0"/>
                  </a:rPr>
                  <a:t>Pod</a:t>
                </a:r>
                <a:endParaRPr kumimoji="0" lang="en-US" sz="14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85" name="Rectangle: Rounded Corners 84">
                <a:extLst>
                  <a:ext uri="{FF2B5EF4-FFF2-40B4-BE49-F238E27FC236}">
                    <a16:creationId xmlns:a16="http://schemas.microsoft.com/office/drawing/2014/main" id="{8D4EA45B-33F2-48C2-B260-839ECA530A4B}"/>
                  </a:ext>
                </a:extLst>
              </p:cNvPr>
              <p:cNvSpPr/>
              <p:nvPr/>
            </p:nvSpPr>
            <p:spPr bwMode="auto">
              <a:xfrm>
                <a:off x="8801928" y="5860685"/>
                <a:ext cx="651964" cy="324058"/>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0"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86" name="Rectangle: Rounded Corners 85">
                <a:extLst>
                  <a:ext uri="{FF2B5EF4-FFF2-40B4-BE49-F238E27FC236}">
                    <a16:creationId xmlns:a16="http://schemas.microsoft.com/office/drawing/2014/main" id="{D37BCE08-6658-4F27-BDDE-CB788C864655}"/>
                  </a:ext>
                </a:extLst>
              </p:cNvPr>
              <p:cNvSpPr/>
              <p:nvPr/>
            </p:nvSpPr>
            <p:spPr bwMode="auto">
              <a:xfrm>
                <a:off x="8947380" y="6022715"/>
                <a:ext cx="651964" cy="324058"/>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0"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87" name="Rectangle: Rounded Corners 86">
                <a:extLst>
                  <a:ext uri="{FF2B5EF4-FFF2-40B4-BE49-F238E27FC236}">
                    <a16:creationId xmlns:a16="http://schemas.microsoft.com/office/drawing/2014/main" id="{D20398D0-A6A0-4A08-9320-04B9C8C8239B}"/>
                  </a:ext>
                </a:extLst>
              </p:cNvPr>
              <p:cNvSpPr/>
              <p:nvPr/>
            </p:nvSpPr>
            <p:spPr bwMode="auto">
              <a:xfrm>
                <a:off x="9109630" y="6169862"/>
                <a:ext cx="651964" cy="324058"/>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0"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119" name="Rectangle: Rounded Corners 118">
                <a:extLst>
                  <a:ext uri="{FF2B5EF4-FFF2-40B4-BE49-F238E27FC236}">
                    <a16:creationId xmlns:a16="http://schemas.microsoft.com/office/drawing/2014/main" id="{F32209D4-2352-4A25-AB5A-A5AF8FF69A22}"/>
                  </a:ext>
                </a:extLst>
              </p:cNvPr>
              <p:cNvSpPr/>
              <p:nvPr/>
            </p:nvSpPr>
            <p:spPr bwMode="auto">
              <a:xfrm>
                <a:off x="4871342" y="5604138"/>
                <a:ext cx="2557734" cy="993914"/>
              </a:xfrm>
              <a:prstGeom prst="roundRect">
                <a:avLst/>
              </a:prstGeom>
              <a:ln>
                <a:round/>
              </a:ln>
              <a:effectLst>
                <a:glow>
                  <a:schemeClr val="accent1">
                    <a:alpha val="40000"/>
                  </a:schemeClr>
                </a:glow>
                <a:reflection stA="99000" endPos="0" dist="50800" dir="5400000" sy="-100000" algn="bl" rotWithShape="0"/>
                <a:softEdge rad="0"/>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rot="0" spcFirstLastPara="0" vertOverflow="overflow" horzOverflow="overflow" vert="horz" wrap="square" lIns="91440" tIns="0"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tr-TR" sz="1400" b="0" i="0" u="none" strike="noStrike" kern="1200" cap="none" spc="0" normalizeH="0" baseline="0" noProof="0" err="1">
                    <a:ln>
                      <a:noFill/>
                    </a:ln>
                    <a:solidFill>
                      <a:srgbClr val="000000"/>
                    </a:solidFill>
                    <a:effectLst/>
                    <a:uLnTx/>
                    <a:uFillTx/>
                    <a:latin typeface="Segoe UI"/>
                    <a:ea typeface="+mn-ea"/>
                    <a:cs typeface="Segoe UI" pitchFamily="34" charset="0"/>
                  </a:rPr>
                  <a:t>Pod</a:t>
                </a:r>
                <a:endParaRPr kumimoji="0" lang="en-US" sz="14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120" name="Rectangle: Rounded Corners 119">
                <a:extLst>
                  <a:ext uri="{FF2B5EF4-FFF2-40B4-BE49-F238E27FC236}">
                    <a16:creationId xmlns:a16="http://schemas.microsoft.com/office/drawing/2014/main" id="{8FD12F9C-375A-4C21-859B-24CA9FE5E82A}"/>
                  </a:ext>
                </a:extLst>
              </p:cNvPr>
              <p:cNvSpPr/>
              <p:nvPr/>
            </p:nvSpPr>
            <p:spPr bwMode="auto">
              <a:xfrm>
                <a:off x="5731589" y="5844717"/>
                <a:ext cx="651964" cy="324058"/>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0"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121" name="Rectangle: Rounded Corners 120">
                <a:extLst>
                  <a:ext uri="{FF2B5EF4-FFF2-40B4-BE49-F238E27FC236}">
                    <a16:creationId xmlns:a16="http://schemas.microsoft.com/office/drawing/2014/main" id="{B094818C-E63F-4F0C-AFB1-1569DFD594C3}"/>
                  </a:ext>
                </a:extLst>
              </p:cNvPr>
              <p:cNvSpPr/>
              <p:nvPr/>
            </p:nvSpPr>
            <p:spPr bwMode="auto">
              <a:xfrm>
                <a:off x="5877041" y="6006747"/>
                <a:ext cx="651964" cy="324058"/>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0"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122" name="Rectangle: Rounded Corners 121">
                <a:extLst>
                  <a:ext uri="{FF2B5EF4-FFF2-40B4-BE49-F238E27FC236}">
                    <a16:creationId xmlns:a16="http://schemas.microsoft.com/office/drawing/2014/main" id="{6BA1DD37-84E7-4C5E-BEE7-88CE7F555FC8}"/>
                  </a:ext>
                </a:extLst>
              </p:cNvPr>
              <p:cNvSpPr/>
              <p:nvPr/>
            </p:nvSpPr>
            <p:spPr bwMode="auto">
              <a:xfrm>
                <a:off x="6039291" y="6153894"/>
                <a:ext cx="651964" cy="324058"/>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0"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grpSp>
      </p:grpSp>
      <p:grpSp>
        <p:nvGrpSpPr>
          <p:cNvPr id="123" name="Group 122">
            <a:extLst>
              <a:ext uri="{FF2B5EF4-FFF2-40B4-BE49-F238E27FC236}">
                <a16:creationId xmlns:a16="http://schemas.microsoft.com/office/drawing/2014/main" id="{B806F744-D34A-4488-AC96-CFE09CB26AD1}"/>
              </a:ext>
            </a:extLst>
          </p:cNvPr>
          <p:cNvGrpSpPr/>
          <p:nvPr/>
        </p:nvGrpSpPr>
        <p:grpSpPr>
          <a:xfrm>
            <a:off x="7238380" y="4251529"/>
            <a:ext cx="4718958" cy="2447723"/>
            <a:chOff x="7119257" y="1394822"/>
            <a:chExt cx="4718958" cy="2447723"/>
          </a:xfrm>
        </p:grpSpPr>
        <p:grpSp>
          <p:nvGrpSpPr>
            <p:cNvPr id="124" name="Group 123">
              <a:extLst>
                <a:ext uri="{FF2B5EF4-FFF2-40B4-BE49-F238E27FC236}">
                  <a16:creationId xmlns:a16="http://schemas.microsoft.com/office/drawing/2014/main" id="{F8C02792-EEBA-44CF-B90F-D4B12A6738E8}"/>
                </a:ext>
              </a:extLst>
            </p:cNvPr>
            <p:cNvGrpSpPr/>
            <p:nvPr/>
          </p:nvGrpSpPr>
          <p:grpSpPr>
            <a:xfrm>
              <a:off x="7119257" y="1394822"/>
              <a:ext cx="4718958" cy="2447723"/>
              <a:chOff x="7119257" y="1394822"/>
              <a:chExt cx="4718958" cy="2447723"/>
            </a:xfrm>
          </p:grpSpPr>
          <p:grpSp>
            <p:nvGrpSpPr>
              <p:cNvPr id="134" name="Group 133">
                <a:extLst>
                  <a:ext uri="{FF2B5EF4-FFF2-40B4-BE49-F238E27FC236}">
                    <a16:creationId xmlns:a16="http://schemas.microsoft.com/office/drawing/2014/main" id="{C612A1FF-2245-43CE-8EB0-C1A872A8A70C}"/>
                  </a:ext>
                </a:extLst>
              </p:cNvPr>
              <p:cNvGrpSpPr/>
              <p:nvPr/>
            </p:nvGrpSpPr>
            <p:grpSpPr>
              <a:xfrm>
                <a:off x="7119257" y="1394822"/>
                <a:ext cx="4718958" cy="2447723"/>
                <a:chOff x="762792" y="2661152"/>
                <a:chExt cx="5349993" cy="3566901"/>
              </a:xfrm>
            </p:grpSpPr>
            <p:sp>
              <p:nvSpPr>
                <p:cNvPr id="138" name="Freeform: Shape 137">
                  <a:extLst>
                    <a:ext uri="{FF2B5EF4-FFF2-40B4-BE49-F238E27FC236}">
                      <a16:creationId xmlns:a16="http://schemas.microsoft.com/office/drawing/2014/main" id="{1D82F9B5-DA69-4C3C-B98A-72D74B122524}"/>
                    </a:ext>
                  </a:extLst>
                </p:cNvPr>
                <p:cNvSpPr/>
                <p:nvPr/>
              </p:nvSpPr>
              <p:spPr>
                <a:xfrm>
                  <a:off x="762792" y="2661152"/>
                  <a:ext cx="5349993" cy="557079"/>
                </a:xfrm>
                <a:custGeom>
                  <a:avLst/>
                  <a:gdLst>
                    <a:gd name="connsiteX0" fmla="*/ 0 w 5190335"/>
                    <a:gd name="connsiteY0" fmla="*/ 0 h 1497600"/>
                    <a:gd name="connsiteX1" fmla="*/ 5190335 w 5190335"/>
                    <a:gd name="connsiteY1" fmla="*/ 0 h 1497600"/>
                    <a:gd name="connsiteX2" fmla="*/ 5190335 w 5190335"/>
                    <a:gd name="connsiteY2" fmla="*/ 1497600 h 1497600"/>
                    <a:gd name="connsiteX3" fmla="*/ 0 w 5190335"/>
                    <a:gd name="connsiteY3" fmla="*/ 1497600 h 1497600"/>
                    <a:gd name="connsiteX4" fmla="*/ 0 w 5190335"/>
                    <a:gd name="connsiteY4" fmla="*/ 0 h 1497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0335" h="1497600">
                      <a:moveTo>
                        <a:pt x="0" y="0"/>
                      </a:moveTo>
                      <a:lnTo>
                        <a:pt x="5190335" y="0"/>
                      </a:lnTo>
                      <a:lnTo>
                        <a:pt x="5190335" y="1497600"/>
                      </a:lnTo>
                      <a:lnTo>
                        <a:pt x="0" y="1497600"/>
                      </a:lnTo>
                      <a:lnTo>
                        <a:pt x="0" y="0"/>
                      </a:lnTo>
                      <a:close/>
                    </a:path>
                  </a:pathLst>
                </a:custGeom>
              </p:spPr>
              <p:style>
                <a:lnRef idx="1">
                  <a:schemeClr val="accent3"/>
                </a:lnRef>
                <a:fillRef idx="2">
                  <a:schemeClr val="accent3"/>
                </a:fillRef>
                <a:effectRef idx="1">
                  <a:schemeClr val="accent3"/>
                </a:effectRef>
                <a:fontRef idx="minor">
                  <a:schemeClr val="dk1"/>
                </a:fontRef>
              </p:style>
              <p:txBody>
                <a:bodyPr spcFirstLastPara="0" vert="horz" wrap="square" lIns="369824" tIns="211328" rIns="369824" bIns="211328" numCol="1" spcCol="1270" anchor="ctr" anchorCtr="0">
                  <a:noAutofit/>
                </a:bodyPr>
                <a:lstStyle/>
                <a:p>
                  <a:pPr marL="0" marR="0" lvl="0" indent="0" algn="l" defTabSz="2311400" rtl="0" eaLnBrk="1" fontAlgn="auto" latinLnBrk="0" hangingPunct="1">
                    <a:lnSpc>
                      <a:spcPct val="90000"/>
                    </a:lnSpc>
                    <a:spcBef>
                      <a:spcPct val="0"/>
                    </a:spcBef>
                    <a:spcAft>
                      <a:spcPct val="35000"/>
                    </a:spcAft>
                    <a:buClrTx/>
                    <a:buSzTx/>
                    <a:buFontTx/>
                    <a:buNone/>
                    <a:tabLst/>
                    <a:defRPr/>
                  </a:pPr>
                  <a:r>
                    <a:rPr kumimoji="0" lang="tr-TR" sz="1800" b="0" i="0" u="none" strike="noStrike" kern="1200" cap="none" spc="0" normalizeH="0" baseline="0" noProof="0" err="1">
                      <a:ln>
                        <a:noFill/>
                      </a:ln>
                      <a:solidFill>
                        <a:srgbClr val="002050"/>
                      </a:solidFill>
                      <a:effectLst/>
                      <a:uLnTx/>
                      <a:uFillTx/>
                      <a:latin typeface="Segoe UI"/>
                      <a:ea typeface="+mn-ea"/>
                      <a:cs typeface="+mn-cs"/>
                    </a:rPr>
                    <a:t>Worker</a:t>
                  </a:r>
                  <a:r>
                    <a:rPr kumimoji="0" lang="tr-TR" sz="1800" b="0" i="0" u="none" strike="noStrike" kern="1200" cap="none" spc="0" normalizeH="0" baseline="0" noProof="0">
                      <a:ln>
                        <a:noFill/>
                      </a:ln>
                      <a:solidFill>
                        <a:srgbClr val="002050"/>
                      </a:solidFill>
                      <a:effectLst/>
                      <a:uLnTx/>
                      <a:uFillTx/>
                      <a:latin typeface="Segoe UI"/>
                      <a:ea typeface="+mn-ea"/>
                      <a:cs typeface="+mn-cs"/>
                    </a:rPr>
                    <a:t> </a:t>
                  </a:r>
                  <a:r>
                    <a:rPr kumimoji="0" lang="tr-TR" sz="1800" b="0" i="0" u="none" strike="noStrike" kern="1200" cap="none" spc="0" normalizeH="0" baseline="0" noProof="0" err="1">
                      <a:ln>
                        <a:noFill/>
                      </a:ln>
                      <a:solidFill>
                        <a:srgbClr val="002050"/>
                      </a:solidFill>
                      <a:effectLst/>
                      <a:uLnTx/>
                      <a:uFillTx/>
                      <a:latin typeface="Segoe UI"/>
                      <a:ea typeface="+mn-ea"/>
                      <a:cs typeface="+mn-cs"/>
                    </a:rPr>
                    <a:t>node</a:t>
                  </a:r>
                  <a:endParaRPr kumimoji="0" lang="en-US" sz="1800" b="0" i="0" u="none" strike="noStrike" kern="1200" cap="none" spc="0" normalizeH="0" baseline="0" noProof="0">
                    <a:ln>
                      <a:noFill/>
                    </a:ln>
                    <a:solidFill>
                      <a:srgbClr val="002050"/>
                    </a:solidFill>
                    <a:effectLst/>
                    <a:uLnTx/>
                    <a:uFillTx/>
                    <a:latin typeface="Segoe UI"/>
                    <a:ea typeface="+mn-ea"/>
                    <a:cs typeface="+mn-cs"/>
                  </a:endParaRPr>
                </a:p>
              </p:txBody>
            </p:sp>
            <p:sp>
              <p:nvSpPr>
                <p:cNvPr id="139" name="Rectangle 138">
                  <a:extLst>
                    <a:ext uri="{FF2B5EF4-FFF2-40B4-BE49-F238E27FC236}">
                      <a16:creationId xmlns:a16="http://schemas.microsoft.com/office/drawing/2014/main" id="{AE8FCACF-86A6-406E-9294-48C897BB9758}"/>
                    </a:ext>
                  </a:extLst>
                </p:cNvPr>
                <p:cNvSpPr/>
                <p:nvPr/>
              </p:nvSpPr>
              <p:spPr>
                <a:xfrm>
                  <a:off x="762792" y="3202876"/>
                  <a:ext cx="5349993" cy="3025177"/>
                </a:xfrm>
                <a:prstGeom prst="rect">
                  <a:avLst/>
                </a:prstGeom>
                <a:ln>
                  <a:round/>
                </a:ln>
                <a:effectLst>
                  <a:glow>
                    <a:schemeClr val="accent1">
                      <a:alpha val="40000"/>
                    </a:schemeClr>
                  </a:glow>
                  <a:reflection stA="99000" endPos="0" dist="50800" dir="5400000" sy="-100000" algn="bl" rotWithShape="0"/>
                  <a:softEdge rad="0"/>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grpSp>
          <p:sp>
            <p:nvSpPr>
              <p:cNvPr id="135" name="Rectangle: Rounded Corners 134">
                <a:extLst>
                  <a:ext uri="{FF2B5EF4-FFF2-40B4-BE49-F238E27FC236}">
                    <a16:creationId xmlns:a16="http://schemas.microsoft.com/office/drawing/2014/main" id="{0917C401-F8F8-4361-8D09-C6839858E3C8}"/>
                  </a:ext>
                </a:extLst>
              </p:cNvPr>
              <p:cNvSpPr/>
              <p:nvPr/>
            </p:nvSpPr>
            <p:spPr bwMode="auto">
              <a:xfrm>
                <a:off x="7542478" y="1955757"/>
                <a:ext cx="1764970" cy="357012"/>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tr-TR" sz="1600" b="0" i="0" u="none" strike="noStrike" kern="1200" cap="none" spc="0" normalizeH="0" baseline="0" noProof="0" err="1">
                    <a:ln>
                      <a:noFill/>
                    </a:ln>
                    <a:solidFill>
                      <a:srgbClr val="000000"/>
                    </a:solidFill>
                    <a:effectLst/>
                    <a:uLnTx/>
                    <a:uFillTx/>
                    <a:latin typeface="Segoe UI"/>
                    <a:ea typeface="+mn-ea"/>
                    <a:cs typeface="Segoe UI" pitchFamily="34" charset="0"/>
                  </a:rPr>
                  <a:t>Kubelet</a:t>
                </a:r>
                <a:endParaRPr kumimoji="0" lang="en-US" sz="16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136" name="Rectangle: Rounded Corners 135">
                <a:extLst>
                  <a:ext uri="{FF2B5EF4-FFF2-40B4-BE49-F238E27FC236}">
                    <a16:creationId xmlns:a16="http://schemas.microsoft.com/office/drawing/2014/main" id="{FA665957-5B80-4FCF-B892-765776035DB0}"/>
                  </a:ext>
                </a:extLst>
              </p:cNvPr>
              <p:cNvSpPr/>
              <p:nvPr/>
            </p:nvSpPr>
            <p:spPr bwMode="auto">
              <a:xfrm>
                <a:off x="7251623" y="2439504"/>
                <a:ext cx="4395674" cy="1222345"/>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45720" rIns="9144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r>
                  <a:rPr kumimoji="0" lang="tr-TR" sz="1400" b="0" i="0" u="none" strike="noStrike" kern="1200" cap="none" spc="0" normalizeH="0" baseline="0" noProof="0">
                    <a:ln>
                      <a:noFill/>
                    </a:ln>
                    <a:solidFill>
                      <a:srgbClr val="000000"/>
                    </a:solidFill>
                    <a:effectLst/>
                    <a:uLnTx/>
                    <a:uFillTx/>
                    <a:latin typeface="Segoe UI"/>
                    <a:ea typeface="+mn-ea"/>
                    <a:cs typeface="Segoe UI" pitchFamily="34" charset="0"/>
                  </a:rPr>
                  <a:t>Container Runtime</a:t>
                </a:r>
                <a:endParaRPr kumimoji="0" lang="en-US" sz="14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137" name="Rectangle: Rounded Corners 136">
                <a:extLst>
                  <a:ext uri="{FF2B5EF4-FFF2-40B4-BE49-F238E27FC236}">
                    <a16:creationId xmlns:a16="http://schemas.microsoft.com/office/drawing/2014/main" id="{788A3F89-7F1A-4086-845D-A59A98572E7B}"/>
                  </a:ext>
                </a:extLst>
              </p:cNvPr>
              <p:cNvSpPr/>
              <p:nvPr/>
            </p:nvSpPr>
            <p:spPr bwMode="auto">
              <a:xfrm>
                <a:off x="9668419" y="1955757"/>
                <a:ext cx="1801129" cy="333167"/>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tr-TR" sz="1600" b="0" i="0" u="none" strike="noStrike" kern="1200" cap="none" spc="0" normalizeH="0" baseline="0" noProof="0">
                    <a:ln>
                      <a:noFill/>
                    </a:ln>
                    <a:solidFill>
                      <a:srgbClr val="000000"/>
                    </a:solidFill>
                    <a:effectLst/>
                    <a:uLnTx/>
                    <a:uFillTx/>
                    <a:latin typeface="Segoe UI"/>
                    <a:ea typeface="+mn-ea"/>
                    <a:cs typeface="Segoe UI" pitchFamily="34" charset="0"/>
                  </a:rPr>
                  <a:t>Kube-</a:t>
                </a:r>
                <a:r>
                  <a:rPr kumimoji="0" lang="tr-TR" sz="1600" b="0" i="0" u="none" strike="noStrike" kern="1200" cap="none" spc="0" normalizeH="0" baseline="0" noProof="0" err="1">
                    <a:ln>
                      <a:noFill/>
                    </a:ln>
                    <a:solidFill>
                      <a:srgbClr val="000000"/>
                    </a:solidFill>
                    <a:effectLst/>
                    <a:uLnTx/>
                    <a:uFillTx/>
                    <a:latin typeface="Segoe UI"/>
                    <a:ea typeface="+mn-ea"/>
                    <a:cs typeface="Segoe UI" pitchFamily="34" charset="0"/>
                  </a:rPr>
                  <a:t>proxy</a:t>
                </a:r>
                <a:endParaRPr kumimoji="0" lang="en-US" sz="16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grpSp>
        <p:grpSp>
          <p:nvGrpSpPr>
            <p:cNvPr id="125" name="Group 124">
              <a:extLst>
                <a:ext uri="{FF2B5EF4-FFF2-40B4-BE49-F238E27FC236}">
                  <a16:creationId xmlns:a16="http://schemas.microsoft.com/office/drawing/2014/main" id="{FE458DD3-3CCD-4D96-940C-66600DD25887}"/>
                </a:ext>
              </a:extLst>
            </p:cNvPr>
            <p:cNvGrpSpPr/>
            <p:nvPr/>
          </p:nvGrpSpPr>
          <p:grpSpPr>
            <a:xfrm>
              <a:off x="7506317" y="2834326"/>
              <a:ext cx="3963231" cy="635793"/>
              <a:chOff x="4871342" y="5604138"/>
              <a:chExt cx="5628073" cy="1009882"/>
            </a:xfrm>
          </p:grpSpPr>
          <p:sp>
            <p:nvSpPr>
              <p:cNvPr id="126" name="Rectangle: Rounded Corners 125">
                <a:extLst>
                  <a:ext uri="{FF2B5EF4-FFF2-40B4-BE49-F238E27FC236}">
                    <a16:creationId xmlns:a16="http://schemas.microsoft.com/office/drawing/2014/main" id="{6F851BAA-02C1-4DF7-814F-CECF264EE6E4}"/>
                  </a:ext>
                </a:extLst>
              </p:cNvPr>
              <p:cNvSpPr/>
              <p:nvPr/>
            </p:nvSpPr>
            <p:spPr bwMode="auto">
              <a:xfrm>
                <a:off x="7941681" y="5620106"/>
                <a:ext cx="2557734" cy="993914"/>
              </a:xfrm>
              <a:prstGeom prst="roundRect">
                <a:avLst/>
              </a:prstGeom>
              <a:ln>
                <a:round/>
              </a:ln>
              <a:effectLst>
                <a:glow>
                  <a:schemeClr val="accent1">
                    <a:alpha val="40000"/>
                  </a:schemeClr>
                </a:glow>
                <a:reflection stA="99000" endPos="0" dist="50800" dir="5400000" sy="-100000" algn="bl" rotWithShape="0"/>
                <a:softEdge rad="0"/>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rot="0" spcFirstLastPara="0" vertOverflow="overflow" horzOverflow="overflow" vert="horz" wrap="square" lIns="91440" tIns="0"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tr-TR" sz="1400" b="0" i="0" u="none" strike="noStrike" kern="1200" cap="none" spc="0" normalizeH="0" baseline="0" noProof="0" err="1">
                    <a:ln>
                      <a:noFill/>
                    </a:ln>
                    <a:solidFill>
                      <a:srgbClr val="000000"/>
                    </a:solidFill>
                    <a:effectLst/>
                    <a:uLnTx/>
                    <a:uFillTx/>
                    <a:latin typeface="Segoe UI"/>
                    <a:ea typeface="+mn-ea"/>
                    <a:cs typeface="Segoe UI" pitchFamily="34" charset="0"/>
                  </a:rPr>
                  <a:t>Pod</a:t>
                </a:r>
                <a:endParaRPr kumimoji="0" lang="en-US" sz="14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127" name="Rectangle: Rounded Corners 126">
                <a:extLst>
                  <a:ext uri="{FF2B5EF4-FFF2-40B4-BE49-F238E27FC236}">
                    <a16:creationId xmlns:a16="http://schemas.microsoft.com/office/drawing/2014/main" id="{20DAFA71-1FB0-4478-AB49-29A804A5296C}"/>
                  </a:ext>
                </a:extLst>
              </p:cNvPr>
              <p:cNvSpPr/>
              <p:nvPr/>
            </p:nvSpPr>
            <p:spPr bwMode="auto">
              <a:xfrm>
                <a:off x="8801928" y="5860685"/>
                <a:ext cx="651964" cy="324058"/>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0"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128" name="Rectangle: Rounded Corners 127">
                <a:extLst>
                  <a:ext uri="{FF2B5EF4-FFF2-40B4-BE49-F238E27FC236}">
                    <a16:creationId xmlns:a16="http://schemas.microsoft.com/office/drawing/2014/main" id="{82172558-9323-424D-8453-6BD277527D4D}"/>
                  </a:ext>
                </a:extLst>
              </p:cNvPr>
              <p:cNvSpPr/>
              <p:nvPr/>
            </p:nvSpPr>
            <p:spPr bwMode="auto">
              <a:xfrm>
                <a:off x="8947380" y="6022715"/>
                <a:ext cx="651964" cy="324058"/>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0"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129" name="Rectangle: Rounded Corners 128">
                <a:extLst>
                  <a:ext uri="{FF2B5EF4-FFF2-40B4-BE49-F238E27FC236}">
                    <a16:creationId xmlns:a16="http://schemas.microsoft.com/office/drawing/2014/main" id="{649A288C-E768-422F-97FB-9881782FBB2E}"/>
                  </a:ext>
                </a:extLst>
              </p:cNvPr>
              <p:cNvSpPr/>
              <p:nvPr/>
            </p:nvSpPr>
            <p:spPr bwMode="auto">
              <a:xfrm>
                <a:off x="9109630" y="6169862"/>
                <a:ext cx="651964" cy="324058"/>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0"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130" name="Rectangle: Rounded Corners 129">
                <a:extLst>
                  <a:ext uri="{FF2B5EF4-FFF2-40B4-BE49-F238E27FC236}">
                    <a16:creationId xmlns:a16="http://schemas.microsoft.com/office/drawing/2014/main" id="{092EDD6F-DF53-4C1B-AF3A-5EE6C174A55B}"/>
                  </a:ext>
                </a:extLst>
              </p:cNvPr>
              <p:cNvSpPr/>
              <p:nvPr/>
            </p:nvSpPr>
            <p:spPr bwMode="auto">
              <a:xfrm>
                <a:off x="4871342" y="5604138"/>
                <a:ext cx="2557734" cy="993914"/>
              </a:xfrm>
              <a:prstGeom prst="roundRect">
                <a:avLst/>
              </a:prstGeom>
              <a:ln>
                <a:round/>
              </a:ln>
              <a:effectLst>
                <a:glow>
                  <a:schemeClr val="accent1">
                    <a:alpha val="40000"/>
                  </a:schemeClr>
                </a:glow>
                <a:reflection stA="99000" endPos="0" dist="50800" dir="5400000" sy="-100000" algn="bl" rotWithShape="0"/>
                <a:softEdge rad="0"/>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rot="0" spcFirstLastPara="0" vertOverflow="overflow" horzOverflow="overflow" vert="horz" wrap="square" lIns="91440" tIns="0"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tr-TR" sz="1400" b="0" i="0" u="none" strike="noStrike" kern="1200" cap="none" spc="0" normalizeH="0" baseline="0" noProof="0" err="1">
                    <a:ln>
                      <a:noFill/>
                    </a:ln>
                    <a:solidFill>
                      <a:srgbClr val="000000"/>
                    </a:solidFill>
                    <a:effectLst/>
                    <a:uLnTx/>
                    <a:uFillTx/>
                    <a:latin typeface="Segoe UI"/>
                    <a:ea typeface="+mn-ea"/>
                    <a:cs typeface="Segoe UI" pitchFamily="34" charset="0"/>
                  </a:rPr>
                  <a:t>Pod</a:t>
                </a:r>
                <a:endParaRPr kumimoji="0" lang="en-US" sz="14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131" name="Rectangle: Rounded Corners 130">
                <a:extLst>
                  <a:ext uri="{FF2B5EF4-FFF2-40B4-BE49-F238E27FC236}">
                    <a16:creationId xmlns:a16="http://schemas.microsoft.com/office/drawing/2014/main" id="{10FB64CC-5E45-4B31-B6DC-8E42F2EDEA03}"/>
                  </a:ext>
                </a:extLst>
              </p:cNvPr>
              <p:cNvSpPr/>
              <p:nvPr/>
            </p:nvSpPr>
            <p:spPr bwMode="auto">
              <a:xfrm>
                <a:off x="5731589" y="5844717"/>
                <a:ext cx="651964" cy="324058"/>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0"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132" name="Rectangle: Rounded Corners 131">
                <a:extLst>
                  <a:ext uri="{FF2B5EF4-FFF2-40B4-BE49-F238E27FC236}">
                    <a16:creationId xmlns:a16="http://schemas.microsoft.com/office/drawing/2014/main" id="{A31F7011-CC8D-4EA5-9A92-A1FD3EE935A7}"/>
                  </a:ext>
                </a:extLst>
              </p:cNvPr>
              <p:cNvSpPr/>
              <p:nvPr/>
            </p:nvSpPr>
            <p:spPr bwMode="auto">
              <a:xfrm>
                <a:off x="5877041" y="6006747"/>
                <a:ext cx="651964" cy="324058"/>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0"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133" name="Rectangle: Rounded Corners 132">
                <a:extLst>
                  <a:ext uri="{FF2B5EF4-FFF2-40B4-BE49-F238E27FC236}">
                    <a16:creationId xmlns:a16="http://schemas.microsoft.com/office/drawing/2014/main" id="{24F4B92A-433A-4A98-88AB-09BB37F22422}"/>
                  </a:ext>
                </a:extLst>
              </p:cNvPr>
              <p:cNvSpPr/>
              <p:nvPr/>
            </p:nvSpPr>
            <p:spPr bwMode="auto">
              <a:xfrm>
                <a:off x="6039291" y="6153894"/>
                <a:ext cx="651964" cy="324058"/>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0"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grpSp>
      </p:grpSp>
      <p:sp>
        <p:nvSpPr>
          <p:cNvPr id="3" name="Speech Bubble: Rectangle 2">
            <a:extLst>
              <a:ext uri="{FF2B5EF4-FFF2-40B4-BE49-F238E27FC236}">
                <a16:creationId xmlns:a16="http://schemas.microsoft.com/office/drawing/2014/main" id="{3F58FF80-A33C-46E3-AE0C-7C40E47D93E8}"/>
              </a:ext>
            </a:extLst>
          </p:cNvPr>
          <p:cNvSpPr/>
          <p:nvPr/>
        </p:nvSpPr>
        <p:spPr bwMode="auto">
          <a:xfrm>
            <a:off x="403439" y="1380366"/>
            <a:ext cx="1838849" cy="966869"/>
          </a:xfrm>
          <a:prstGeom prst="wedgeRectCallout">
            <a:avLst>
              <a:gd name="adj1" fmla="val -21222"/>
              <a:gd name="adj2" fmla="val 72105"/>
            </a:avLst>
          </a:prstGeom>
          <a:solidFill>
            <a:srgbClr val="FFFFCC"/>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rPr>
              <a:t>Control Plane manages the  entire cluster</a:t>
            </a:r>
          </a:p>
        </p:txBody>
      </p:sp>
      <p:sp>
        <p:nvSpPr>
          <p:cNvPr id="52" name="Speech Bubble: Rectangle 51">
            <a:extLst>
              <a:ext uri="{FF2B5EF4-FFF2-40B4-BE49-F238E27FC236}">
                <a16:creationId xmlns:a16="http://schemas.microsoft.com/office/drawing/2014/main" id="{2203BB12-F2ED-4F40-AB6F-CA7F1A4309EA}"/>
              </a:ext>
            </a:extLst>
          </p:cNvPr>
          <p:cNvSpPr/>
          <p:nvPr/>
        </p:nvSpPr>
        <p:spPr bwMode="auto">
          <a:xfrm>
            <a:off x="8813329" y="3329575"/>
            <a:ext cx="2246416" cy="966869"/>
          </a:xfrm>
          <a:prstGeom prst="wedgeRectCallout">
            <a:avLst>
              <a:gd name="adj1" fmla="val -37641"/>
              <a:gd name="adj2" fmla="val 71213"/>
            </a:avLst>
          </a:prstGeom>
          <a:solidFill>
            <a:srgbClr val="FFFFCC"/>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rPr>
              <a:t>Worker nodes host containerized workloads</a:t>
            </a:r>
          </a:p>
        </p:txBody>
      </p:sp>
      <p:sp>
        <p:nvSpPr>
          <p:cNvPr id="54" name="Speech Bubble: Rectangle 53">
            <a:extLst>
              <a:ext uri="{FF2B5EF4-FFF2-40B4-BE49-F238E27FC236}">
                <a16:creationId xmlns:a16="http://schemas.microsoft.com/office/drawing/2014/main" id="{E59CD569-EC43-4E2E-B36C-C08B420B639D}"/>
              </a:ext>
            </a:extLst>
          </p:cNvPr>
          <p:cNvSpPr/>
          <p:nvPr/>
        </p:nvSpPr>
        <p:spPr bwMode="auto">
          <a:xfrm>
            <a:off x="8832049" y="4709874"/>
            <a:ext cx="2756622" cy="966869"/>
          </a:xfrm>
          <a:prstGeom prst="wedgeRectCallout">
            <a:avLst>
              <a:gd name="adj1" fmla="val -37641"/>
              <a:gd name="adj2" fmla="val 71213"/>
            </a:avLst>
          </a:prstGeom>
          <a:solidFill>
            <a:srgbClr val="FFFFCC"/>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rPr>
              <a:t>Pods are collections of containers deployed as a single unit</a:t>
            </a:r>
          </a:p>
        </p:txBody>
      </p:sp>
      <p:sp>
        <p:nvSpPr>
          <p:cNvPr id="55" name="Speech Bubble: Rectangle 54">
            <a:extLst>
              <a:ext uri="{FF2B5EF4-FFF2-40B4-BE49-F238E27FC236}">
                <a16:creationId xmlns:a16="http://schemas.microsoft.com/office/drawing/2014/main" id="{C7813D7D-92F1-45D4-B5CC-248A2FAED86A}"/>
              </a:ext>
            </a:extLst>
          </p:cNvPr>
          <p:cNvSpPr/>
          <p:nvPr/>
        </p:nvSpPr>
        <p:spPr bwMode="auto">
          <a:xfrm>
            <a:off x="9588499" y="731405"/>
            <a:ext cx="2410764" cy="1028449"/>
          </a:xfrm>
          <a:prstGeom prst="wedgeRectCallout">
            <a:avLst>
              <a:gd name="adj1" fmla="val -32631"/>
              <a:gd name="adj2" fmla="val 85472"/>
            </a:avLst>
          </a:prstGeom>
          <a:solidFill>
            <a:srgbClr val="FFFFCC"/>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Segoe UI"/>
                <a:ea typeface="+mn-ea"/>
                <a:cs typeface="Segoe UI" pitchFamily="34" charset="0"/>
              </a:rPr>
              <a:t>Proxies route traffic across nodes and Pods</a:t>
            </a:r>
          </a:p>
        </p:txBody>
      </p:sp>
      <p:sp>
        <p:nvSpPr>
          <p:cNvPr id="56" name="Speech Bubble: Rectangle 55">
            <a:extLst>
              <a:ext uri="{FF2B5EF4-FFF2-40B4-BE49-F238E27FC236}">
                <a16:creationId xmlns:a16="http://schemas.microsoft.com/office/drawing/2014/main" id="{7E921B61-FCCE-413D-90BA-7A600420F90C}"/>
              </a:ext>
            </a:extLst>
          </p:cNvPr>
          <p:cNvSpPr/>
          <p:nvPr/>
        </p:nvSpPr>
        <p:spPr bwMode="auto">
          <a:xfrm>
            <a:off x="6158857" y="2909534"/>
            <a:ext cx="1987677" cy="1028449"/>
          </a:xfrm>
          <a:prstGeom prst="wedgeRectCallout">
            <a:avLst>
              <a:gd name="adj1" fmla="val 33210"/>
              <a:gd name="adj2" fmla="val -84800"/>
            </a:avLst>
          </a:prstGeom>
          <a:solidFill>
            <a:srgbClr val="FFFFCC"/>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err="1">
                <a:ln>
                  <a:noFill/>
                </a:ln>
                <a:solidFill>
                  <a:srgbClr val="505050"/>
                </a:solidFill>
                <a:effectLst/>
                <a:uLnTx/>
                <a:uFillTx/>
                <a:latin typeface="Segoe UI"/>
                <a:ea typeface="+mn-ea"/>
                <a:cs typeface="Segoe UI" pitchFamily="34" charset="0"/>
              </a:rPr>
              <a:t>Kublets</a:t>
            </a:r>
            <a:r>
              <a:rPr kumimoji="0" lang="en-US" sz="1600" b="0" i="0" u="none" strike="noStrike" kern="1200" cap="none" spc="0" normalizeH="0" baseline="0" noProof="0" dirty="0">
                <a:ln>
                  <a:noFill/>
                </a:ln>
                <a:solidFill>
                  <a:srgbClr val="505050"/>
                </a:solidFill>
                <a:effectLst/>
                <a:uLnTx/>
                <a:uFillTx/>
                <a:latin typeface="Segoe UI"/>
                <a:ea typeface="+mn-ea"/>
                <a:cs typeface="Segoe UI" pitchFamily="34" charset="0"/>
              </a:rPr>
              <a:t> monitor the Node and Pods</a:t>
            </a:r>
          </a:p>
        </p:txBody>
      </p:sp>
      <p:sp>
        <p:nvSpPr>
          <p:cNvPr id="58" name="Speech Bubble: Rectangle 57">
            <a:extLst>
              <a:ext uri="{FF2B5EF4-FFF2-40B4-BE49-F238E27FC236}">
                <a16:creationId xmlns:a16="http://schemas.microsoft.com/office/drawing/2014/main" id="{DED42878-AAAA-4EF4-ACFB-9ED89A6C1AE9}"/>
              </a:ext>
            </a:extLst>
          </p:cNvPr>
          <p:cNvSpPr/>
          <p:nvPr/>
        </p:nvSpPr>
        <p:spPr bwMode="auto">
          <a:xfrm>
            <a:off x="4247940" y="1171844"/>
            <a:ext cx="2113299" cy="966869"/>
          </a:xfrm>
          <a:prstGeom prst="wedgeRectCallout">
            <a:avLst>
              <a:gd name="adj1" fmla="val -68134"/>
              <a:gd name="adj2" fmla="val -9424"/>
            </a:avLst>
          </a:prstGeom>
          <a:solidFill>
            <a:srgbClr val="FFFFCC"/>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rPr>
              <a:t>Command line utility to manage Kubernetes</a:t>
            </a:r>
          </a:p>
        </p:txBody>
      </p:sp>
      <p:sp>
        <p:nvSpPr>
          <p:cNvPr id="59" name="Speech Bubble: Rectangle 58">
            <a:extLst>
              <a:ext uri="{FF2B5EF4-FFF2-40B4-BE49-F238E27FC236}">
                <a16:creationId xmlns:a16="http://schemas.microsoft.com/office/drawing/2014/main" id="{825F8EB5-26F4-4580-9515-E242AF60F0B4}"/>
              </a:ext>
            </a:extLst>
          </p:cNvPr>
          <p:cNvSpPr/>
          <p:nvPr/>
        </p:nvSpPr>
        <p:spPr bwMode="auto">
          <a:xfrm>
            <a:off x="4237186" y="3125089"/>
            <a:ext cx="2113299" cy="966869"/>
          </a:xfrm>
          <a:prstGeom prst="wedgeRectCallout">
            <a:avLst>
              <a:gd name="adj1" fmla="val -68134"/>
              <a:gd name="adj2" fmla="val -9424"/>
            </a:avLst>
          </a:prstGeom>
          <a:solidFill>
            <a:srgbClr val="FFFFCC"/>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rPr>
              <a:t>Entry point for REST commands to the Control Plane</a:t>
            </a:r>
          </a:p>
        </p:txBody>
      </p:sp>
      <p:sp>
        <p:nvSpPr>
          <p:cNvPr id="60" name="Speech Bubble: Rectangle 59">
            <a:extLst>
              <a:ext uri="{FF2B5EF4-FFF2-40B4-BE49-F238E27FC236}">
                <a16:creationId xmlns:a16="http://schemas.microsoft.com/office/drawing/2014/main" id="{1C5BB7D0-9710-4D80-A163-D27CC22BF1E0}"/>
              </a:ext>
            </a:extLst>
          </p:cNvPr>
          <p:cNvSpPr/>
          <p:nvPr/>
        </p:nvSpPr>
        <p:spPr bwMode="auto">
          <a:xfrm>
            <a:off x="730141" y="5171012"/>
            <a:ext cx="2113299" cy="966869"/>
          </a:xfrm>
          <a:prstGeom prst="wedgeRectCallout">
            <a:avLst>
              <a:gd name="adj1" fmla="val -33519"/>
              <a:gd name="adj2" fmla="val -83778"/>
            </a:avLst>
          </a:prstGeom>
          <a:solidFill>
            <a:srgbClr val="FFFFCC"/>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rPr>
              <a:t>Handles routine tasks in the cluster</a:t>
            </a:r>
          </a:p>
        </p:txBody>
      </p:sp>
      <p:sp>
        <p:nvSpPr>
          <p:cNvPr id="61" name="Speech Bubble: Rectangle 60">
            <a:extLst>
              <a:ext uri="{FF2B5EF4-FFF2-40B4-BE49-F238E27FC236}">
                <a16:creationId xmlns:a16="http://schemas.microsoft.com/office/drawing/2014/main" id="{88E8D433-E647-4D9D-B408-C0AD322ADDDE}"/>
              </a:ext>
            </a:extLst>
          </p:cNvPr>
          <p:cNvSpPr/>
          <p:nvPr/>
        </p:nvSpPr>
        <p:spPr bwMode="auto">
          <a:xfrm>
            <a:off x="4973333" y="4845739"/>
            <a:ext cx="2113299" cy="966869"/>
          </a:xfrm>
          <a:prstGeom prst="wedgeRectCallout">
            <a:avLst>
              <a:gd name="adj1" fmla="val -33519"/>
              <a:gd name="adj2" fmla="val -83778"/>
            </a:avLst>
          </a:prstGeom>
          <a:solidFill>
            <a:srgbClr val="FFFFCC"/>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rPr>
              <a:t>Deploys containers across the cluster based upon rules</a:t>
            </a:r>
          </a:p>
        </p:txBody>
      </p:sp>
      <p:sp>
        <p:nvSpPr>
          <p:cNvPr id="62" name="Speech Bubble: Rectangle 61">
            <a:extLst>
              <a:ext uri="{FF2B5EF4-FFF2-40B4-BE49-F238E27FC236}">
                <a16:creationId xmlns:a16="http://schemas.microsoft.com/office/drawing/2014/main" id="{8BB87FBB-F1C6-4764-931E-DCAFE5609EB2}"/>
              </a:ext>
            </a:extLst>
          </p:cNvPr>
          <p:cNvSpPr/>
          <p:nvPr/>
        </p:nvSpPr>
        <p:spPr bwMode="auto">
          <a:xfrm>
            <a:off x="2434449" y="5896169"/>
            <a:ext cx="2229844" cy="966869"/>
          </a:xfrm>
          <a:prstGeom prst="wedgeRectCallout">
            <a:avLst>
              <a:gd name="adj1" fmla="val 37502"/>
              <a:gd name="adj2" fmla="val -81169"/>
            </a:avLst>
          </a:prstGeom>
          <a:solidFill>
            <a:srgbClr val="FFFFCC"/>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rPr>
              <a:t>Key-value data store that maintains cluster state</a:t>
            </a:r>
          </a:p>
        </p:txBody>
      </p:sp>
    </p:spTree>
    <p:extLst>
      <p:ext uri="{BB962C8B-B14F-4D97-AF65-F5344CB8AC3E}">
        <p14:creationId xmlns:p14="http://schemas.microsoft.com/office/powerpoint/2010/main" val="5629429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2" grpId="0" animBg="1"/>
      <p:bldP spid="54" grpId="0" animBg="1"/>
      <p:bldP spid="55" grpId="0" animBg="1"/>
      <p:bldP spid="56" grpId="0" animBg="1"/>
      <p:bldP spid="58" grpId="0" animBg="1"/>
      <p:bldP spid="59" grpId="0" animBg="1"/>
      <p:bldP spid="60" grpId="0" animBg="1"/>
      <p:bldP spid="61" grpId="0" animBg="1"/>
      <p:bldP spid="62"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CB095-6616-419A-82A6-55B75A7C1232}"/>
              </a:ext>
            </a:extLst>
          </p:cNvPr>
          <p:cNvSpPr>
            <a:spLocks noGrp="1"/>
          </p:cNvSpPr>
          <p:nvPr>
            <p:ph type="title"/>
          </p:nvPr>
        </p:nvSpPr>
        <p:spPr>
          <a:xfrm>
            <a:off x="272272" y="245743"/>
            <a:ext cx="11887200" cy="914400"/>
          </a:xfrm>
        </p:spPr>
        <p:txBody>
          <a:bodyPr/>
          <a:lstStyle/>
          <a:p>
            <a:r>
              <a:rPr lang="en-US" sz="4000" dirty="0">
                <a:solidFill>
                  <a:schemeClr val="accent3"/>
                </a:solidFill>
              </a:rPr>
              <a:t>What are Pods?</a:t>
            </a:r>
          </a:p>
        </p:txBody>
      </p:sp>
      <p:sp>
        <p:nvSpPr>
          <p:cNvPr id="4" name="Text Placeholder 3">
            <a:extLst>
              <a:ext uri="{FF2B5EF4-FFF2-40B4-BE49-F238E27FC236}">
                <a16:creationId xmlns:a16="http://schemas.microsoft.com/office/drawing/2014/main" id="{ED073236-61CF-4077-92F5-73974994C881}"/>
              </a:ext>
            </a:extLst>
          </p:cNvPr>
          <p:cNvSpPr>
            <a:spLocks noGrp="1"/>
          </p:cNvSpPr>
          <p:nvPr>
            <p:ph type="body" sz="quarter" idx="11"/>
          </p:nvPr>
        </p:nvSpPr>
        <p:spPr>
          <a:xfrm>
            <a:off x="272272" y="1211263"/>
            <a:ext cx="11836384" cy="5201424"/>
          </a:xfrm>
        </p:spPr>
        <p:txBody>
          <a:bodyPr/>
          <a:lstStyle/>
          <a:p>
            <a:r>
              <a:rPr lang="en-US" sz="2800" dirty="0"/>
              <a:t>Pods are the smallest building block in Kubernetes…</a:t>
            </a:r>
          </a:p>
          <a:p>
            <a:pPr lvl="1">
              <a:spcBef>
                <a:spcPts val="1200"/>
              </a:spcBef>
            </a:pPr>
            <a:r>
              <a:rPr lang="en-US" dirty="0"/>
              <a:t>A collection of co-located containers and volumes</a:t>
            </a:r>
          </a:p>
          <a:p>
            <a:pPr lvl="1"/>
            <a:r>
              <a:rPr lang="en-US" dirty="0"/>
              <a:t>Running in the same execution environment</a:t>
            </a:r>
          </a:p>
          <a:p>
            <a:pPr lvl="1"/>
            <a:r>
              <a:rPr lang="en-US" dirty="0"/>
              <a:t>Managed as a single atomic unit</a:t>
            </a:r>
          </a:p>
          <a:p>
            <a:pPr>
              <a:spcBef>
                <a:spcPts val="1200"/>
              </a:spcBef>
            </a:pPr>
            <a:r>
              <a:rPr lang="en-US" sz="2800" dirty="0"/>
              <a:t>You never directly run a container, instead you run a Pod</a:t>
            </a:r>
          </a:p>
          <a:p>
            <a:pPr>
              <a:spcBef>
                <a:spcPts val="1200"/>
              </a:spcBef>
            </a:pPr>
            <a:r>
              <a:rPr lang="en-US" sz="2800" dirty="0"/>
              <a:t>Apps running in a Pod share the same IP, port and communicate using native </a:t>
            </a:r>
            <a:r>
              <a:rPr lang="en-US" sz="2800" dirty="0" err="1"/>
              <a:t>interprocess</a:t>
            </a:r>
            <a:r>
              <a:rPr lang="en-US" sz="2800" dirty="0"/>
              <a:t> communication channels</a:t>
            </a:r>
          </a:p>
          <a:p>
            <a:pPr>
              <a:spcBef>
                <a:spcPts val="1200"/>
              </a:spcBef>
            </a:pPr>
            <a:r>
              <a:rPr lang="en-US" sz="2800" dirty="0"/>
              <a:t>Apps in different Pods are isolated from each other; they have different IP addresses, different hostnames, etc.</a:t>
            </a:r>
          </a:p>
          <a:p>
            <a:pPr>
              <a:spcBef>
                <a:spcPts val="1200"/>
              </a:spcBef>
            </a:pPr>
            <a:r>
              <a:rPr lang="en-US" sz="2800" dirty="0"/>
              <a:t>Pods are immutable - if a change is made to a pod definition, a new pod is created, and the old pod is deleted</a:t>
            </a:r>
          </a:p>
        </p:txBody>
      </p:sp>
      <p:sp>
        <p:nvSpPr>
          <p:cNvPr id="29" name="Oval 28">
            <a:extLst>
              <a:ext uri="{FF2B5EF4-FFF2-40B4-BE49-F238E27FC236}">
                <a16:creationId xmlns:a16="http://schemas.microsoft.com/office/drawing/2014/main" id="{4D2B30FC-909F-47EB-B7DC-1F37B5714DAD}"/>
              </a:ext>
            </a:extLst>
          </p:cNvPr>
          <p:cNvSpPr/>
          <p:nvPr/>
        </p:nvSpPr>
        <p:spPr bwMode="auto">
          <a:xfrm>
            <a:off x="9858374" y="128589"/>
            <a:ext cx="2467702" cy="261461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 name="Oval 29">
            <a:extLst>
              <a:ext uri="{FF2B5EF4-FFF2-40B4-BE49-F238E27FC236}">
                <a16:creationId xmlns:a16="http://schemas.microsoft.com/office/drawing/2014/main" id="{16CFAC66-DBBC-43D2-942E-5860744AB2B5}"/>
              </a:ext>
            </a:extLst>
          </p:cNvPr>
          <p:cNvSpPr/>
          <p:nvPr/>
        </p:nvSpPr>
        <p:spPr bwMode="auto">
          <a:xfrm>
            <a:off x="10037423" y="691883"/>
            <a:ext cx="2071233" cy="1956148"/>
          </a:xfrm>
          <a:prstGeom prst="ellipse">
            <a:avLst/>
          </a:prstGeom>
          <a:solidFill>
            <a:srgbClr val="FFFFC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 name="TextBox 30">
            <a:extLst>
              <a:ext uri="{FF2B5EF4-FFF2-40B4-BE49-F238E27FC236}">
                <a16:creationId xmlns:a16="http://schemas.microsoft.com/office/drawing/2014/main" id="{1AB1E2F3-120B-4D10-B31D-015E44EC161B}"/>
              </a:ext>
            </a:extLst>
          </p:cNvPr>
          <p:cNvSpPr txBox="1"/>
          <p:nvPr/>
        </p:nvSpPr>
        <p:spPr>
          <a:xfrm>
            <a:off x="9808367" y="229015"/>
            <a:ext cx="2535951" cy="544765"/>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Deploymen</a:t>
            </a:r>
            <a:r>
              <a:rPr kumimoji="0" lang="en-US" sz="1800" b="0" i="0" u="none" strike="noStrike" kern="1200" cap="none" spc="0" normalizeH="0" baseline="0" noProof="0" dirty="0">
                <a:ln>
                  <a:noFill/>
                </a:ln>
                <a:solidFill>
                  <a:srgbClr val="FFFFFF"/>
                </a:solidFill>
                <a:effectLst/>
                <a:uLnTx/>
                <a:uFillTx/>
                <a:latin typeface="Segoe UI"/>
                <a:ea typeface="+mn-ea"/>
                <a:cs typeface="+mn-cs"/>
              </a:rPr>
              <a:t>t</a:t>
            </a:r>
          </a:p>
        </p:txBody>
      </p:sp>
      <p:sp>
        <p:nvSpPr>
          <p:cNvPr id="32" name="TextBox 31">
            <a:extLst>
              <a:ext uri="{FF2B5EF4-FFF2-40B4-BE49-F238E27FC236}">
                <a16:creationId xmlns:a16="http://schemas.microsoft.com/office/drawing/2014/main" id="{4AA9CC63-214B-4D96-AED6-B739EC222FC9}"/>
              </a:ext>
            </a:extLst>
          </p:cNvPr>
          <p:cNvSpPr txBox="1"/>
          <p:nvPr/>
        </p:nvSpPr>
        <p:spPr>
          <a:xfrm>
            <a:off x="9808367" y="706171"/>
            <a:ext cx="2517709" cy="517065"/>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a:ea typeface="+mn-ea"/>
                <a:cs typeface="+mn-cs"/>
              </a:rPr>
              <a:t>Replica Set</a:t>
            </a:r>
          </a:p>
        </p:txBody>
      </p:sp>
      <p:sp>
        <p:nvSpPr>
          <p:cNvPr id="33" name="Oval 32">
            <a:extLst>
              <a:ext uri="{FF2B5EF4-FFF2-40B4-BE49-F238E27FC236}">
                <a16:creationId xmlns:a16="http://schemas.microsoft.com/office/drawing/2014/main" id="{9AC493D7-6A85-45A8-A094-0193A467DE32}"/>
              </a:ext>
            </a:extLst>
          </p:cNvPr>
          <p:cNvSpPr/>
          <p:nvPr/>
        </p:nvSpPr>
        <p:spPr bwMode="auto">
          <a:xfrm>
            <a:off x="10200828" y="1134980"/>
            <a:ext cx="1707804" cy="1306318"/>
          </a:xfrm>
          <a:prstGeom prst="ellipse">
            <a:avLst/>
          </a:prstGeom>
          <a:solidFill>
            <a:schemeClr val="bg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 name="TextBox 33">
            <a:extLst>
              <a:ext uri="{FF2B5EF4-FFF2-40B4-BE49-F238E27FC236}">
                <a16:creationId xmlns:a16="http://schemas.microsoft.com/office/drawing/2014/main" id="{C2E13116-0AF0-4E01-8748-1C41501136BC}"/>
              </a:ext>
            </a:extLst>
          </p:cNvPr>
          <p:cNvSpPr txBox="1"/>
          <p:nvPr/>
        </p:nvSpPr>
        <p:spPr>
          <a:xfrm>
            <a:off x="9711543" y="1163556"/>
            <a:ext cx="2614534" cy="517065"/>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a:ea typeface="+mn-ea"/>
                <a:cs typeface="+mn-cs"/>
              </a:rPr>
              <a:t>POD</a:t>
            </a:r>
          </a:p>
        </p:txBody>
      </p:sp>
      <p:sp>
        <p:nvSpPr>
          <p:cNvPr id="35" name="Oval 34">
            <a:extLst>
              <a:ext uri="{FF2B5EF4-FFF2-40B4-BE49-F238E27FC236}">
                <a16:creationId xmlns:a16="http://schemas.microsoft.com/office/drawing/2014/main" id="{EE92563C-9536-45F7-A238-10AD68600A25}"/>
              </a:ext>
            </a:extLst>
          </p:cNvPr>
          <p:cNvSpPr/>
          <p:nvPr/>
        </p:nvSpPr>
        <p:spPr bwMode="auto">
          <a:xfrm>
            <a:off x="10368734" y="1594116"/>
            <a:ext cx="1397022" cy="586980"/>
          </a:xfrm>
          <a:prstGeom prst="ellipse">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6" name="TextBox 35">
            <a:extLst>
              <a:ext uri="{FF2B5EF4-FFF2-40B4-BE49-F238E27FC236}">
                <a16:creationId xmlns:a16="http://schemas.microsoft.com/office/drawing/2014/main" id="{0520DA5F-59F9-4F0C-B7F9-00E5D623AC12}"/>
              </a:ext>
            </a:extLst>
          </p:cNvPr>
          <p:cNvSpPr txBox="1"/>
          <p:nvPr/>
        </p:nvSpPr>
        <p:spPr>
          <a:xfrm>
            <a:off x="9808368" y="1614096"/>
            <a:ext cx="2517708" cy="517065"/>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a:ea typeface="+mn-ea"/>
                <a:cs typeface="+mn-cs"/>
              </a:rPr>
              <a:t>Container</a:t>
            </a:r>
          </a:p>
        </p:txBody>
      </p:sp>
    </p:spTree>
    <p:extLst>
      <p:ext uri="{BB962C8B-B14F-4D97-AF65-F5344CB8AC3E}">
        <p14:creationId xmlns:p14="http://schemas.microsoft.com/office/powerpoint/2010/main" val="1312842556"/>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CB095-6616-419A-82A6-55B75A7C1232}"/>
              </a:ext>
            </a:extLst>
          </p:cNvPr>
          <p:cNvSpPr>
            <a:spLocks noGrp="1"/>
          </p:cNvSpPr>
          <p:nvPr>
            <p:ph type="title"/>
          </p:nvPr>
        </p:nvSpPr>
        <p:spPr/>
        <p:txBody>
          <a:bodyPr/>
          <a:lstStyle/>
          <a:p>
            <a:r>
              <a:rPr lang="en-US" sz="4000" dirty="0">
                <a:solidFill>
                  <a:schemeClr val="accent3"/>
                </a:solidFill>
              </a:rPr>
              <a:t>Declarative Configuration</a:t>
            </a:r>
          </a:p>
        </p:txBody>
      </p:sp>
      <p:sp>
        <p:nvSpPr>
          <p:cNvPr id="4" name="Text Placeholder 3">
            <a:extLst>
              <a:ext uri="{FF2B5EF4-FFF2-40B4-BE49-F238E27FC236}">
                <a16:creationId xmlns:a16="http://schemas.microsoft.com/office/drawing/2014/main" id="{ED073236-61CF-4077-92F5-73974994C881}"/>
              </a:ext>
            </a:extLst>
          </p:cNvPr>
          <p:cNvSpPr>
            <a:spLocks noGrp="1"/>
          </p:cNvSpPr>
          <p:nvPr>
            <p:ph type="body" sz="quarter" idx="11"/>
          </p:nvPr>
        </p:nvSpPr>
        <p:spPr>
          <a:xfrm>
            <a:off x="272272" y="1211263"/>
            <a:ext cx="12256278" cy="3834896"/>
          </a:xfrm>
        </p:spPr>
        <p:txBody>
          <a:bodyPr/>
          <a:lstStyle/>
          <a:p>
            <a:r>
              <a:rPr lang="en-US" sz="2800" dirty="0"/>
              <a:t>Pods are defined in a Pod manifest: A readable, declarative text-file</a:t>
            </a:r>
          </a:p>
          <a:p>
            <a:pPr>
              <a:spcBef>
                <a:spcPts val="1200"/>
              </a:spcBef>
            </a:pPr>
            <a:r>
              <a:rPr lang="en-US" sz="2800" dirty="0"/>
              <a:t>Kubernetes itself thrives on </a:t>
            </a:r>
            <a:r>
              <a:rPr lang="en-US" sz="2800" b="1" dirty="0">
                <a:solidFill>
                  <a:schemeClr val="accent3"/>
                </a:solidFill>
              </a:rPr>
              <a:t>declarative configuration…</a:t>
            </a:r>
          </a:p>
          <a:p>
            <a:pPr lvl="1">
              <a:spcBef>
                <a:spcPts val="1200"/>
              </a:spcBef>
            </a:pPr>
            <a:r>
              <a:rPr lang="en-US" dirty="0"/>
              <a:t>Capture the desired state of a Kubernetes object in a configuration</a:t>
            </a:r>
          </a:p>
          <a:p>
            <a:pPr lvl="1">
              <a:spcBef>
                <a:spcPts val="1200"/>
              </a:spcBef>
            </a:pPr>
            <a:r>
              <a:rPr lang="en-US" dirty="0"/>
              <a:t>Submit that configuration to a service that takes actions to ensure the desired state becomes the actual state</a:t>
            </a:r>
          </a:p>
          <a:p>
            <a:pPr lvl="1">
              <a:spcBef>
                <a:spcPts val="1200"/>
              </a:spcBef>
            </a:pPr>
            <a:r>
              <a:rPr lang="en-US" dirty="0"/>
              <a:t>Provides for a more manageable, dynamic and reliable system</a:t>
            </a:r>
          </a:p>
          <a:p>
            <a:pPr>
              <a:spcBef>
                <a:spcPts val="1200"/>
              </a:spcBef>
            </a:pPr>
            <a:r>
              <a:rPr lang="en-US" sz="2800" dirty="0"/>
              <a:t>Contrast with </a:t>
            </a:r>
            <a:r>
              <a:rPr lang="en-US" sz="2800" b="1" dirty="0">
                <a:solidFill>
                  <a:schemeClr val="accent3"/>
                </a:solidFill>
              </a:rPr>
              <a:t>imperative configuration </a:t>
            </a:r>
            <a:r>
              <a:rPr lang="en-US" sz="2800" dirty="0"/>
              <a:t>where you explicitly instruct the system what to do, typically by issuing a series of commands</a:t>
            </a:r>
          </a:p>
        </p:txBody>
      </p:sp>
    </p:spTree>
    <p:extLst>
      <p:ext uri="{BB962C8B-B14F-4D97-AF65-F5344CB8AC3E}">
        <p14:creationId xmlns:p14="http://schemas.microsoft.com/office/powerpoint/2010/main" val="2772057224"/>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CB095-6616-419A-82A6-55B75A7C1232}"/>
              </a:ext>
            </a:extLst>
          </p:cNvPr>
          <p:cNvSpPr>
            <a:spLocks noGrp="1"/>
          </p:cNvSpPr>
          <p:nvPr>
            <p:ph type="title"/>
          </p:nvPr>
        </p:nvSpPr>
        <p:spPr/>
        <p:txBody>
          <a:bodyPr/>
          <a:lstStyle/>
          <a:p>
            <a:r>
              <a:rPr lang="en-US" sz="4000" dirty="0">
                <a:solidFill>
                  <a:schemeClr val="accent3"/>
                </a:solidFill>
              </a:rPr>
              <a:t>The Pod Lifecycle</a:t>
            </a:r>
          </a:p>
        </p:txBody>
      </p:sp>
      <p:sp>
        <p:nvSpPr>
          <p:cNvPr id="4" name="Text Placeholder 3">
            <a:extLst>
              <a:ext uri="{FF2B5EF4-FFF2-40B4-BE49-F238E27FC236}">
                <a16:creationId xmlns:a16="http://schemas.microsoft.com/office/drawing/2014/main" id="{ED073236-61CF-4077-92F5-73974994C881}"/>
              </a:ext>
            </a:extLst>
          </p:cNvPr>
          <p:cNvSpPr>
            <a:spLocks noGrp="1"/>
          </p:cNvSpPr>
          <p:nvPr>
            <p:ph type="body" sz="quarter" idx="11"/>
          </p:nvPr>
        </p:nvSpPr>
        <p:spPr>
          <a:xfrm>
            <a:off x="272272" y="1211263"/>
            <a:ext cx="12256278" cy="4561249"/>
          </a:xfrm>
        </p:spPr>
        <p:txBody>
          <a:bodyPr/>
          <a:lstStyle/>
          <a:p>
            <a:r>
              <a:rPr lang="en-US" sz="2800" dirty="0"/>
              <a:t>Let’s say you want to provision a container in Kubernetes</a:t>
            </a:r>
          </a:p>
          <a:p>
            <a:r>
              <a:rPr lang="en-US" sz="2800" dirty="0"/>
              <a:t>From the Kubectl console, you…</a:t>
            </a:r>
          </a:p>
          <a:p>
            <a:pPr lvl="1">
              <a:spcBef>
                <a:spcPts val="1200"/>
              </a:spcBef>
            </a:pPr>
            <a:r>
              <a:rPr lang="en-US" dirty="0"/>
              <a:t>Make a Pod request to an API server using a Pod definition (YAML) file</a:t>
            </a:r>
          </a:p>
          <a:p>
            <a:pPr lvl="1">
              <a:spcBef>
                <a:spcPts val="1200"/>
              </a:spcBef>
            </a:pPr>
            <a:r>
              <a:rPr lang="en-US" dirty="0"/>
              <a:t>The API server saves the configuration data to the persistent storage (ETCD store)</a:t>
            </a:r>
          </a:p>
          <a:p>
            <a:pPr lvl="1">
              <a:spcBef>
                <a:spcPts val="1200"/>
              </a:spcBef>
            </a:pPr>
            <a:r>
              <a:rPr lang="en-US" dirty="0"/>
              <a:t>The scheduler finds the unscheduled Pod and schedules it to an available node</a:t>
            </a:r>
          </a:p>
          <a:p>
            <a:pPr lvl="1">
              <a:spcBef>
                <a:spcPts val="1200"/>
              </a:spcBef>
            </a:pPr>
            <a:r>
              <a:rPr lang="en-US" dirty="0"/>
              <a:t>The </a:t>
            </a:r>
            <a:r>
              <a:rPr lang="en-US" dirty="0" err="1"/>
              <a:t>Kubelet</a:t>
            </a:r>
            <a:r>
              <a:rPr lang="en-US" dirty="0"/>
              <a:t> sees the Pod scheduled and fires up Docker</a:t>
            </a:r>
          </a:p>
          <a:p>
            <a:pPr lvl="1">
              <a:spcBef>
                <a:spcPts val="1200"/>
              </a:spcBef>
            </a:pPr>
            <a:r>
              <a:rPr lang="en-US" dirty="0"/>
              <a:t>Docker runs the container</a:t>
            </a:r>
          </a:p>
          <a:p>
            <a:pPr>
              <a:spcBef>
                <a:spcPts val="1200"/>
              </a:spcBef>
            </a:pPr>
            <a:r>
              <a:rPr lang="en-US" sz="2800" dirty="0"/>
              <a:t>The </a:t>
            </a:r>
            <a:r>
              <a:rPr lang="en-US" sz="2800" dirty="0" err="1"/>
              <a:t>Kubelet</a:t>
            </a:r>
            <a:r>
              <a:rPr lang="en-US" sz="2800" dirty="0"/>
              <a:t> manages objects on the worker nodes</a:t>
            </a:r>
          </a:p>
          <a:p>
            <a:pPr>
              <a:spcBef>
                <a:spcPts val="1200"/>
              </a:spcBef>
            </a:pPr>
            <a:r>
              <a:rPr lang="en-US" sz="2800" dirty="0"/>
              <a:t>The entire lifecycle state of the Pod is stored in the </a:t>
            </a:r>
            <a:r>
              <a:rPr lang="en-US" sz="2800" dirty="0" err="1"/>
              <a:t>Etcd</a:t>
            </a:r>
            <a:r>
              <a:rPr lang="en-US" sz="2800" dirty="0"/>
              <a:t> store</a:t>
            </a:r>
          </a:p>
        </p:txBody>
      </p:sp>
    </p:spTree>
    <p:extLst>
      <p:ext uri="{BB962C8B-B14F-4D97-AF65-F5344CB8AC3E}">
        <p14:creationId xmlns:p14="http://schemas.microsoft.com/office/powerpoint/2010/main" val="323687238"/>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6E78FF-041F-4345-A84F-CE751E41D74D}"/>
              </a:ext>
            </a:extLst>
          </p:cNvPr>
          <p:cNvSpPr>
            <a:spLocks noGrp="1"/>
          </p:cNvSpPr>
          <p:nvPr>
            <p:ph type="title"/>
          </p:nvPr>
        </p:nvSpPr>
        <p:spPr/>
        <p:txBody>
          <a:bodyPr/>
          <a:lstStyle/>
          <a:p>
            <a:r>
              <a:rPr lang="en-US" sz="4000" dirty="0">
                <a:solidFill>
                  <a:schemeClr val="accent3"/>
                </a:solidFill>
              </a:rPr>
              <a:t>How Pods Work</a:t>
            </a:r>
          </a:p>
        </p:txBody>
      </p:sp>
      <p:grpSp>
        <p:nvGrpSpPr>
          <p:cNvPr id="6" name="Group 5">
            <a:extLst>
              <a:ext uri="{FF2B5EF4-FFF2-40B4-BE49-F238E27FC236}">
                <a16:creationId xmlns:a16="http://schemas.microsoft.com/office/drawing/2014/main" id="{22BC7F65-8CE9-4DFC-A928-4C6C2B28F57D}"/>
              </a:ext>
            </a:extLst>
          </p:cNvPr>
          <p:cNvGrpSpPr/>
          <p:nvPr/>
        </p:nvGrpSpPr>
        <p:grpSpPr>
          <a:xfrm>
            <a:off x="274639" y="2618686"/>
            <a:ext cx="5185927" cy="2734366"/>
            <a:chOff x="762792" y="2569028"/>
            <a:chExt cx="5349993" cy="3566901"/>
          </a:xfrm>
        </p:grpSpPr>
        <p:grpSp>
          <p:nvGrpSpPr>
            <p:cNvPr id="7" name="Group 6">
              <a:extLst>
                <a:ext uri="{FF2B5EF4-FFF2-40B4-BE49-F238E27FC236}">
                  <a16:creationId xmlns:a16="http://schemas.microsoft.com/office/drawing/2014/main" id="{EE46798E-C724-448D-9DDD-CD8D760D492A}"/>
                </a:ext>
              </a:extLst>
            </p:cNvPr>
            <p:cNvGrpSpPr/>
            <p:nvPr/>
          </p:nvGrpSpPr>
          <p:grpSpPr>
            <a:xfrm>
              <a:off x="762792" y="2569028"/>
              <a:ext cx="5349993" cy="3566901"/>
              <a:chOff x="762792" y="2661152"/>
              <a:chExt cx="5349993" cy="3566901"/>
            </a:xfrm>
          </p:grpSpPr>
          <p:sp>
            <p:nvSpPr>
              <p:cNvPr id="11" name="Freeform: Shape 10">
                <a:extLst>
                  <a:ext uri="{FF2B5EF4-FFF2-40B4-BE49-F238E27FC236}">
                    <a16:creationId xmlns:a16="http://schemas.microsoft.com/office/drawing/2014/main" id="{167ABB0B-0697-4344-88D8-AE27800AD1FF}"/>
                  </a:ext>
                </a:extLst>
              </p:cNvPr>
              <p:cNvSpPr/>
              <p:nvPr/>
            </p:nvSpPr>
            <p:spPr>
              <a:xfrm>
                <a:off x="762792" y="2661152"/>
                <a:ext cx="5349993" cy="557079"/>
              </a:xfrm>
              <a:custGeom>
                <a:avLst/>
                <a:gdLst>
                  <a:gd name="connsiteX0" fmla="*/ 0 w 5190335"/>
                  <a:gd name="connsiteY0" fmla="*/ 0 h 1497600"/>
                  <a:gd name="connsiteX1" fmla="*/ 5190335 w 5190335"/>
                  <a:gd name="connsiteY1" fmla="*/ 0 h 1497600"/>
                  <a:gd name="connsiteX2" fmla="*/ 5190335 w 5190335"/>
                  <a:gd name="connsiteY2" fmla="*/ 1497600 h 1497600"/>
                  <a:gd name="connsiteX3" fmla="*/ 0 w 5190335"/>
                  <a:gd name="connsiteY3" fmla="*/ 1497600 h 1497600"/>
                  <a:gd name="connsiteX4" fmla="*/ 0 w 5190335"/>
                  <a:gd name="connsiteY4" fmla="*/ 0 h 1497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0335" h="1497600">
                    <a:moveTo>
                      <a:pt x="0" y="0"/>
                    </a:moveTo>
                    <a:lnTo>
                      <a:pt x="5190335" y="0"/>
                    </a:lnTo>
                    <a:lnTo>
                      <a:pt x="5190335" y="1497600"/>
                    </a:lnTo>
                    <a:lnTo>
                      <a:pt x="0" y="1497600"/>
                    </a:lnTo>
                    <a:lnTo>
                      <a:pt x="0" y="0"/>
                    </a:lnTo>
                    <a:close/>
                  </a:path>
                </a:pathLst>
              </a:cu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69824" tIns="211328" rIns="369824" bIns="211328" numCol="1" spcCol="1270" anchor="ctr" anchorCtr="0">
                <a:noAutofit/>
              </a:bodyPr>
              <a:lstStyle/>
              <a:p>
                <a:pPr marL="0" marR="0" lvl="0" indent="0" algn="l" defTabSz="2311400" rtl="0" eaLnBrk="1" fontAlgn="auto" latinLnBrk="0" hangingPunct="1">
                  <a:lnSpc>
                    <a:spcPct val="90000"/>
                  </a:lnSpc>
                  <a:spcBef>
                    <a:spcPct val="0"/>
                  </a:spcBef>
                  <a:spcAft>
                    <a:spcPct val="35000"/>
                  </a:spcAft>
                  <a:buClrTx/>
                  <a:buSzTx/>
                  <a:buFontTx/>
                  <a:buNone/>
                  <a:tabLst/>
                  <a:defRPr/>
                </a:pPr>
                <a:r>
                  <a:rPr kumimoji="0" lang="tr-TR" sz="2000" b="0" i="0" u="none" strike="noStrike" kern="1200" cap="none" spc="0" normalizeH="0" baseline="0" noProof="0">
                    <a:ln>
                      <a:noFill/>
                    </a:ln>
                    <a:solidFill>
                      <a:srgbClr val="FFFFFF"/>
                    </a:solidFill>
                    <a:effectLst/>
                    <a:uLnTx/>
                    <a:uFillTx/>
                    <a:latin typeface="Segoe UI"/>
                    <a:ea typeface="+mn-ea"/>
                    <a:cs typeface="+mn-cs"/>
                  </a:rPr>
                  <a:t>Master node</a:t>
                </a: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12" name="Rectangle 11">
                <a:extLst>
                  <a:ext uri="{FF2B5EF4-FFF2-40B4-BE49-F238E27FC236}">
                    <a16:creationId xmlns:a16="http://schemas.microsoft.com/office/drawing/2014/main" id="{8E6B4562-FE82-4FF4-A724-28A426634A15}"/>
                  </a:ext>
                </a:extLst>
              </p:cNvPr>
              <p:cNvSpPr/>
              <p:nvPr/>
            </p:nvSpPr>
            <p:spPr>
              <a:xfrm>
                <a:off x="762792" y="3202876"/>
                <a:ext cx="5349993" cy="3025177"/>
              </a:xfrm>
              <a:prstGeom prst="rect">
                <a:avLst/>
              </a:prstGeom>
              <a:ln>
                <a:round/>
              </a:ln>
              <a:effectLst>
                <a:glow>
                  <a:schemeClr val="accent1">
                    <a:alpha val="40000"/>
                  </a:schemeClr>
                </a:glow>
                <a:reflection stA="99000" endPos="0" dist="50800" dir="5400000" sy="-100000" algn="bl" rotWithShape="0"/>
                <a:softEdge rad="0"/>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grpSp>
        <p:sp>
          <p:nvSpPr>
            <p:cNvPr id="8" name="Rectangle: Rounded Corners 7">
              <a:extLst>
                <a:ext uri="{FF2B5EF4-FFF2-40B4-BE49-F238E27FC236}">
                  <a16:creationId xmlns:a16="http://schemas.microsoft.com/office/drawing/2014/main" id="{B71D5A92-30C6-4CD0-AC07-0EE3AF0D535A}"/>
                </a:ext>
              </a:extLst>
            </p:cNvPr>
            <p:cNvSpPr/>
            <p:nvPr/>
          </p:nvSpPr>
          <p:spPr bwMode="auto">
            <a:xfrm>
              <a:off x="915361" y="3363118"/>
              <a:ext cx="2046967" cy="879630"/>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tr-TR" sz="1800" b="0" i="0" u="none" strike="noStrike" kern="1200" cap="none" spc="0" normalizeH="0" baseline="0" noProof="0">
                  <a:ln>
                    <a:noFill/>
                  </a:ln>
                  <a:solidFill>
                    <a:srgbClr val="000000"/>
                  </a:solidFill>
                  <a:effectLst/>
                  <a:uLnTx/>
                  <a:uFillTx/>
                  <a:latin typeface="Segoe UI"/>
                  <a:ea typeface="+mn-ea"/>
                  <a:cs typeface="Segoe UI" pitchFamily="34" charset="0"/>
                </a:rPr>
                <a:t>API Server</a:t>
              </a:r>
              <a:endParaRPr kumimoji="0" lang="en-US" sz="18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9" name="Rectangle: Rounded Corners 8">
              <a:extLst>
                <a:ext uri="{FF2B5EF4-FFF2-40B4-BE49-F238E27FC236}">
                  <a16:creationId xmlns:a16="http://schemas.microsoft.com/office/drawing/2014/main" id="{05684746-7AF6-49B8-9E3D-63CE58FF1EAD}"/>
                </a:ext>
              </a:extLst>
            </p:cNvPr>
            <p:cNvSpPr/>
            <p:nvPr/>
          </p:nvSpPr>
          <p:spPr bwMode="auto">
            <a:xfrm>
              <a:off x="3689360" y="3335774"/>
              <a:ext cx="2106494" cy="914400"/>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tr-TR" sz="1600" b="0" i="0" u="none" strike="noStrike" kern="1200" cap="none" spc="0" normalizeH="0" baseline="0" noProof="0">
                  <a:ln>
                    <a:noFill/>
                  </a:ln>
                  <a:solidFill>
                    <a:srgbClr val="000000"/>
                  </a:solidFill>
                  <a:effectLst/>
                  <a:uLnTx/>
                  <a:uFillTx/>
                  <a:latin typeface="Segoe UI"/>
                  <a:ea typeface="+mn-ea"/>
                  <a:cs typeface="Segoe UI" pitchFamily="34" charset="0"/>
                </a:rPr>
                <a:t>kube-</a:t>
              </a:r>
              <a:r>
                <a:rPr kumimoji="0" lang="tr-TR" sz="1600" b="0" i="0" u="none" strike="noStrike" kern="1200" cap="none" spc="0" normalizeH="0" baseline="0" noProof="0" err="1">
                  <a:ln>
                    <a:noFill/>
                  </a:ln>
                  <a:solidFill>
                    <a:srgbClr val="000000"/>
                  </a:solidFill>
                  <a:effectLst/>
                  <a:uLnTx/>
                  <a:uFillTx/>
                  <a:latin typeface="Segoe UI"/>
                  <a:ea typeface="+mn-ea"/>
                  <a:cs typeface="Segoe UI" pitchFamily="34" charset="0"/>
                </a:rPr>
                <a:t>controller</a:t>
              </a:r>
              <a:r>
                <a:rPr kumimoji="0" lang="tr-TR" sz="1600" b="0" i="0" u="none" strike="noStrike" kern="1200" cap="none" spc="0" normalizeH="0" baseline="0" noProof="0">
                  <a:ln>
                    <a:noFill/>
                  </a:ln>
                  <a:solidFill>
                    <a:srgbClr val="000000"/>
                  </a:solidFill>
                  <a:effectLst/>
                  <a:uLnTx/>
                  <a:uFillTx/>
                  <a:latin typeface="Segoe UI"/>
                  <a:ea typeface="+mn-ea"/>
                  <a:cs typeface="Segoe UI" pitchFamily="34" charset="0"/>
                </a:rPr>
                <a:t>-</a:t>
              </a:r>
              <a:r>
                <a:rPr kumimoji="0" lang="tr-TR" sz="1600" b="0" i="0" u="none" strike="noStrike" kern="1200" cap="none" spc="0" normalizeH="0" baseline="0" noProof="0" err="1">
                  <a:ln>
                    <a:noFill/>
                  </a:ln>
                  <a:solidFill>
                    <a:srgbClr val="000000"/>
                  </a:solidFill>
                  <a:effectLst/>
                  <a:uLnTx/>
                  <a:uFillTx/>
                  <a:latin typeface="Segoe UI"/>
                  <a:ea typeface="+mn-ea"/>
                  <a:cs typeface="Segoe UI" pitchFamily="34" charset="0"/>
                </a:rPr>
                <a:t>manager</a:t>
              </a:r>
              <a:endParaRPr kumimoji="0" lang="en-US" sz="16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10" name="Rectangle: Rounded Corners 9">
              <a:extLst>
                <a:ext uri="{FF2B5EF4-FFF2-40B4-BE49-F238E27FC236}">
                  <a16:creationId xmlns:a16="http://schemas.microsoft.com/office/drawing/2014/main" id="{BBB942AA-01CF-4C61-AF18-0B665DA7193B}"/>
                </a:ext>
              </a:extLst>
            </p:cNvPr>
            <p:cNvSpPr/>
            <p:nvPr/>
          </p:nvSpPr>
          <p:spPr bwMode="auto">
            <a:xfrm>
              <a:off x="3689360" y="4574064"/>
              <a:ext cx="2106495" cy="792750"/>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tr-TR" sz="1600" b="0" i="0" u="none" strike="noStrike" kern="1200" cap="none" spc="0" normalizeH="0" baseline="0" noProof="0">
                  <a:ln>
                    <a:noFill/>
                  </a:ln>
                  <a:solidFill>
                    <a:srgbClr val="000000"/>
                  </a:solidFill>
                  <a:effectLst/>
                  <a:uLnTx/>
                  <a:uFillTx/>
                  <a:latin typeface="Segoe UI"/>
                  <a:ea typeface="+mn-ea"/>
                  <a:cs typeface="Segoe UI" pitchFamily="34" charset="0"/>
                </a:rPr>
                <a:t>scheduler</a:t>
              </a:r>
              <a:endParaRPr kumimoji="0" lang="en-US" sz="16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grpSp>
      <p:grpSp>
        <p:nvGrpSpPr>
          <p:cNvPr id="13" name="Group 12">
            <a:extLst>
              <a:ext uri="{FF2B5EF4-FFF2-40B4-BE49-F238E27FC236}">
                <a16:creationId xmlns:a16="http://schemas.microsoft.com/office/drawing/2014/main" id="{1883C055-EA40-4508-BC35-C8726622359E}"/>
              </a:ext>
            </a:extLst>
          </p:cNvPr>
          <p:cNvGrpSpPr/>
          <p:nvPr/>
        </p:nvGrpSpPr>
        <p:grpSpPr>
          <a:xfrm>
            <a:off x="3457274" y="5513781"/>
            <a:ext cx="1580808" cy="1399954"/>
            <a:chOff x="3693972" y="5327270"/>
            <a:chExt cx="1580808" cy="1399954"/>
          </a:xfrm>
        </p:grpSpPr>
        <p:sp>
          <p:nvSpPr>
            <p:cNvPr id="14" name="Cylinder 13">
              <a:extLst>
                <a:ext uri="{FF2B5EF4-FFF2-40B4-BE49-F238E27FC236}">
                  <a16:creationId xmlns:a16="http://schemas.microsoft.com/office/drawing/2014/main" id="{0166AF51-6F98-4910-BEBB-97D7D20BED51}"/>
                </a:ext>
              </a:extLst>
            </p:cNvPr>
            <p:cNvSpPr/>
            <p:nvPr/>
          </p:nvSpPr>
          <p:spPr bwMode="auto">
            <a:xfrm>
              <a:off x="3693972" y="5327270"/>
              <a:ext cx="870858" cy="1117600"/>
            </a:xfrm>
            <a:prstGeom prst="can">
              <a:avLst/>
            </a:prstGeom>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Cylinder 14">
              <a:extLst>
                <a:ext uri="{FF2B5EF4-FFF2-40B4-BE49-F238E27FC236}">
                  <a16:creationId xmlns:a16="http://schemas.microsoft.com/office/drawing/2014/main" id="{A8068D45-EBC4-4BAE-BFB2-372F3694547D}"/>
                </a:ext>
              </a:extLst>
            </p:cNvPr>
            <p:cNvSpPr/>
            <p:nvPr/>
          </p:nvSpPr>
          <p:spPr bwMode="auto">
            <a:xfrm>
              <a:off x="4030990" y="5468447"/>
              <a:ext cx="870858" cy="1117600"/>
            </a:xfrm>
            <a:prstGeom prst="can">
              <a:avLst/>
            </a:prstGeom>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Cylinder 15">
              <a:extLst>
                <a:ext uri="{FF2B5EF4-FFF2-40B4-BE49-F238E27FC236}">
                  <a16:creationId xmlns:a16="http://schemas.microsoft.com/office/drawing/2014/main" id="{E0B9B05E-4EBE-4C5D-A569-83DBD690D3CB}"/>
                </a:ext>
              </a:extLst>
            </p:cNvPr>
            <p:cNvSpPr/>
            <p:nvPr/>
          </p:nvSpPr>
          <p:spPr bwMode="auto">
            <a:xfrm>
              <a:off x="4403922" y="5609624"/>
              <a:ext cx="870858" cy="1117600"/>
            </a:xfrm>
            <a:prstGeom prst="can">
              <a:avLst/>
            </a:prstGeom>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tr-TR" sz="20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etcd</a:t>
              </a: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sp>
        <p:nvSpPr>
          <p:cNvPr id="17" name="Diamond 16">
            <a:extLst>
              <a:ext uri="{FF2B5EF4-FFF2-40B4-BE49-F238E27FC236}">
                <a16:creationId xmlns:a16="http://schemas.microsoft.com/office/drawing/2014/main" id="{2C320082-7D86-4331-85B5-8C1417D1D30C}"/>
              </a:ext>
            </a:extLst>
          </p:cNvPr>
          <p:cNvSpPr/>
          <p:nvPr/>
        </p:nvSpPr>
        <p:spPr>
          <a:xfrm>
            <a:off x="464195" y="1094053"/>
            <a:ext cx="1907345" cy="903172"/>
          </a:xfrm>
          <a:prstGeom prst="diamond">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Segoe UI" pitchFamily="34" charset="0"/>
              </a:rPr>
              <a:t>kubectl</a:t>
            </a:r>
          </a:p>
        </p:txBody>
      </p:sp>
      <p:cxnSp>
        <p:nvCxnSpPr>
          <p:cNvPr id="20" name="Straight Arrow Connector 19">
            <a:extLst>
              <a:ext uri="{FF2B5EF4-FFF2-40B4-BE49-F238E27FC236}">
                <a16:creationId xmlns:a16="http://schemas.microsoft.com/office/drawing/2014/main" id="{0BBF2399-F539-40C0-92C7-B596CBE7DEAB}"/>
              </a:ext>
            </a:extLst>
          </p:cNvPr>
          <p:cNvCxnSpPr>
            <a:cxnSpLocks/>
            <a:stCxn id="17" idx="2"/>
            <a:endCxn id="8" idx="0"/>
          </p:cNvCxnSpPr>
          <p:nvPr/>
        </p:nvCxnSpPr>
        <p:spPr>
          <a:xfrm flipH="1">
            <a:off x="1414626" y="1997225"/>
            <a:ext cx="3242" cy="1230206"/>
          </a:xfrm>
          <a:prstGeom prst="straightConnector1">
            <a:avLst/>
          </a:prstGeom>
          <a:ln w="38100">
            <a:solidFill>
              <a:srgbClr val="C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26B8C659-5DA5-4324-874D-F6728A3993FA}"/>
              </a:ext>
            </a:extLst>
          </p:cNvPr>
          <p:cNvSpPr txBox="1"/>
          <p:nvPr/>
        </p:nvSpPr>
        <p:spPr>
          <a:xfrm>
            <a:off x="1414626" y="1984212"/>
            <a:ext cx="4045940" cy="738664"/>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a:ea typeface="+mn-ea"/>
                <a:cs typeface="+mn-cs"/>
              </a:rPr>
              <a:t>Instruct the Master node to provision </a:t>
            </a:r>
            <a:r>
              <a:rPr kumimoji="0" lang="tr-TR" sz="1600" b="0" i="0" u="none" strike="noStrike" kern="1200" cap="none" spc="0" normalizeH="0" baseline="0" noProof="0" dirty="0">
                <a:ln>
                  <a:noFill/>
                </a:ln>
                <a:solidFill>
                  <a:srgbClr val="000000"/>
                </a:solidFill>
                <a:effectLst/>
                <a:uLnTx/>
                <a:uFillTx/>
                <a:latin typeface="Segoe UI"/>
                <a:ea typeface="+mn-ea"/>
                <a:cs typeface="+mn-cs"/>
              </a:rPr>
              <a:t>2 replicas of a pod</a:t>
            </a:r>
            <a:endParaRPr kumimoji="0" lang="en-US" sz="1600" b="0" i="0" u="none" strike="noStrike" kern="1200" cap="none" spc="0" normalizeH="0" baseline="0" noProof="0" dirty="0">
              <a:ln>
                <a:noFill/>
              </a:ln>
              <a:solidFill>
                <a:srgbClr val="000000"/>
              </a:solidFill>
              <a:effectLst/>
              <a:uLnTx/>
              <a:uFillTx/>
              <a:latin typeface="Segoe UI"/>
              <a:ea typeface="+mn-ea"/>
              <a:cs typeface="+mn-cs"/>
            </a:endParaRPr>
          </a:p>
        </p:txBody>
      </p:sp>
      <p:grpSp>
        <p:nvGrpSpPr>
          <p:cNvPr id="27" name="Group 26">
            <a:extLst>
              <a:ext uri="{FF2B5EF4-FFF2-40B4-BE49-F238E27FC236}">
                <a16:creationId xmlns:a16="http://schemas.microsoft.com/office/drawing/2014/main" id="{C37CA512-56B6-4C35-A3E3-12012321FE08}"/>
              </a:ext>
            </a:extLst>
          </p:cNvPr>
          <p:cNvGrpSpPr/>
          <p:nvPr/>
        </p:nvGrpSpPr>
        <p:grpSpPr>
          <a:xfrm>
            <a:off x="7229020" y="1581632"/>
            <a:ext cx="4718958" cy="2447723"/>
            <a:chOff x="7119257" y="1394822"/>
            <a:chExt cx="4718958" cy="2447723"/>
          </a:xfrm>
        </p:grpSpPr>
        <p:grpSp>
          <p:nvGrpSpPr>
            <p:cNvPr id="37" name="Group 36">
              <a:extLst>
                <a:ext uri="{FF2B5EF4-FFF2-40B4-BE49-F238E27FC236}">
                  <a16:creationId xmlns:a16="http://schemas.microsoft.com/office/drawing/2014/main" id="{AEACE944-9E8C-4FC5-BF8E-55299D9079BF}"/>
                </a:ext>
              </a:extLst>
            </p:cNvPr>
            <p:cNvGrpSpPr/>
            <p:nvPr/>
          </p:nvGrpSpPr>
          <p:grpSpPr>
            <a:xfrm>
              <a:off x="7119257" y="1394822"/>
              <a:ext cx="4718958" cy="2447723"/>
              <a:chOff x="762792" y="2661152"/>
              <a:chExt cx="5349993" cy="3566901"/>
            </a:xfrm>
          </p:grpSpPr>
          <p:sp>
            <p:nvSpPr>
              <p:cNvPr id="41" name="Freeform: Shape 40">
                <a:extLst>
                  <a:ext uri="{FF2B5EF4-FFF2-40B4-BE49-F238E27FC236}">
                    <a16:creationId xmlns:a16="http://schemas.microsoft.com/office/drawing/2014/main" id="{73700200-EA57-40B0-BC40-328D4651795E}"/>
                  </a:ext>
                </a:extLst>
              </p:cNvPr>
              <p:cNvSpPr/>
              <p:nvPr/>
            </p:nvSpPr>
            <p:spPr>
              <a:xfrm>
                <a:off x="762792" y="2661152"/>
                <a:ext cx="5349993" cy="557079"/>
              </a:xfrm>
              <a:custGeom>
                <a:avLst/>
                <a:gdLst>
                  <a:gd name="connsiteX0" fmla="*/ 0 w 5190335"/>
                  <a:gd name="connsiteY0" fmla="*/ 0 h 1497600"/>
                  <a:gd name="connsiteX1" fmla="*/ 5190335 w 5190335"/>
                  <a:gd name="connsiteY1" fmla="*/ 0 h 1497600"/>
                  <a:gd name="connsiteX2" fmla="*/ 5190335 w 5190335"/>
                  <a:gd name="connsiteY2" fmla="*/ 1497600 h 1497600"/>
                  <a:gd name="connsiteX3" fmla="*/ 0 w 5190335"/>
                  <a:gd name="connsiteY3" fmla="*/ 1497600 h 1497600"/>
                  <a:gd name="connsiteX4" fmla="*/ 0 w 5190335"/>
                  <a:gd name="connsiteY4" fmla="*/ 0 h 1497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0335" h="1497600">
                    <a:moveTo>
                      <a:pt x="0" y="0"/>
                    </a:moveTo>
                    <a:lnTo>
                      <a:pt x="5190335" y="0"/>
                    </a:lnTo>
                    <a:lnTo>
                      <a:pt x="5190335" y="1497600"/>
                    </a:lnTo>
                    <a:lnTo>
                      <a:pt x="0" y="1497600"/>
                    </a:lnTo>
                    <a:lnTo>
                      <a:pt x="0" y="0"/>
                    </a:lnTo>
                    <a:close/>
                  </a:path>
                </a:pathLst>
              </a:custGeom>
            </p:spPr>
            <p:style>
              <a:lnRef idx="1">
                <a:schemeClr val="accent3"/>
              </a:lnRef>
              <a:fillRef idx="2">
                <a:schemeClr val="accent3"/>
              </a:fillRef>
              <a:effectRef idx="1">
                <a:schemeClr val="accent3"/>
              </a:effectRef>
              <a:fontRef idx="minor">
                <a:schemeClr val="dk1"/>
              </a:fontRef>
            </p:style>
            <p:txBody>
              <a:bodyPr spcFirstLastPara="0" vert="horz" wrap="square" lIns="369824" tIns="211328" rIns="369824" bIns="211328" numCol="1" spcCol="1270" anchor="ctr" anchorCtr="0">
                <a:noAutofit/>
              </a:bodyPr>
              <a:lstStyle/>
              <a:p>
                <a:pPr marL="0" marR="0" lvl="0" indent="0" algn="l" defTabSz="2311400" rtl="0" eaLnBrk="1" fontAlgn="auto" latinLnBrk="0" hangingPunct="1">
                  <a:lnSpc>
                    <a:spcPct val="90000"/>
                  </a:lnSpc>
                  <a:spcBef>
                    <a:spcPct val="0"/>
                  </a:spcBef>
                  <a:spcAft>
                    <a:spcPct val="35000"/>
                  </a:spcAft>
                  <a:buClrTx/>
                  <a:buSzTx/>
                  <a:buFontTx/>
                  <a:buNone/>
                  <a:tabLst/>
                  <a:defRPr/>
                </a:pPr>
                <a:r>
                  <a:rPr kumimoji="0" lang="tr-TR" sz="1800" b="0" i="0" u="none" strike="noStrike" kern="1200" cap="none" spc="0" normalizeH="0" baseline="0" noProof="0" err="1">
                    <a:ln>
                      <a:noFill/>
                    </a:ln>
                    <a:solidFill>
                      <a:srgbClr val="002050"/>
                    </a:solidFill>
                    <a:effectLst/>
                    <a:uLnTx/>
                    <a:uFillTx/>
                    <a:latin typeface="Segoe UI"/>
                    <a:ea typeface="+mn-ea"/>
                    <a:cs typeface="+mn-cs"/>
                  </a:rPr>
                  <a:t>Worker</a:t>
                </a:r>
                <a:r>
                  <a:rPr kumimoji="0" lang="tr-TR" sz="1800" b="0" i="0" u="none" strike="noStrike" kern="1200" cap="none" spc="0" normalizeH="0" baseline="0" noProof="0">
                    <a:ln>
                      <a:noFill/>
                    </a:ln>
                    <a:solidFill>
                      <a:srgbClr val="002050"/>
                    </a:solidFill>
                    <a:effectLst/>
                    <a:uLnTx/>
                    <a:uFillTx/>
                    <a:latin typeface="Segoe UI"/>
                    <a:ea typeface="+mn-ea"/>
                    <a:cs typeface="+mn-cs"/>
                  </a:rPr>
                  <a:t> </a:t>
                </a:r>
                <a:r>
                  <a:rPr kumimoji="0" lang="tr-TR" sz="1800" b="0" i="0" u="none" strike="noStrike" kern="1200" cap="none" spc="0" normalizeH="0" baseline="0" noProof="0" err="1">
                    <a:ln>
                      <a:noFill/>
                    </a:ln>
                    <a:solidFill>
                      <a:srgbClr val="002050"/>
                    </a:solidFill>
                    <a:effectLst/>
                    <a:uLnTx/>
                    <a:uFillTx/>
                    <a:latin typeface="Segoe UI"/>
                    <a:ea typeface="+mn-ea"/>
                    <a:cs typeface="+mn-cs"/>
                  </a:rPr>
                  <a:t>node</a:t>
                </a:r>
                <a:r>
                  <a:rPr kumimoji="0" lang="tr-TR" sz="1800" b="0" i="0" u="none" strike="noStrike" kern="1200" cap="none" spc="0" normalizeH="0" baseline="0" noProof="0">
                    <a:ln>
                      <a:noFill/>
                    </a:ln>
                    <a:solidFill>
                      <a:srgbClr val="002050"/>
                    </a:solidFill>
                    <a:effectLst/>
                    <a:uLnTx/>
                    <a:uFillTx/>
                    <a:latin typeface="Segoe UI"/>
                    <a:ea typeface="+mn-ea"/>
                    <a:cs typeface="+mn-cs"/>
                  </a:rPr>
                  <a:t> 1 </a:t>
                </a:r>
                <a:endParaRPr kumimoji="0" lang="en-US" sz="1800" b="0" i="0" u="none" strike="noStrike" kern="1200" cap="none" spc="0" normalizeH="0" baseline="0" noProof="0">
                  <a:ln>
                    <a:noFill/>
                  </a:ln>
                  <a:solidFill>
                    <a:srgbClr val="002050"/>
                  </a:solidFill>
                  <a:effectLst/>
                  <a:uLnTx/>
                  <a:uFillTx/>
                  <a:latin typeface="Segoe UI"/>
                  <a:ea typeface="+mn-ea"/>
                  <a:cs typeface="+mn-cs"/>
                </a:endParaRPr>
              </a:p>
            </p:txBody>
          </p:sp>
          <p:sp>
            <p:nvSpPr>
              <p:cNvPr id="42" name="Rectangle 41">
                <a:extLst>
                  <a:ext uri="{FF2B5EF4-FFF2-40B4-BE49-F238E27FC236}">
                    <a16:creationId xmlns:a16="http://schemas.microsoft.com/office/drawing/2014/main" id="{0CC2E68C-FAB2-4EBA-BF04-4EFCF59EF68C}"/>
                  </a:ext>
                </a:extLst>
              </p:cNvPr>
              <p:cNvSpPr/>
              <p:nvPr/>
            </p:nvSpPr>
            <p:spPr>
              <a:xfrm>
                <a:off x="762792" y="3202876"/>
                <a:ext cx="5349993" cy="3025177"/>
              </a:xfrm>
              <a:prstGeom prst="rect">
                <a:avLst/>
              </a:prstGeom>
              <a:ln>
                <a:round/>
              </a:ln>
              <a:effectLst>
                <a:glow>
                  <a:schemeClr val="accent1">
                    <a:alpha val="40000"/>
                  </a:schemeClr>
                </a:glow>
                <a:reflection stA="99000" endPos="0" dist="50800" dir="5400000" sy="-100000" algn="bl" rotWithShape="0"/>
                <a:softEdge rad="0"/>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grpSp>
        <p:sp>
          <p:nvSpPr>
            <p:cNvPr id="38" name="Rectangle: Rounded Corners 37">
              <a:extLst>
                <a:ext uri="{FF2B5EF4-FFF2-40B4-BE49-F238E27FC236}">
                  <a16:creationId xmlns:a16="http://schemas.microsoft.com/office/drawing/2014/main" id="{885C2F74-C7E8-4BF6-840D-56AF29F514F0}"/>
                </a:ext>
              </a:extLst>
            </p:cNvPr>
            <p:cNvSpPr/>
            <p:nvPr/>
          </p:nvSpPr>
          <p:spPr bwMode="auto">
            <a:xfrm>
              <a:off x="7542478" y="1955757"/>
              <a:ext cx="1764970" cy="357012"/>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tr-TR" sz="1600" b="0" i="0" u="none" strike="noStrike" kern="1200" cap="none" spc="0" normalizeH="0" baseline="0" noProof="0" err="1">
                  <a:ln>
                    <a:noFill/>
                  </a:ln>
                  <a:solidFill>
                    <a:srgbClr val="000000"/>
                  </a:solidFill>
                  <a:effectLst/>
                  <a:uLnTx/>
                  <a:uFillTx/>
                  <a:latin typeface="Segoe UI"/>
                  <a:ea typeface="+mn-ea"/>
                  <a:cs typeface="Segoe UI" pitchFamily="34" charset="0"/>
                </a:rPr>
                <a:t>Kubelet</a:t>
              </a:r>
              <a:endParaRPr kumimoji="0" lang="en-US" sz="16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39" name="Rectangle: Rounded Corners 38">
              <a:extLst>
                <a:ext uri="{FF2B5EF4-FFF2-40B4-BE49-F238E27FC236}">
                  <a16:creationId xmlns:a16="http://schemas.microsoft.com/office/drawing/2014/main" id="{F777ABBC-D301-4CD5-A229-B3C9982E5CE6}"/>
                </a:ext>
              </a:extLst>
            </p:cNvPr>
            <p:cNvSpPr/>
            <p:nvPr/>
          </p:nvSpPr>
          <p:spPr bwMode="auto">
            <a:xfrm>
              <a:off x="7251623" y="2439504"/>
              <a:ext cx="4395674" cy="1222345"/>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45720" rIns="9144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r>
                <a:rPr kumimoji="0" lang="tr-TR" sz="1400" b="0" i="0" u="none" strike="noStrike" kern="1200" cap="none" spc="0" normalizeH="0" baseline="0" noProof="0">
                  <a:ln>
                    <a:noFill/>
                  </a:ln>
                  <a:solidFill>
                    <a:srgbClr val="000000"/>
                  </a:solidFill>
                  <a:effectLst/>
                  <a:uLnTx/>
                  <a:uFillTx/>
                  <a:latin typeface="Segoe UI"/>
                  <a:ea typeface="+mn-ea"/>
                  <a:cs typeface="Segoe UI" pitchFamily="34" charset="0"/>
                </a:rPr>
                <a:t>Container Runtime</a:t>
              </a:r>
              <a:endParaRPr kumimoji="0" lang="en-US" sz="14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grpSp>
      <p:cxnSp>
        <p:nvCxnSpPr>
          <p:cNvPr id="46" name="Straight Arrow Connector 45">
            <a:extLst>
              <a:ext uri="{FF2B5EF4-FFF2-40B4-BE49-F238E27FC236}">
                <a16:creationId xmlns:a16="http://schemas.microsoft.com/office/drawing/2014/main" id="{77B803FA-4F01-43E0-97B0-B62985C7037B}"/>
              </a:ext>
            </a:extLst>
          </p:cNvPr>
          <p:cNvCxnSpPr>
            <a:cxnSpLocks/>
            <a:stCxn id="8" idx="2"/>
          </p:cNvCxnSpPr>
          <p:nvPr/>
        </p:nvCxnSpPr>
        <p:spPr>
          <a:xfrm>
            <a:off x="1414626" y="3901750"/>
            <a:ext cx="1927376" cy="1612031"/>
          </a:xfrm>
          <a:prstGeom prst="straightConnector1">
            <a:avLst/>
          </a:prstGeom>
          <a:ln w="38100">
            <a:solidFill>
              <a:srgbClr val="C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42B02151-D633-4365-A123-F6A3D8A61EC6}"/>
              </a:ext>
            </a:extLst>
          </p:cNvPr>
          <p:cNvSpPr txBox="1"/>
          <p:nvPr/>
        </p:nvSpPr>
        <p:spPr>
          <a:xfrm>
            <a:off x="1279374" y="4712644"/>
            <a:ext cx="1984194" cy="738664"/>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tr-TR" sz="1600" b="0" i="0" u="none" strike="noStrike" kern="1200" cap="none" spc="0" normalizeH="0" baseline="0" noProof="0" dirty="0">
                <a:ln>
                  <a:noFill/>
                </a:ln>
                <a:solidFill>
                  <a:srgbClr val="000000"/>
                </a:solidFill>
                <a:effectLst/>
                <a:uLnTx/>
                <a:uFillTx/>
                <a:latin typeface="Segoe UI"/>
                <a:ea typeface="+mn-ea"/>
                <a:cs typeface="+mn-cs"/>
              </a:rPr>
              <a:t>Store pod spec</a:t>
            </a:r>
            <a:r>
              <a:rPr kumimoji="0" lang="en-US" sz="1600" b="0" i="0" u="none" strike="noStrike" kern="1200" cap="none" spc="0" normalizeH="0" baseline="0" noProof="0" dirty="0" err="1">
                <a:ln>
                  <a:noFill/>
                </a:ln>
                <a:solidFill>
                  <a:srgbClr val="000000"/>
                </a:solidFill>
                <a:effectLst/>
                <a:uLnTx/>
                <a:uFillTx/>
                <a:latin typeface="Segoe UI"/>
                <a:ea typeface="+mn-ea"/>
                <a:cs typeface="+mn-cs"/>
              </a:rPr>
              <a:t>ification</a:t>
            </a:r>
            <a:endParaRPr kumimoji="0" lang="en-US" sz="1600" b="0" i="0" u="none" strike="noStrike" kern="1200" cap="none" spc="0" normalizeH="0" baseline="0" noProof="0" dirty="0">
              <a:ln>
                <a:noFill/>
              </a:ln>
              <a:solidFill>
                <a:srgbClr val="000000"/>
              </a:solidFill>
              <a:effectLst/>
              <a:uLnTx/>
              <a:uFillTx/>
              <a:latin typeface="Segoe UI"/>
              <a:ea typeface="+mn-ea"/>
              <a:cs typeface="+mn-cs"/>
            </a:endParaRPr>
          </a:p>
        </p:txBody>
      </p:sp>
      <p:grpSp>
        <p:nvGrpSpPr>
          <p:cNvPr id="53" name="Group 52">
            <a:extLst>
              <a:ext uri="{FF2B5EF4-FFF2-40B4-BE49-F238E27FC236}">
                <a16:creationId xmlns:a16="http://schemas.microsoft.com/office/drawing/2014/main" id="{2060B392-5957-48BA-ACB5-CC4201F73E66}"/>
              </a:ext>
            </a:extLst>
          </p:cNvPr>
          <p:cNvGrpSpPr/>
          <p:nvPr/>
        </p:nvGrpSpPr>
        <p:grpSpPr>
          <a:xfrm>
            <a:off x="7294988" y="4291424"/>
            <a:ext cx="4718958" cy="2447723"/>
            <a:chOff x="7119257" y="1394822"/>
            <a:chExt cx="4718958" cy="2447723"/>
          </a:xfrm>
        </p:grpSpPr>
        <p:grpSp>
          <p:nvGrpSpPr>
            <p:cNvPr id="63" name="Group 62">
              <a:extLst>
                <a:ext uri="{FF2B5EF4-FFF2-40B4-BE49-F238E27FC236}">
                  <a16:creationId xmlns:a16="http://schemas.microsoft.com/office/drawing/2014/main" id="{80E03324-6A3B-4CBA-9C47-36D2795EE2D7}"/>
                </a:ext>
              </a:extLst>
            </p:cNvPr>
            <p:cNvGrpSpPr/>
            <p:nvPr/>
          </p:nvGrpSpPr>
          <p:grpSpPr>
            <a:xfrm>
              <a:off x="7119257" y="1394822"/>
              <a:ext cx="4718958" cy="2447723"/>
              <a:chOff x="762792" y="2661152"/>
              <a:chExt cx="5349993" cy="3566901"/>
            </a:xfrm>
          </p:grpSpPr>
          <p:sp>
            <p:nvSpPr>
              <p:cNvPr id="66" name="Freeform: Shape 65">
                <a:extLst>
                  <a:ext uri="{FF2B5EF4-FFF2-40B4-BE49-F238E27FC236}">
                    <a16:creationId xmlns:a16="http://schemas.microsoft.com/office/drawing/2014/main" id="{FDC0205D-6128-4EE7-B0AE-A3FE8EA34C93}"/>
                  </a:ext>
                </a:extLst>
              </p:cNvPr>
              <p:cNvSpPr/>
              <p:nvPr/>
            </p:nvSpPr>
            <p:spPr>
              <a:xfrm>
                <a:off x="762792" y="2661152"/>
                <a:ext cx="5349993" cy="557079"/>
              </a:xfrm>
              <a:custGeom>
                <a:avLst/>
                <a:gdLst>
                  <a:gd name="connsiteX0" fmla="*/ 0 w 5190335"/>
                  <a:gd name="connsiteY0" fmla="*/ 0 h 1497600"/>
                  <a:gd name="connsiteX1" fmla="*/ 5190335 w 5190335"/>
                  <a:gd name="connsiteY1" fmla="*/ 0 h 1497600"/>
                  <a:gd name="connsiteX2" fmla="*/ 5190335 w 5190335"/>
                  <a:gd name="connsiteY2" fmla="*/ 1497600 h 1497600"/>
                  <a:gd name="connsiteX3" fmla="*/ 0 w 5190335"/>
                  <a:gd name="connsiteY3" fmla="*/ 1497600 h 1497600"/>
                  <a:gd name="connsiteX4" fmla="*/ 0 w 5190335"/>
                  <a:gd name="connsiteY4" fmla="*/ 0 h 1497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0335" h="1497600">
                    <a:moveTo>
                      <a:pt x="0" y="0"/>
                    </a:moveTo>
                    <a:lnTo>
                      <a:pt x="5190335" y="0"/>
                    </a:lnTo>
                    <a:lnTo>
                      <a:pt x="5190335" y="1497600"/>
                    </a:lnTo>
                    <a:lnTo>
                      <a:pt x="0" y="1497600"/>
                    </a:lnTo>
                    <a:lnTo>
                      <a:pt x="0" y="0"/>
                    </a:lnTo>
                    <a:close/>
                  </a:path>
                </a:pathLst>
              </a:custGeom>
            </p:spPr>
            <p:style>
              <a:lnRef idx="1">
                <a:schemeClr val="accent3"/>
              </a:lnRef>
              <a:fillRef idx="2">
                <a:schemeClr val="accent3"/>
              </a:fillRef>
              <a:effectRef idx="1">
                <a:schemeClr val="accent3"/>
              </a:effectRef>
              <a:fontRef idx="minor">
                <a:schemeClr val="dk1"/>
              </a:fontRef>
            </p:style>
            <p:txBody>
              <a:bodyPr spcFirstLastPara="0" vert="horz" wrap="square" lIns="369824" tIns="211328" rIns="369824" bIns="211328" numCol="1" spcCol="1270" anchor="ctr" anchorCtr="0">
                <a:noAutofit/>
              </a:bodyPr>
              <a:lstStyle/>
              <a:p>
                <a:pPr marL="0" marR="0" lvl="0" indent="0" algn="l" defTabSz="2311400" rtl="0" eaLnBrk="1" fontAlgn="auto" latinLnBrk="0" hangingPunct="1">
                  <a:lnSpc>
                    <a:spcPct val="90000"/>
                  </a:lnSpc>
                  <a:spcBef>
                    <a:spcPct val="0"/>
                  </a:spcBef>
                  <a:spcAft>
                    <a:spcPct val="35000"/>
                  </a:spcAft>
                  <a:buClrTx/>
                  <a:buSzTx/>
                  <a:buFontTx/>
                  <a:buNone/>
                  <a:tabLst/>
                  <a:defRPr/>
                </a:pPr>
                <a:r>
                  <a:rPr kumimoji="0" lang="tr-TR" sz="1800" b="0" i="0" u="none" strike="noStrike" kern="1200" cap="none" spc="0" normalizeH="0" baseline="0" noProof="0" err="1">
                    <a:ln>
                      <a:noFill/>
                    </a:ln>
                    <a:solidFill>
                      <a:srgbClr val="002050"/>
                    </a:solidFill>
                    <a:effectLst/>
                    <a:uLnTx/>
                    <a:uFillTx/>
                    <a:latin typeface="Segoe UI"/>
                    <a:ea typeface="+mn-ea"/>
                    <a:cs typeface="+mn-cs"/>
                  </a:rPr>
                  <a:t>Worker</a:t>
                </a:r>
                <a:r>
                  <a:rPr kumimoji="0" lang="tr-TR" sz="1800" b="0" i="0" u="none" strike="noStrike" kern="1200" cap="none" spc="0" normalizeH="0" baseline="0" noProof="0">
                    <a:ln>
                      <a:noFill/>
                    </a:ln>
                    <a:solidFill>
                      <a:srgbClr val="002050"/>
                    </a:solidFill>
                    <a:effectLst/>
                    <a:uLnTx/>
                    <a:uFillTx/>
                    <a:latin typeface="Segoe UI"/>
                    <a:ea typeface="+mn-ea"/>
                    <a:cs typeface="+mn-cs"/>
                  </a:rPr>
                  <a:t> </a:t>
                </a:r>
                <a:r>
                  <a:rPr kumimoji="0" lang="tr-TR" sz="1800" b="0" i="0" u="none" strike="noStrike" kern="1200" cap="none" spc="0" normalizeH="0" baseline="0" noProof="0" err="1">
                    <a:ln>
                      <a:noFill/>
                    </a:ln>
                    <a:solidFill>
                      <a:srgbClr val="002050"/>
                    </a:solidFill>
                    <a:effectLst/>
                    <a:uLnTx/>
                    <a:uFillTx/>
                    <a:latin typeface="Segoe UI"/>
                    <a:ea typeface="+mn-ea"/>
                    <a:cs typeface="+mn-cs"/>
                  </a:rPr>
                  <a:t>node</a:t>
                </a:r>
                <a:r>
                  <a:rPr kumimoji="0" lang="tr-TR" sz="1800" b="0" i="0" u="none" strike="noStrike" kern="1200" cap="none" spc="0" normalizeH="0" baseline="0" noProof="0">
                    <a:ln>
                      <a:noFill/>
                    </a:ln>
                    <a:solidFill>
                      <a:srgbClr val="002050"/>
                    </a:solidFill>
                    <a:effectLst/>
                    <a:uLnTx/>
                    <a:uFillTx/>
                    <a:latin typeface="Segoe UI"/>
                    <a:ea typeface="+mn-ea"/>
                    <a:cs typeface="+mn-cs"/>
                  </a:rPr>
                  <a:t> 2</a:t>
                </a:r>
                <a:endParaRPr kumimoji="0" lang="en-US" sz="1800" b="0" i="0" u="none" strike="noStrike" kern="1200" cap="none" spc="0" normalizeH="0" baseline="0" noProof="0">
                  <a:ln>
                    <a:noFill/>
                  </a:ln>
                  <a:solidFill>
                    <a:srgbClr val="002050"/>
                  </a:solidFill>
                  <a:effectLst/>
                  <a:uLnTx/>
                  <a:uFillTx/>
                  <a:latin typeface="Segoe UI"/>
                  <a:ea typeface="+mn-ea"/>
                  <a:cs typeface="+mn-cs"/>
                </a:endParaRPr>
              </a:p>
            </p:txBody>
          </p:sp>
          <p:sp>
            <p:nvSpPr>
              <p:cNvPr id="67" name="Rectangle 66">
                <a:extLst>
                  <a:ext uri="{FF2B5EF4-FFF2-40B4-BE49-F238E27FC236}">
                    <a16:creationId xmlns:a16="http://schemas.microsoft.com/office/drawing/2014/main" id="{0FDC2842-02FD-45D4-9681-A32718C2096C}"/>
                  </a:ext>
                </a:extLst>
              </p:cNvPr>
              <p:cNvSpPr/>
              <p:nvPr/>
            </p:nvSpPr>
            <p:spPr>
              <a:xfrm>
                <a:off x="762792" y="3202876"/>
                <a:ext cx="5349993" cy="3025177"/>
              </a:xfrm>
              <a:prstGeom prst="rect">
                <a:avLst/>
              </a:prstGeom>
              <a:ln>
                <a:round/>
              </a:ln>
              <a:effectLst>
                <a:glow>
                  <a:schemeClr val="accent1">
                    <a:alpha val="40000"/>
                  </a:schemeClr>
                </a:glow>
                <a:reflection stA="99000" endPos="0" dist="50800" dir="5400000" sy="-100000" algn="bl" rotWithShape="0"/>
                <a:softEdge rad="0"/>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grpSp>
        <p:sp>
          <p:nvSpPr>
            <p:cNvPr id="64" name="Rectangle: Rounded Corners 63">
              <a:extLst>
                <a:ext uri="{FF2B5EF4-FFF2-40B4-BE49-F238E27FC236}">
                  <a16:creationId xmlns:a16="http://schemas.microsoft.com/office/drawing/2014/main" id="{D894BA60-31BE-4205-A539-325A8C961055}"/>
                </a:ext>
              </a:extLst>
            </p:cNvPr>
            <p:cNvSpPr/>
            <p:nvPr/>
          </p:nvSpPr>
          <p:spPr bwMode="auto">
            <a:xfrm>
              <a:off x="7542478" y="1955757"/>
              <a:ext cx="1764970" cy="357012"/>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tr-TR" sz="1600" b="0" i="0" u="none" strike="noStrike" kern="1200" cap="none" spc="0" normalizeH="0" baseline="0" noProof="0" err="1">
                  <a:ln>
                    <a:noFill/>
                  </a:ln>
                  <a:solidFill>
                    <a:srgbClr val="000000"/>
                  </a:solidFill>
                  <a:effectLst/>
                  <a:uLnTx/>
                  <a:uFillTx/>
                  <a:latin typeface="Segoe UI"/>
                  <a:ea typeface="+mn-ea"/>
                  <a:cs typeface="Segoe UI" pitchFamily="34" charset="0"/>
                </a:rPr>
                <a:t>Kubelet</a:t>
              </a:r>
              <a:endParaRPr kumimoji="0" lang="en-US" sz="16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65" name="Rectangle: Rounded Corners 64">
              <a:extLst>
                <a:ext uri="{FF2B5EF4-FFF2-40B4-BE49-F238E27FC236}">
                  <a16:creationId xmlns:a16="http://schemas.microsoft.com/office/drawing/2014/main" id="{B016FA96-0C5A-4B36-B49A-63FCF2EA432E}"/>
                </a:ext>
              </a:extLst>
            </p:cNvPr>
            <p:cNvSpPr/>
            <p:nvPr/>
          </p:nvSpPr>
          <p:spPr bwMode="auto">
            <a:xfrm>
              <a:off x="7251623" y="2439504"/>
              <a:ext cx="4395674" cy="1222345"/>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45720" rIns="9144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r>
                <a:rPr kumimoji="0" lang="tr-TR" sz="1400" b="0" i="0" u="none" strike="noStrike" kern="1200" cap="none" spc="0" normalizeH="0" baseline="0" noProof="0">
                  <a:ln>
                    <a:noFill/>
                  </a:ln>
                  <a:solidFill>
                    <a:srgbClr val="000000"/>
                  </a:solidFill>
                  <a:effectLst/>
                  <a:uLnTx/>
                  <a:uFillTx/>
                  <a:latin typeface="Segoe UI"/>
                  <a:ea typeface="+mn-ea"/>
                  <a:cs typeface="Segoe UI" pitchFamily="34" charset="0"/>
                </a:rPr>
                <a:t>Container Runtime</a:t>
              </a:r>
              <a:endParaRPr kumimoji="0" lang="en-US" sz="14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grpSp>
    </p:spTree>
    <p:extLst>
      <p:ext uri="{BB962C8B-B14F-4D97-AF65-F5344CB8AC3E}">
        <p14:creationId xmlns:p14="http://schemas.microsoft.com/office/powerpoint/2010/main" val="14938238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0" presetClass="entr" presetSubtype="0" fill="hold" nodeType="withEffect">
                                  <p:stCondLst>
                                    <p:cond delay="0"/>
                                  </p:stCondLst>
                                  <p:childTnLst>
                                    <p:set>
                                      <p:cBhvr>
                                        <p:cTn id="8" dur="1" fill="hold">
                                          <p:stCondLst>
                                            <p:cond delay="0"/>
                                          </p:stCondLst>
                                        </p:cTn>
                                        <p:tgtEl>
                                          <p:spTgt spid="20"/>
                                        </p:tgtEl>
                                        <p:attrNameLst>
                                          <p:attrName>style.visibility</p:attrName>
                                        </p:attrNameLst>
                                      </p:cBhvr>
                                      <p:to>
                                        <p:strVal val="visible"/>
                                      </p:to>
                                    </p:set>
                                    <p:animEffect transition="in" filter="fade">
                                      <p:cBhvr>
                                        <p:cTn id="9" dur="500"/>
                                        <p:tgtEl>
                                          <p:spTgt spid="20"/>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47"/>
                                        </p:tgtEl>
                                        <p:attrNameLst>
                                          <p:attrName>style.visibility</p:attrName>
                                        </p:attrNameLst>
                                      </p:cBhvr>
                                      <p:to>
                                        <p:strVal val="visible"/>
                                      </p:to>
                                    </p:set>
                                    <p:animEffect transition="in" filter="fade">
                                      <p:cBhvr>
                                        <p:cTn id="14" dur="500"/>
                                        <p:tgtEl>
                                          <p:spTgt spid="47"/>
                                        </p:tgtEl>
                                      </p:cBhvr>
                                    </p:animEffect>
                                  </p:childTnLst>
                                </p:cTn>
                              </p:par>
                              <p:par>
                                <p:cTn id="15" presetID="10" presetClass="entr" presetSubtype="0" fill="hold" nodeType="withEffect">
                                  <p:stCondLst>
                                    <p:cond delay="0"/>
                                  </p:stCondLst>
                                  <p:childTnLst>
                                    <p:set>
                                      <p:cBhvr>
                                        <p:cTn id="16" dur="1" fill="hold">
                                          <p:stCondLst>
                                            <p:cond delay="0"/>
                                          </p:stCondLst>
                                        </p:cTn>
                                        <p:tgtEl>
                                          <p:spTgt spid="46"/>
                                        </p:tgtEl>
                                        <p:attrNameLst>
                                          <p:attrName>style.visibility</p:attrName>
                                        </p:attrNameLst>
                                      </p:cBhvr>
                                      <p:to>
                                        <p:strVal val="visible"/>
                                      </p:to>
                                    </p:set>
                                    <p:animEffect transition="in" filter="fade">
                                      <p:cBhvr>
                                        <p:cTn id="17"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47"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6E78FF-041F-4345-A84F-CE751E41D74D}"/>
              </a:ext>
            </a:extLst>
          </p:cNvPr>
          <p:cNvSpPr>
            <a:spLocks noGrp="1"/>
          </p:cNvSpPr>
          <p:nvPr>
            <p:ph type="title"/>
          </p:nvPr>
        </p:nvSpPr>
        <p:spPr/>
        <p:txBody>
          <a:bodyPr/>
          <a:lstStyle/>
          <a:p>
            <a:r>
              <a:rPr lang="en-US" sz="4000" dirty="0">
                <a:solidFill>
                  <a:schemeClr val="accent3"/>
                </a:solidFill>
              </a:rPr>
              <a:t>How Pods Work</a:t>
            </a:r>
          </a:p>
        </p:txBody>
      </p:sp>
      <p:grpSp>
        <p:nvGrpSpPr>
          <p:cNvPr id="6" name="Group 5">
            <a:extLst>
              <a:ext uri="{FF2B5EF4-FFF2-40B4-BE49-F238E27FC236}">
                <a16:creationId xmlns:a16="http://schemas.microsoft.com/office/drawing/2014/main" id="{22BC7F65-8CE9-4DFC-A928-4C6C2B28F57D}"/>
              </a:ext>
            </a:extLst>
          </p:cNvPr>
          <p:cNvGrpSpPr/>
          <p:nvPr/>
        </p:nvGrpSpPr>
        <p:grpSpPr>
          <a:xfrm>
            <a:off x="274639" y="2618686"/>
            <a:ext cx="5185927" cy="2734366"/>
            <a:chOff x="762792" y="2569028"/>
            <a:chExt cx="5349993" cy="3566901"/>
          </a:xfrm>
        </p:grpSpPr>
        <p:grpSp>
          <p:nvGrpSpPr>
            <p:cNvPr id="7" name="Group 6">
              <a:extLst>
                <a:ext uri="{FF2B5EF4-FFF2-40B4-BE49-F238E27FC236}">
                  <a16:creationId xmlns:a16="http://schemas.microsoft.com/office/drawing/2014/main" id="{EE46798E-C724-448D-9DDD-CD8D760D492A}"/>
                </a:ext>
              </a:extLst>
            </p:cNvPr>
            <p:cNvGrpSpPr/>
            <p:nvPr/>
          </p:nvGrpSpPr>
          <p:grpSpPr>
            <a:xfrm>
              <a:off x="762792" y="2569028"/>
              <a:ext cx="5349993" cy="3566901"/>
              <a:chOff x="762792" y="2661152"/>
              <a:chExt cx="5349993" cy="3566901"/>
            </a:xfrm>
          </p:grpSpPr>
          <p:sp>
            <p:nvSpPr>
              <p:cNvPr id="11" name="Freeform: Shape 10">
                <a:extLst>
                  <a:ext uri="{FF2B5EF4-FFF2-40B4-BE49-F238E27FC236}">
                    <a16:creationId xmlns:a16="http://schemas.microsoft.com/office/drawing/2014/main" id="{167ABB0B-0697-4344-88D8-AE27800AD1FF}"/>
                  </a:ext>
                </a:extLst>
              </p:cNvPr>
              <p:cNvSpPr/>
              <p:nvPr/>
            </p:nvSpPr>
            <p:spPr>
              <a:xfrm>
                <a:off x="762792" y="2661152"/>
                <a:ext cx="5349993" cy="557079"/>
              </a:xfrm>
              <a:custGeom>
                <a:avLst/>
                <a:gdLst>
                  <a:gd name="connsiteX0" fmla="*/ 0 w 5190335"/>
                  <a:gd name="connsiteY0" fmla="*/ 0 h 1497600"/>
                  <a:gd name="connsiteX1" fmla="*/ 5190335 w 5190335"/>
                  <a:gd name="connsiteY1" fmla="*/ 0 h 1497600"/>
                  <a:gd name="connsiteX2" fmla="*/ 5190335 w 5190335"/>
                  <a:gd name="connsiteY2" fmla="*/ 1497600 h 1497600"/>
                  <a:gd name="connsiteX3" fmla="*/ 0 w 5190335"/>
                  <a:gd name="connsiteY3" fmla="*/ 1497600 h 1497600"/>
                  <a:gd name="connsiteX4" fmla="*/ 0 w 5190335"/>
                  <a:gd name="connsiteY4" fmla="*/ 0 h 1497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0335" h="1497600">
                    <a:moveTo>
                      <a:pt x="0" y="0"/>
                    </a:moveTo>
                    <a:lnTo>
                      <a:pt x="5190335" y="0"/>
                    </a:lnTo>
                    <a:lnTo>
                      <a:pt x="5190335" y="1497600"/>
                    </a:lnTo>
                    <a:lnTo>
                      <a:pt x="0" y="1497600"/>
                    </a:lnTo>
                    <a:lnTo>
                      <a:pt x="0" y="0"/>
                    </a:lnTo>
                    <a:close/>
                  </a:path>
                </a:pathLst>
              </a:cu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69824" tIns="211328" rIns="369824" bIns="211328" numCol="1" spcCol="1270" anchor="ctr" anchorCtr="0">
                <a:noAutofit/>
              </a:bodyPr>
              <a:lstStyle/>
              <a:p>
                <a:pPr marL="0" marR="0" lvl="0" indent="0" algn="l" defTabSz="2311400" rtl="0" eaLnBrk="1" fontAlgn="auto" latinLnBrk="0" hangingPunct="1">
                  <a:lnSpc>
                    <a:spcPct val="90000"/>
                  </a:lnSpc>
                  <a:spcBef>
                    <a:spcPct val="0"/>
                  </a:spcBef>
                  <a:spcAft>
                    <a:spcPct val="35000"/>
                  </a:spcAft>
                  <a:buClrTx/>
                  <a:buSzTx/>
                  <a:buFontTx/>
                  <a:buNone/>
                  <a:tabLst/>
                  <a:defRPr/>
                </a:pPr>
                <a:r>
                  <a:rPr kumimoji="0" lang="tr-TR" sz="2000" b="0" i="0" u="none" strike="noStrike" kern="1200" cap="none" spc="0" normalizeH="0" baseline="0" noProof="0">
                    <a:ln>
                      <a:noFill/>
                    </a:ln>
                    <a:solidFill>
                      <a:srgbClr val="FFFFFF"/>
                    </a:solidFill>
                    <a:effectLst/>
                    <a:uLnTx/>
                    <a:uFillTx/>
                    <a:latin typeface="Segoe UI"/>
                    <a:ea typeface="+mn-ea"/>
                    <a:cs typeface="+mn-cs"/>
                  </a:rPr>
                  <a:t>Master node</a:t>
                </a: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12" name="Rectangle 11">
                <a:extLst>
                  <a:ext uri="{FF2B5EF4-FFF2-40B4-BE49-F238E27FC236}">
                    <a16:creationId xmlns:a16="http://schemas.microsoft.com/office/drawing/2014/main" id="{8E6B4562-FE82-4FF4-A724-28A426634A15}"/>
                  </a:ext>
                </a:extLst>
              </p:cNvPr>
              <p:cNvSpPr/>
              <p:nvPr/>
            </p:nvSpPr>
            <p:spPr>
              <a:xfrm>
                <a:off x="762792" y="3202876"/>
                <a:ext cx="5349993" cy="3025177"/>
              </a:xfrm>
              <a:prstGeom prst="rect">
                <a:avLst/>
              </a:prstGeom>
              <a:ln>
                <a:round/>
              </a:ln>
              <a:effectLst>
                <a:glow>
                  <a:schemeClr val="accent1">
                    <a:alpha val="40000"/>
                  </a:schemeClr>
                </a:glow>
                <a:reflection stA="99000" endPos="0" dist="50800" dir="5400000" sy="-100000" algn="bl" rotWithShape="0"/>
                <a:softEdge rad="0"/>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grpSp>
        <p:sp>
          <p:nvSpPr>
            <p:cNvPr id="8" name="Rectangle: Rounded Corners 7">
              <a:extLst>
                <a:ext uri="{FF2B5EF4-FFF2-40B4-BE49-F238E27FC236}">
                  <a16:creationId xmlns:a16="http://schemas.microsoft.com/office/drawing/2014/main" id="{B71D5A92-30C6-4CD0-AC07-0EE3AF0D535A}"/>
                </a:ext>
              </a:extLst>
            </p:cNvPr>
            <p:cNvSpPr/>
            <p:nvPr/>
          </p:nvSpPr>
          <p:spPr bwMode="auto">
            <a:xfrm>
              <a:off x="915361" y="3363118"/>
              <a:ext cx="2046967" cy="879630"/>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tr-TR" sz="1800" b="0" i="0" u="none" strike="noStrike" kern="1200" cap="none" spc="0" normalizeH="0" baseline="0" noProof="0">
                  <a:ln>
                    <a:noFill/>
                  </a:ln>
                  <a:solidFill>
                    <a:srgbClr val="000000"/>
                  </a:solidFill>
                  <a:effectLst/>
                  <a:uLnTx/>
                  <a:uFillTx/>
                  <a:latin typeface="Segoe UI"/>
                  <a:ea typeface="+mn-ea"/>
                  <a:cs typeface="Segoe UI" pitchFamily="34" charset="0"/>
                </a:rPr>
                <a:t>API Server</a:t>
              </a:r>
              <a:endParaRPr kumimoji="0" lang="en-US" sz="18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9" name="Rectangle: Rounded Corners 8">
              <a:extLst>
                <a:ext uri="{FF2B5EF4-FFF2-40B4-BE49-F238E27FC236}">
                  <a16:creationId xmlns:a16="http://schemas.microsoft.com/office/drawing/2014/main" id="{05684746-7AF6-49B8-9E3D-63CE58FF1EAD}"/>
                </a:ext>
              </a:extLst>
            </p:cNvPr>
            <p:cNvSpPr/>
            <p:nvPr/>
          </p:nvSpPr>
          <p:spPr bwMode="auto">
            <a:xfrm>
              <a:off x="3689360" y="3335774"/>
              <a:ext cx="2106494" cy="914400"/>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tr-TR" sz="1600" b="0" i="0" u="none" strike="noStrike" kern="1200" cap="none" spc="0" normalizeH="0" baseline="0" noProof="0">
                  <a:ln>
                    <a:noFill/>
                  </a:ln>
                  <a:solidFill>
                    <a:srgbClr val="000000"/>
                  </a:solidFill>
                  <a:effectLst/>
                  <a:uLnTx/>
                  <a:uFillTx/>
                  <a:latin typeface="Segoe UI"/>
                  <a:ea typeface="+mn-ea"/>
                  <a:cs typeface="Segoe UI" pitchFamily="34" charset="0"/>
                </a:rPr>
                <a:t>kube-</a:t>
              </a:r>
              <a:r>
                <a:rPr kumimoji="0" lang="tr-TR" sz="1600" b="0" i="0" u="none" strike="noStrike" kern="1200" cap="none" spc="0" normalizeH="0" baseline="0" noProof="0" err="1">
                  <a:ln>
                    <a:noFill/>
                  </a:ln>
                  <a:solidFill>
                    <a:srgbClr val="000000"/>
                  </a:solidFill>
                  <a:effectLst/>
                  <a:uLnTx/>
                  <a:uFillTx/>
                  <a:latin typeface="Segoe UI"/>
                  <a:ea typeface="+mn-ea"/>
                  <a:cs typeface="Segoe UI" pitchFamily="34" charset="0"/>
                </a:rPr>
                <a:t>controller</a:t>
              </a:r>
              <a:r>
                <a:rPr kumimoji="0" lang="tr-TR" sz="1600" b="0" i="0" u="none" strike="noStrike" kern="1200" cap="none" spc="0" normalizeH="0" baseline="0" noProof="0">
                  <a:ln>
                    <a:noFill/>
                  </a:ln>
                  <a:solidFill>
                    <a:srgbClr val="000000"/>
                  </a:solidFill>
                  <a:effectLst/>
                  <a:uLnTx/>
                  <a:uFillTx/>
                  <a:latin typeface="Segoe UI"/>
                  <a:ea typeface="+mn-ea"/>
                  <a:cs typeface="Segoe UI" pitchFamily="34" charset="0"/>
                </a:rPr>
                <a:t>-</a:t>
              </a:r>
              <a:r>
                <a:rPr kumimoji="0" lang="tr-TR" sz="1600" b="0" i="0" u="none" strike="noStrike" kern="1200" cap="none" spc="0" normalizeH="0" baseline="0" noProof="0" err="1">
                  <a:ln>
                    <a:noFill/>
                  </a:ln>
                  <a:solidFill>
                    <a:srgbClr val="000000"/>
                  </a:solidFill>
                  <a:effectLst/>
                  <a:uLnTx/>
                  <a:uFillTx/>
                  <a:latin typeface="Segoe UI"/>
                  <a:ea typeface="+mn-ea"/>
                  <a:cs typeface="Segoe UI" pitchFamily="34" charset="0"/>
                </a:rPr>
                <a:t>manager</a:t>
              </a:r>
              <a:endParaRPr kumimoji="0" lang="en-US" sz="16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10" name="Rectangle: Rounded Corners 9">
              <a:extLst>
                <a:ext uri="{FF2B5EF4-FFF2-40B4-BE49-F238E27FC236}">
                  <a16:creationId xmlns:a16="http://schemas.microsoft.com/office/drawing/2014/main" id="{BBB942AA-01CF-4C61-AF18-0B665DA7193B}"/>
                </a:ext>
              </a:extLst>
            </p:cNvPr>
            <p:cNvSpPr/>
            <p:nvPr/>
          </p:nvSpPr>
          <p:spPr bwMode="auto">
            <a:xfrm>
              <a:off x="3689360" y="4574064"/>
              <a:ext cx="2106495" cy="792750"/>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tr-TR" sz="1600" b="0" i="0" u="none" strike="noStrike" kern="1200" cap="none" spc="0" normalizeH="0" baseline="0" noProof="0">
                  <a:ln>
                    <a:noFill/>
                  </a:ln>
                  <a:solidFill>
                    <a:srgbClr val="000000"/>
                  </a:solidFill>
                  <a:effectLst/>
                  <a:uLnTx/>
                  <a:uFillTx/>
                  <a:latin typeface="Segoe UI"/>
                  <a:ea typeface="+mn-ea"/>
                  <a:cs typeface="Segoe UI" pitchFamily="34" charset="0"/>
                </a:rPr>
                <a:t>scheduler</a:t>
              </a:r>
              <a:endParaRPr kumimoji="0" lang="en-US" sz="16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grpSp>
      <p:grpSp>
        <p:nvGrpSpPr>
          <p:cNvPr id="13" name="Group 12">
            <a:extLst>
              <a:ext uri="{FF2B5EF4-FFF2-40B4-BE49-F238E27FC236}">
                <a16:creationId xmlns:a16="http://schemas.microsoft.com/office/drawing/2014/main" id="{1883C055-EA40-4508-BC35-C8726622359E}"/>
              </a:ext>
            </a:extLst>
          </p:cNvPr>
          <p:cNvGrpSpPr/>
          <p:nvPr/>
        </p:nvGrpSpPr>
        <p:grpSpPr>
          <a:xfrm>
            <a:off x="3457274" y="5513781"/>
            <a:ext cx="1580808" cy="1399954"/>
            <a:chOff x="3693972" y="5327270"/>
            <a:chExt cx="1580808" cy="1399954"/>
          </a:xfrm>
        </p:grpSpPr>
        <p:sp>
          <p:nvSpPr>
            <p:cNvPr id="14" name="Cylinder 13">
              <a:extLst>
                <a:ext uri="{FF2B5EF4-FFF2-40B4-BE49-F238E27FC236}">
                  <a16:creationId xmlns:a16="http://schemas.microsoft.com/office/drawing/2014/main" id="{0166AF51-6F98-4910-BEBB-97D7D20BED51}"/>
                </a:ext>
              </a:extLst>
            </p:cNvPr>
            <p:cNvSpPr/>
            <p:nvPr/>
          </p:nvSpPr>
          <p:spPr bwMode="auto">
            <a:xfrm>
              <a:off x="3693972" y="5327270"/>
              <a:ext cx="870858" cy="1117600"/>
            </a:xfrm>
            <a:prstGeom prst="can">
              <a:avLst/>
            </a:prstGeom>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Cylinder 14">
              <a:extLst>
                <a:ext uri="{FF2B5EF4-FFF2-40B4-BE49-F238E27FC236}">
                  <a16:creationId xmlns:a16="http://schemas.microsoft.com/office/drawing/2014/main" id="{A8068D45-EBC4-4BAE-BFB2-372F3694547D}"/>
                </a:ext>
              </a:extLst>
            </p:cNvPr>
            <p:cNvSpPr/>
            <p:nvPr/>
          </p:nvSpPr>
          <p:spPr bwMode="auto">
            <a:xfrm>
              <a:off x="4030990" y="5468447"/>
              <a:ext cx="870858" cy="1117600"/>
            </a:xfrm>
            <a:prstGeom prst="can">
              <a:avLst/>
            </a:prstGeom>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Cylinder 15">
              <a:extLst>
                <a:ext uri="{FF2B5EF4-FFF2-40B4-BE49-F238E27FC236}">
                  <a16:creationId xmlns:a16="http://schemas.microsoft.com/office/drawing/2014/main" id="{E0B9B05E-4EBE-4C5D-A569-83DBD690D3CB}"/>
                </a:ext>
              </a:extLst>
            </p:cNvPr>
            <p:cNvSpPr/>
            <p:nvPr/>
          </p:nvSpPr>
          <p:spPr bwMode="auto">
            <a:xfrm>
              <a:off x="4403922" y="5609624"/>
              <a:ext cx="870858" cy="1117600"/>
            </a:xfrm>
            <a:prstGeom prst="can">
              <a:avLst/>
            </a:prstGeom>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tr-TR" sz="20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etcd</a:t>
              </a: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sp>
        <p:nvSpPr>
          <p:cNvPr id="17" name="Diamond 16">
            <a:extLst>
              <a:ext uri="{FF2B5EF4-FFF2-40B4-BE49-F238E27FC236}">
                <a16:creationId xmlns:a16="http://schemas.microsoft.com/office/drawing/2014/main" id="{2C320082-7D86-4331-85B5-8C1417D1D30C}"/>
              </a:ext>
            </a:extLst>
          </p:cNvPr>
          <p:cNvSpPr/>
          <p:nvPr/>
        </p:nvSpPr>
        <p:spPr>
          <a:xfrm>
            <a:off x="464195" y="1094053"/>
            <a:ext cx="1907345" cy="903172"/>
          </a:xfrm>
          <a:prstGeom prst="diamond">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Segoe UI" pitchFamily="34" charset="0"/>
              </a:rPr>
              <a:t>kubectl</a:t>
            </a:r>
          </a:p>
        </p:txBody>
      </p:sp>
      <p:cxnSp>
        <p:nvCxnSpPr>
          <p:cNvPr id="20" name="Straight Arrow Connector 19">
            <a:extLst>
              <a:ext uri="{FF2B5EF4-FFF2-40B4-BE49-F238E27FC236}">
                <a16:creationId xmlns:a16="http://schemas.microsoft.com/office/drawing/2014/main" id="{0BBF2399-F539-40C0-92C7-B596CBE7DEAB}"/>
              </a:ext>
            </a:extLst>
          </p:cNvPr>
          <p:cNvCxnSpPr>
            <a:cxnSpLocks/>
            <a:stCxn id="10" idx="2"/>
          </p:cNvCxnSpPr>
          <p:nvPr/>
        </p:nvCxnSpPr>
        <p:spPr>
          <a:xfrm>
            <a:off x="4132407" y="4763453"/>
            <a:ext cx="0" cy="730776"/>
          </a:xfrm>
          <a:prstGeom prst="straightConnector1">
            <a:avLst/>
          </a:prstGeom>
          <a:ln w="38100">
            <a:solidFill>
              <a:srgbClr val="C0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7" name="Group 26">
            <a:extLst>
              <a:ext uri="{FF2B5EF4-FFF2-40B4-BE49-F238E27FC236}">
                <a16:creationId xmlns:a16="http://schemas.microsoft.com/office/drawing/2014/main" id="{C37CA512-56B6-4C35-A3E3-12012321FE08}"/>
              </a:ext>
            </a:extLst>
          </p:cNvPr>
          <p:cNvGrpSpPr/>
          <p:nvPr/>
        </p:nvGrpSpPr>
        <p:grpSpPr>
          <a:xfrm>
            <a:off x="7229020" y="1581632"/>
            <a:ext cx="4718958" cy="2447723"/>
            <a:chOff x="7119257" y="1394822"/>
            <a:chExt cx="4718958" cy="2447723"/>
          </a:xfrm>
        </p:grpSpPr>
        <p:grpSp>
          <p:nvGrpSpPr>
            <p:cNvPr id="37" name="Group 36">
              <a:extLst>
                <a:ext uri="{FF2B5EF4-FFF2-40B4-BE49-F238E27FC236}">
                  <a16:creationId xmlns:a16="http://schemas.microsoft.com/office/drawing/2014/main" id="{AEACE944-9E8C-4FC5-BF8E-55299D9079BF}"/>
                </a:ext>
              </a:extLst>
            </p:cNvPr>
            <p:cNvGrpSpPr/>
            <p:nvPr/>
          </p:nvGrpSpPr>
          <p:grpSpPr>
            <a:xfrm>
              <a:off x="7119257" y="1394822"/>
              <a:ext cx="4718958" cy="2447723"/>
              <a:chOff x="762792" y="2661152"/>
              <a:chExt cx="5349993" cy="3566901"/>
            </a:xfrm>
          </p:grpSpPr>
          <p:sp>
            <p:nvSpPr>
              <p:cNvPr id="41" name="Freeform: Shape 40">
                <a:extLst>
                  <a:ext uri="{FF2B5EF4-FFF2-40B4-BE49-F238E27FC236}">
                    <a16:creationId xmlns:a16="http://schemas.microsoft.com/office/drawing/2014/main" id="{73700200-EA57-40B0-BC40-328D4651795E}"/>
                  </a:ext>
                </a:extLst>
              </p:cNvPr>
              <p:cNvSpPr/>
              <p:nvPr/>
            </p:nvSpPr>
            <p:spPr>
              <a:xfrm>
                <a:off x="762792" y="2661152"/>
                <a:ext cx="5349993" cy="557079"/>
              </a:xfrm>
              <a:custGeom>
                <a:avLst/>
                <a:gdLst>
                  <a:gd name="connsiteX0" fmla="*/ 0 w 5190335"/>
                  <a:gd name="connsiteY0" fmla="*/ 0 h 1497600"/>
                  <a:gd name="connsiteX1" fmla="*/ 5190335 w 5190335"/>
                  <a:gd name="connsiteY1" fmla="*/ 0 h 1497600"/>
                  <a:gd name="connsiteX2" fmla="*/ 5190335 w 5190335"/>
                  <a:gd name="connsiteY2" fmla="*/ 1497600 h 1497600"/>
                  <a:gd name="connsiteX3" fmla="*/ 0 w 5190335"/>
                  <a:gd name="connsiteY3" fmla="*/ 1497600 h 1497600"/>
                  <a:gd name="connsiteX4" fmla="*/ 0 w 5190335"/>
                  <a:gd name="connsiteY4" fmla="*/ 0 h 1497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0335" h="1497600">
                    <a:moveTo>
                      <a:pt x="0" y="0"/>
                    </a:moveTo>
                    <a:lnTo>
                      <a:pt x="5190335" y="0"/>
                    </a:lnTo>
                    <a:lnTo>
                      <a:pt x="5190335" y="1497600"/>
                    </a:lnTo>
                    <a:lnTo>
                      <a:pt x="0" y="1497600"/>
                    </a:lnTo>
                    <a:lnTo>
                      <a:pt x="0" y="0"/>
                    </a:lnTo>
                    <a:close/>
                  </a:path>
                </a:pathLst>
              </a:custGeom>
            </p:spPr>
            <p:style>
              <a:lnRef idx="1">
                <a:schemeClr val="accent3"/>
              </a:lnRef>
              <a:fillRef idx="2">
                <a:schemeClr val="accent3"/>
              </a:fillRef>
              <a:effectRef idx="1">
                <a:schemeClr val="accent3"/>
              </a:effectRef>
              <a:fontRef idx="minor">
                <a:schemeClr val="dk1"/>
              </a:fontRef>
            </p:style>
            <p:txBody>
              <a:bodyPr spcFirstLastPara="0" vert="horz" wrap="square" lIns="369824" tIns="211328" rIns="369824" bIns="211328" numCol="1" spcCol="1270" anchor="ctr" anchorCtr="0">
                <a:noAutofit/>
              </a:bodyPr>
              <a:lstStyle/>
              <a:p>
                <a:pPr marL="0" marR="0" lvl="0" indent="0" algn="l" defTabSz="2311400" rtl="0" eaLnBrk="1" fontAlgn="auto" latinLnBrk="0" hangingPunct="1">
                  <a:lnSpc>
                    <a:spcPct val="90000"/>
                  </a:lnSpc>
                  <a:spcBef>
                    <a:spcPct val="0"/>
                  </a:spcBef>
                  <a:spcAft>
                    <a:spcPct val="35000"/>
                  </a:spcAft>
                  <a:buClrTx/>
                  <a:buSzTx/>
                  <a:buFontTx/>
                  <a:buNone/>
                  <a:tabLst/>
                  <a:defRPr/>
                </a:pPr>
                <a:r>
                  <a:rPr kumimoji="0" lang="tr-TR" sz="1800" b="0" i="0" u="none" strike="noStrike" kern="1200" cap="none" spc="0" normalizeH="0" baseline="0" noProof="0" err="1">
                    <a:ln>
                      <a:noFill/>
                    </a:ln>
                    <a:solidFill>
                      <a:srgbClr val="002050"/>
                    </a:solidFill>
                    <a:effectLst/>
                    <a:uLnTx/>
                    <a:uFillTx/>
                    <a:latin typeface="Segoe UI"/>
                    <a:ea typeface="+mn-ea"/>
                    <a:cs typeface="+mn-cs"/>
                  </a:rPr>
                  <a:t>Worker</a:t>
                </a:r>
                <a:r>
                  <a:rPr kumimoji="0" lang="tr-TR" sz="1800" b="0" i="0" u="none" strike="noStrike" kern="1200" cap="none" spc="0" normalizeH="0" baseline="0" noProof="0">
                    <a:ln>
                      <a:noFill/>
                    </a:ln>
                    <a:solidFill>
                      <a:srgbClr val="002050"/>
                    </a:solidFill>
                    <a:effectLst/>
                    <a:uLnTx/>
                    <a:uFillTx/>
                    <a:latin typeface="Segoe UI"/>
                    <a:ea typeface="+mn-ea"/>
                    <a:cs typeface="+mn-cs"/>
                  </a:rPr>
                  <a:t> </a:t>
                </a:r>
                <a:r>
                  <a:rPr kumimoji="0" lang="tr-TR" sz="1800" b="0" i="0" u="none" strike="noStrike" kern="1200" cap="none" spc="0" normalizeH="0" baseline="0" noProof="0" err="1">
                    <a:ln>
                      <a:noFill/>
                    </a:ln>
                    <a:solidFill>
                      <a:srgbClr val="002050"/>
                    </a:solidFill>
                    <a:effectLst/>
                    <a:uLnTx/>
                    <a:uFillTx/>
                    <a:latin typeface="Segoe UI"/>
                    <a:ea typeface="+mn-ea"/>
                    <a:cs typeface="+mn-cs"/>
                  </a:rPr>
                  <a:t>node</a:t>
                </a:r>
                <a:r>
                  <a:rPr kumimoji="0" lang="tr-TR" sz="1800" b="0" i="0" u="none" strike="noStrike" kern="1200" cap="none" spc="0" normalizeH="0" baseline="0" noProof="0">
                    <a:ln>
                      <a:noFill/>
                    </a:ln>
                    <a:solidFill>
                      <a:srgbClr val="002050"/>
                    </a:solidFill>
                    <a:effectLst/>
                    <a:uLnTx/>
                    <a:uFillTx/>
                    <a:latin typeface="Segoe UI"/>
                    <a:ea typeface="+mn-ea"/>
                    <a:cs typeface="+mn-cs"/>
                  </a:rPr>
                  <a:t> 1 </a:t>
                </a:r>
                <a:endParaRPr kumimoji="0" lang="en-US" sz="1800" b="0" i="0" u="none" strike="noStrike" kern="1200" cap="none" spc="0" normalizeH="0" baseline="0" noProof="0">
                  <a:ln>
                    <a:noFill/>
                  </a:ln>
                  <a:solidFill>
                    <a:srgbClr val="002050"/>
                  </a:solidFill>
                  <a:effectLst/>
                  <a:uLnTx/>
                  <a:uFillTx/>
                  <a:latin typeface="Segoe UI"/>
                  <a:ea typeface="+mn-ea"/>
                  <a:cs typeface="+mn-cs"/>
                </a:endParaRPr>
              </a:p>
            </p:txBody>
          </p:sp>
          <p:sp>
            <p:nvSpPr>
              <p:cNvPr id="42" name="Rectangle 41">
                <a:extLst>
                  <a:ext uri="{FF2B5EF4-FFF2-40B4-BE49-F238E27FC236}">
                    <a16:creationId xmlns:a16="http://schemas.microsoft.com/office/drawing/2014/main" id="{0CC2E68C-FAB2-4EBA-BF04-4EFCF59EF68C}"/>
                  </a:ext>
                </a:extLst>
              </p:cNvPr>
              <p:cNvSpPr/>
              <p:nvPr/>
            </p:nvSpPr>
            <p:spPr>
              <a:xfrm>
                <a:off x="762792" y="3202876"/>
                <a:ext cx="5349993" cy="3025177"/>
              </a:xfrm>
              <a:prstGeom prst="rect">
                <a:avLst/>
              </a:prstGeom>
              <a:ln>
                <a:round/>
              </a:ln>
              <a:effectLst>
                <a:glow>
                  <a:schemeClr val="accent1">
                    <a:alpha val="40000"/>
                  </a:schemeClr>
                </a:glow>
                <a:reflection stA="99000" endPos="0" dist="50800" dir="5400000" sy="-100000" algn="bl" rotWithShape="0"/>
                <a:softEdge rad="0"/>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grpSp>
        <p:sp>
          <p:nvSpPr>
            <p:cNvPr id="38" name="Rectangle: Rounded Corners 37">
              <a:extLst>
                <a:ext uri="{FF2B5EF4-FFF2-40B4-BE49-F238E27FC236}">
                  <a16:creationId xmlns:a16="http://schemas.microsoft.com/office/drawing/2014/main" id="{885C2F74-C7E8-4BF6-840D-56AF29F514F0}"/>
                </a:ext>
              </a:extLst>
            </p:cNvPr>
            <p:cNvSpPr/>
            <p:nvPr/>
          </p:nvSpPr>
          <p:spPr bwMode="auto">
            <a:xfrm>
              <a:off x="7542478" y="1955757"/>
              <a:ext cx="1764970" cy="357012"/>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tr-TR" sz="1600" b="0" i="0" u="none" strike="noStrike" kern="1200" cap="none" spc="0" normalizeH="0" baseline="0" noProof="0" err="1">
                  <a:ln>
                    <a:noFill/>
                  </a:ln>
                  <a:solidFill>
                    <a:srgbClr val="000000"/>
                  </a:solidFill>
                  <a:effectLst/>
                  <a:uLnTx/>
                  <a:uFillTx/>
                  <a:latin typeface="Segoe UI"/>
                  <a:ea typeface="+mn-ea"/>
                  <a:cs typeface="Segoe UI" pitchFamily="34" charset="0"/>
                </a:rPr>
                <a:t>Kubelet</a:t>
              </a:r>
              <a:endParaRPr kumimoji="0" lang="en-US" sz="16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39" name="Rectangle: Rounded Corners 38">
              <a:extLst>
                <a:ext uri="{FF2B5EF4-FFF2-40B4-BE49-F238E27FC236}">
                  <a16:creationId xmlns:a16="http://schemas.microsoft.com/office/drawing/2014/main" id="{F777ABBC-D301-4CD5-A229-B3C9982E5CE6}"/>
                </a:ext>
              </a:extLst>
            </p:cNvPr>
            <p:cNvSpPr/>
            <p:nvPr/>
          </p:nvSpPr>
          <p:spPr bwMode="auto">
            <a:xfrm>
              <a:off x="7251623" y="2439504"/>
              <a:ext cx="4395674" cy="1222345"/>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45720" rIns="9144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r>
                <a:rPr kumimoji="0" lang="tr-TR" sz="1400" b="0" i="0" u="none" strike="noStrike" kern="1200" cap="none" spc="0" normalizeH="0" baseline="0" noProof="0">
                  <a:ln>
                    <a:noFill/>
                  </a:ln>
                  <a:solidFill>
                    <a:srgbClr val="000000"/>
                  </a:solidFill>
                  <a:effectLst/>
                  <a:uLnTx/>
                  <a:uFillTx/>
                  <a:latin typeface="Segoe UI"/>
                  <a:ea typeface="+mn-ea"/>
                  <a:cs typeface="Segoe UI" pitchFamily="34" charset="0"/>
                </a:rPr>
                <a:t>Container Runtime</a:t>
              </a:r>
              <a:endParaRPr kumimoji="0" lang="en-US" sz="14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grpSp>
      <p:grpSp>
        <p:nvGrpSpPr>
          <p:cNvPr id="53" name="Group 52">
            <a:extLst>
              <a:ext uri="{FF2B5EF4-FFF2-40B4-BE49-F238E27FC236}">
                <a16:creationId xmlns:a16="http://schemas.microsoft.com/office/drawing/2014/main" id="{2060B392-5957-48BA-ACB5-CC4201F73E66}"/>
              </a:ext>
            </a:extLst>
          </p:cNvPr>
          <p:cNvGrpSpPr/>
          <p:nvPr/>
        </p:nvGrpSpPr>
        <p:grpSpPr>
          <a:xfrm>
            <a:off x="7294988" y="4291424"/>
            <a:ext cx="4718958" cy="2447723"/>
            <a:chOff x="7119257" y="1394822"/>
            <a:chExt cx="4718958" cy="2447723"/>
          </a:xfrm>
        </p:grpSpPr>
        <p:grpSp>
          <p:nvGrpSpPr>
            <p:cNvPr id="63" name="Group 62">
              <a:extLst>
                <a:ext uri="{FF2B5EF4-FFF2-40B4-BE49-F238E27FC236}">
                  <a16:creationId xmlns:a16="http://schemas.microsoft.com/office/drawing/2014/main" id="{80E03324-6A3B-4CBA-9C47-36D2795EE2D7}"/>
                </a:ext>
              </a:extLst>
            </p:cNvPr>
            <p:cNvGrpSpPr/>
            <p:nvPr/>
          </p:nvGrpSpPr>
          <p:grpSpPr>
            <a:xfrm>
              <a:off x="7119257" y="1394822"/>
              <a:ext cx="4718958" cy="2447723"/>
              <a:chOff x="762792" y="2661152"/>
              <a:chExt cx="5349993" cy="3566901"/>
            </a:xfrm>
          </p:grpSpPr>
          <p:sp>
            <p:nvSpPr>
              <p:cNvPr id="66" name="Freeform: Shape 65">
                <a:extLst>
                  <a:ext uri="{FF2B5EF4-FFF2-40B4-BE49-F238E27FC236}">
                    <a16:creationId xmlns:a16="http://schemas.microsoft.com/office/drawing/2014/main" id="{FDC0205D-6128-4EE7-B0AE-A3FE8EA34C93}"/>
                  </a:ext>
                </a:extLst>
              </p:cNvPr>
              <p:cNvSpPr/>
              <p:nvPr/>
            </p:nvSpPr>
            <p:spPr>
              <a:xfrm>
                <a:off x="762792" y="2661152"/>
                <a:ext cx="5349993" cy="557079"/>
              </a:xfrm>
              <a:custGeom>
                <a:avLst/>
                <a:gdLst>
                  <a:gd name="connsiteX0" fmla="*/ 0 w 5190335"/>
                  <a:gd name="connsiteY0" fmla="*/ 0 h 1497600"/>
                  <a:gd name="connsiteX1" fmla="*/ 5190335 w 5190335"/>
                  <a:gd name="connsiteY1" fmla="*/ 0 h 1497600"/>
                  <a:gd name="connsiteX2" fmla="*/ 5190335 w 5190335"/>
                  <a:gd name="connsiteY2" fmla="*/ 1497600 h 1497600"/>
                  <a:gd name="connsiteX3" fmla="*/ 0 w 5190335"/>
                  <a:gd name="connsiteY3" fmla="*/ 1497600 h 1497600"/>
                  <a:gd name="connsiteX4" fmla="*/ 0 w 5190335"/>
                  <a:gd name="connsiteY4" fmla="*/ 0 h 1497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0335" h="1497600">
                    <a:moveTo>
                      <a:pt x="0" y="0"/>
                    </a:moveTo>
                    <a:lnTo>
                      <a:pt x="5190335" y="0"/>
                    </a:lnTo>
                    <a:lnTo>
                      <a:pt x="5190335" y="1497600"/>
                    </a:lnTo>
                    <a:lnTo>
                      <a:pt x="0" y="1497600"/>
                    </a:lnTo>
                    <a:lnTo>
                      <a:pt x="0" y="0"/>
                    </a:lnTo>
                    <a:close/>
                  </a:path>
                </a:pathLst>
              </a:custGeom>
            </p:spPr>
            <p:style>
              <a:lnRef idx="1">
                <a:schemeClr val="accent3"/>
              </a:lnRef>
              <a:fillRef idx="2">
                <a:schemeClr val="accent3"/>
              </a:fillRef>
              <a:effectRef idx="1">
                <a:schemeClr val="accent3"/>
              </a:effectRef>
              <a:fontRef idx="minor">
                <a:schemeClr val="dk1"/>
              </a:fontRef>
            </p:style>
            <p:txBody>
              <a:bodyPr spcFirstLastPara="0" vert="horz" wrap="square" lIns="369824" tIns="211328" rIns="369824" bIns="211328" numCol="1" spcCol="1270" anchor="ctr" anchorCtr="0">
                <a:noAutofit/>
              </a:bodyPr>
              <a:lstStyle/>
              <a:p>
                <a:pPr marL="0" marR="0" lvl="0" indent="0" algn="l" defTabSz="2311400" rtl="0" eaLnBrk="1" fontAlgn="auto" latinLnBrk="0" hangingPunct="1">
                  <a:lnSpc>
                    <a:spcPct val="90000"/>
                  </a:lnSpc>
                  <a:spcBef>
                    <a:spcPct val="0"/>
                  </a:spcBef>
                  <a:spcAft>
                    <a:spcPct val="35000"/>
                  </a:spcAft>
                  <a:buClrTx/>
                  <a:buSzTx/>
                  <a:buFontTx/>
                  <a:buNone/>
                  <a:tabLst/>
                  <a:defRPr/>
                </a:pPr>
                <a:r>
                  <a:rPr kumimoji="0" lang="tr-TR" sz="1800" b="0" i="0" u="none" strike="noStrike" kern="1200" cap="none" spc="0" normalizeH="0" baseline="0" noProof="0" err="1">
                    <a:ln>
                      <a:noFill/>
                    </a:ln>
                    <a:solidFill>
                      <a:srgbClr val="002050"/>
                    </a:solidFill>
                    <a:effectLst/>
                    <a:uLnTx/>
                    <a:uFillTx/>
                    <a:latin typeface="Segoe UI"/>
                    <a:ea typeface="+mn-ea"/>
                    <a:cs typeface="+mn-cs"/>
                  </a:rPr>
                  <a:t>Worker</a:t>
                </a:r>
                <a:r>
                  <a:rPr kumimoji="0" lang="tr-TR" sz="1800" b="0" i="0" u="none" strike="noStrike" kern="1200" cap="none" spc="0" normalizeH="0" baseline="0" noProof="0">
                    <a:ln>
                      <a:noFill/>
                    </a:ln>
                    <a:solidFill>
                      <a:srgbClr val="002050"/>
                    </a:solidFill>
                    <a:effectLst/>
                    <a:uLnTx/>
                    <a:uFillTx/>
                    <a:latin typeface="Segoe UI"/>
                    <a:ea typeface="+mn-ea"/>
                    <a:cs typeface="+mn-cs"/>
                  </a:rPr>
                  <a:t> </a:t>
                </a:r>
                <a:r>
                  <a:rPr kumimoji="0" lang="tr-TR" sz="1800" b="0" i="0" u="none" strike="noStrike" kern="1200" cap="none" spc="0" normalizeH="0" baseline="0" noProof="0" err="1">
                    <a:ln>
                      <a:noFill/>
                    </a:ln>
                    <a:solidFill>
                      <a:srgbClr val="002050"/>
                    </a:solidFill>
                    <a:effectLst/>
                    <a:uLnTx/>
                    <a:uFillTx/>
                    <a:latin typeface="Segoe UI"/>
                    <a:ea typeface="+mn-ea"/>
                    <a:cs typeface="+mn-cs"/>
                  </a:rPr>
                  <a:t>node</a:t>
                </a:r>
                <a:r>
                  <a:rPr kumimoji="0" lang="tr-TR" sz="1800" b="0" i="0" u="none" strike="noStrike" kern="1200" cap="none" spc="0" normalizeH="0" baseline="0" noProof="0">
                    <a:ln>
                      <a:noFill/>
                    </a:ln>
                    <a:solidFill>
                      <a:srgbClr val="002050"/>
                    </a:solidFill>
                    <a:effectLst/>
                    <a:uLnTx/>
                    <a:uFillTx/>
                    <a:latin typeface="Segoe UI"/>
                    <a:ea typeface="+mn-ea"/>
                    <a:cs typeface="+mn-cs"/>
                  </a:rPr>
                  <a:t> 2</a:t>
                </a:r>
                <a:endParaRPr kumimoji="0" lang="en-US" sz="1800" b="0" i="0" u="none" strike="noStrike" kern="1200" cap="none" spc="0" normalizeH="0" baseline="0" noProof="0">
                  <a:ln>
                    <a:noFill/>
                  </a:ln>
                  <a:solidFill>
                    <a:srgbClr val="002050"/>
                  </a:solidFill>
                  <a:effectLst/>
                  <a:uLnTx/>
                  <a:uFillTx/>
                  <a:latin typeface="Segoe UI"/>
                  <a:ea typeface="+mn-ea"/>
                  <a:cs typeface="+mn-cs"/>
                </a:endParaRPr>
              </a:p>
            </p:txBody>
          </p:sp>
          <p:sp>
            <p:nvSpPr>
              <p:cNvPr id="67" name="Rectangle 66">
                <a:extLst>
                  <a:ext uri="{FF2B5EF4-FFF2-40B4-BE49-F238E27FC236}">
                    <a16:creationId xmlns:a16="http://schemas.microsoft.com/office/drawing/2014/main" id="{0FDC2842-02FD-45D4-9681-A32718C2096C}"/>
                  </a:ext>
                </a:extLst>
              </p:cNvPr>
              <p:cNvSpPr/>
              <p:nvPr/>
            </p:nvSpPr>
            <p:spPr>
              <a:xfrm>
                <a:off x="762792" y="3202876"/>
                <a:ext cx="5349993" cy="3025177"/>
              </a:xfrm>
              <a:prstGeom prst="rect">
                <a:avLst/>
              </a:prstGeom>
              <a:ln>
                <a:round/>
              </a:ln>
              <a:effectLst>
                <a:glow>
                  <a:schemeClr val="accent1">
                    <a:alpha val="40000"/>
                  </a:schemeClr>
                </a:glow>
                <a:reflection stA="99000" endPos="0" dist="50800" dir="5400000" sy="-100000" algn="bl" rotWithShape="0"/>
                <a:softEdge rad="0"/>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grpSp>
        <p:sp>
          <p:nvSpPr>
            <p:cNvPr id="64" name="Rectangle: Rounded Corners 63">
              <a:extLst>
                <a:ext uri="{FF2B5EF4-FFF2-40B4-BE49-F238E27FC236}">
                  <a16:creationId xmlns:a16="http://schemas.microsoft.com/office/drawing/2014/main" id="{D894BA60-31BE-4205-A539-325A8C961055}"/>
                </a:ext>
              </a:extLst>
            </p:cNvPr>
            <p:cNvSpPr/>
            <p:nvPr/>
          </p:nvSpPr>
          <p:spPr bwMode="auto">
            <a:xfrm>
              <a:off x="7542478" y="1955757"/>
              <a:ext cx="1764970" cy="357012"/>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tr-TR" sz="1600" b="0" i="0" u="none" strike="noStrike" kern="1200" cap="none" spc="0" normalizeH="0" baseline="0" noProof="0" err="1">
                  <a:ln>
                    <a:noFill/>
                  </a:ln>
                  <a:solidFill>
                    <a:srgbClr val="000000"/>
                  </a:solidFill>
                  <a:effectLst/>
                  <a:uLnTx/>
                  <a:uFillTx/>
                  <a:latin typeface="Segoe UI"/>
                  <a:ea typeface="+mn-ea"/>
                  <a:cs typeface="Segoe UI" pitchFamily="34" charset="0"/>
                </a:rPr>
                <a:t>Kubelet</a:t>
              </a:r>
              <a:endParaRPr kumimoji="0" lang="en-US" sz="16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65" name="Rectangle: Rounded Corners 64">
              <a:extLst>
                <a:ext uri="{FF2B5EF4-FFF2-40B4-BE49-F238E27FC236}">
                  <a16:creationId xmlns:a16="http://schemas.microsoft.com/office/drawing/2014/main" id="{B016FA96-0C5A-4B36-B49A-63FCF2EA432E}"/>
                </a:ext>
              </a:extLst>
            </p:cNvPr>
            <p:cNvSpPr/>
            <p:nvPr/>
          </p:nvSpPr>
          <p:spPr bwMode="auto">
            <a:xfrm>
              <a:off x="7251623" y="2439504"/>
              <a:ext cx="4395674" cy="1222345"/>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45720" rIns="9144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r>
                <a:rPr kumimoji="0" lang="tr-TR" sz="1400" b="0" i="0" u="none" strike="noStrike" kern="1200" cap="none" spc="0" normalizeH="0" baseline="0" noProof="0">
                  <a:ln>
                    <a:noFill/>
                  </a:ln>
                  <a:solidFill>
                    <a:srgbClr val="000000"/>
                  </a:solidFill>
                  <a:effectLst/>
                  <a:uLnTx/>
                  <a:uFillTx/>
                  <a:latin typeface="Segoe UI"/>
                  <a:ea typeface="+mn-ea"/>
                  <a:cs typeface="Segoe UI" pitchFamily="34" charset="0"/>
                </a:rPr>
                <a:t>Container Runtime</a:t>
              </a:r>
              <a:endParaRPr kumimoji="0" lang="en-US" sz="14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grpSp>
      <p:sp>
        <p:nvSpPr>
          <p:cNvPr id="33" name="TextBox 32">
            <a:extLst>
              <a:ext uri="{FF2B5EF4-FFF2-40B4-BE49-F238E27FC236}">
                <a16:creationId xmlns:a16="http://schemas.microsoft.com/office/drawing/2014/main" id="{68E2F055-9068-418A-B03B-4D41CC88D652}"/>
              </a:ext>
            </a:extLst>
          </p:cNvPr>
          <p:cNvSpPr txBox="1"/>
          <p:nvPr/>
        </p:nvSpPr>
        <p:spPr>
          <a:xfrm>
            <a:off x="4167224" y="4694753"/>
            <a:ext cx="1832421" cy="738664"/>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tr-TR" sz="1600" b="0" i="0" u="none" strike="noStrike" kern="1200" cap="none" spc="0" normalizeH="0" baseline="0" noProof="0" dirty="0">
                <a:ln>
                  <a:noFill/>
                </a:ln>
                <a:solidFill>
                  <a:srgbClr val="000000"/>
                </a:solidFill>
                <a:effectLst/>
                <a:uLnTx/>
                <a:uFillTx/>
                <a:latin typeface="Segoe UI"/>
                <a:ea typeface="+mn-ea"/>
                <a:cs typeface="+mn-cs"/>
              </a:rPr>
              <a:t>Assign</a:t>
            </a:r>
            <a:r>
              <a:rPr kumimoji="0" lang="en-US" sz="1600" b="0" i="0" u="none" strike="noStrike" kern="1200" cap="none" spc="0" normalizeH="0" baseline="0" noProof="0" dirty="0">
                <a:ln>
                  <a:noFill/>
                </a:ln>
                <a:solidFill>
                  <a:srgbClr val="000000"/>
                </a:solidFill>
                <a:effectLst/>
                <a:uLnTx/>
                <a:uFillTx/>
                <a:latin typeface="Segoe UI"/>
                <a:ea typeface="+mn-ea"/>
                <a:cs typeface="+mn-cs"/>
              </a:rPr>
              <a:t>s</a:t>
            </a:r>
            <a:r>
              <a:rPr kumimoji="0" lang="tr-TR" sz="1600" b="0" i="0" u="none" strike="noStrike" kern="1200" cap="none" spc="0" normalizeH="0" baseline="0" noProof="0" dirty="0">
                <a:ln>
                  <a:noFill/>
                </a:ln>
                <a:solidFill>
                  <a:srgbClr val="000000"/>
                </a:solidFill>
                <a:effectLst/>
                <a:uLnTx/>
                <a:uFillTx/>
                <a:latin typeface="Segoe UI"/>
                <a:ea typeface="+mn-ea"/>
                <a:cs typeface="+mn-cs"/>
              </a:rPr>
              <a:t> a node for each pod</a:t>
            </a:r>
            <a:endParaRPr kumimoji="0" lang="en-US" sz="16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5" name="TextBox 34">
            <a:extLst>
              <a:ext uri="{FF2B5EF4-FFF2-40B4-BE49-F238E27FC236}">
                <a16:creationId xmlns:a16="http://schemas.microsoft.com/office/drawing/2014/main" id="{AADFBFB5-2440-405D-B9CB-F3A1C235496E}"/>
              </a:ext>
            </a:extLst>
          </p:cNvPr>
          <p:cNvSpPr txBox="1"/>
          <p:nvPr/>
        </p:nvSpPr>
        <p:spPr>
          <a:xfrm>
            <a:off x="970379" y="5815773"/>
            <a:ext cx="2872687" cy="815608"/>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tr-TR" sz="1600" b="0" i="0" u="none" strike="noStrike" kern="1200" cap="none" spc="0" normalizeH="0" baseline="0" noProof="0" dirty="0">
                <a:ln>
                  <a:noFill/>
                </a:ln>
                <a:solidFill>
                  <a:srgbClr val="000000"/>
                </a:solidFill>
                <a:effectLst/>
                <a:uLnTx/>
                <a:uFillTx/>
                <a:latin typeface="Segoe UI"/>
                <a:ea typeface="+mn-ea"/>
                <a:cs typeface="+mn-cs"/>
              </a:rPr>
              <a:t>1. Pod = Worker Node 1</a:t>
            </a:r>
          </a:p>
          <a:p>
            <a:pPr marL="0" marR="0" lvl="0" indent="0" algn="l" defTabSz="932742" rtl="0" eaLnBrk="1" fontAlgn="auto" latinLnBrk="0" hangingPunct="1">
              <a:lnSpc>
                <a:spcPct val="90000"/>
              </a:lnSpc>
              <a:spcBef>
                <a:spcPts val="0"/>
              </a:spcBef>
              <a:spcAft>
                <a:spcPts val="600"/>
              </a:spcAft>
              <a:buClrTx/>
              <a:buSzTx/>
              <a:buFontTx/>
              <a:buNone/>
              <a:tabLst/>
              <a:defRPr/>
            </a:pPr>
            <a:r>
              <a:rPr kumimoji="0" lang="tr-TR" sz="1600" b="0" i="0" u="none" strike="noStrike" kern="1200" cap="none" spc="0" normalizeH="0" baseline="0" noProof="0" dirty="0">
                <a:ln>
                  <a:noFill/>
                </a:ln>
                <a:solidFill>
                  <a:srgbClr val="000000"/>
                </a:solidFill>
                <a:effectLst/>
                <a:uLnTx/>
                <a:uFillTx/>
                <a:latin typeface="Segoe UI"/>
                <a:ea typeface="+mn-ea"/>
                <a:cs typeface="+mn-cs"/>
              </a:rPr>
              <a:t>2. Pod = Worker Node 2</a:t>
            </a:r>
            <a:endParaRPr kumimoji="0" lang="en-US" sz="1600" b="0"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3644303714"/>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6E78FF-041F-4345-A84F-CE751E41D74D}"/>
              </a:ext>
            </a:extLst>
          </p:cNvPr>
          <p:cNvSpPr>
            <a:spLocks noGrp="1"/>
          </p:cNvSpPr>
          <p:nvPr>
            <p:ph type="title"/>
          </p:nvPr>
        </p:nvSpPr>
        <p:spPr/>
        <p:txBody>
          <a:bodyPr/>
          <a:lstStyle/>
          <a:p>
            <a:r>
              <a:rPr lang="en-US" sz="4000" dirty="0">
                <a:solidFill>
                  <a:schemeClr val="accent3"/>
                </a:solidFill>
              </a:rPr>
              <a:t>How Pods Work</a:t>
            </a:r>
          </a:p>
        </p:txBody>
      </p:sp>
      <p:grpSp>
        <p:nvGrpSpPr>
          <p:cNvPr id="6" name="Group 5">
            <a:extLst>
              <a:ext uri="{FF2B5EF4-FFF2-40B4-BE49-F238E27FC236}">
                <a16:creationId xmlns:a16="http://schemas.microsoft.com/office/drawing/2014/main" id="{22BC7F65-8CE9-4DFC-A928-4C6C2B28F57D}"/>
              </a:ext>
            </a:extLst>
          </p:cNvPr>
          <p:cNvGrpSpPr/>
          <p:nvPr/>
        </p:nvGrpSpPr>
        <p:grpSpPr>
          <a:xfrm>
            <a:off x="274639" y="2618686"/>
            <a:ext cx="5185927" cy="2734366"/>
            <a:chOff x="762792" y="2569028"/>
            <a:chExt cx="5349993" cy="3566901"/>
          </a:xfrm>
        </p:grpSpPr>
        <p:grpSp>
          <p:nvGrpSpPr>
            <p:cNvPr id="7" name="Group 6">
              <a:extLst>
                <a:ext uri="{FF2B5EF4-FFF2-40B4-BE49-F238E27FC236}">
                  <a16:creationId xmlns:a16="http://schemas.microsoft.com/office/drawing/2014/main" id="{EE46798E-C724-448D-9DDD-CD8D760D492A}"/>
                </a:ext>
              </a:extLst>
            </p:cNvPr>
            <p:cNvGrpSpPr/>
            <p:nvPr/>
          </p:nvGrpSpPr>
          <p:grpSpPr>
            <a:xfrm>
              <a:off x="762792" y="2569028"/>
              <a:ext cx="5349993" cy="3566901"/>
              <a:chOff x="762792" y="2661152"/>
              <a:chExt cx="5349993" cy="3566901"/>
            </a:xfrm>
          </p:grpSpPr>
          <p:sp>
            <p:nvSpPr>
              <p:cNvPr id="11" name="Freeform: Shape 10">
                <a:extLst>
                  <a:ext uri="{FF2B5EF4-FFF2-40B4-BE49-F238E27FC236}">
                    <a16:creationId xmlns:a16="http://schemas.microsoft.com/office/drawing/2014/main" id="{167ABB0B-0697-4344-88D8-AE27800AD1FF}"/>
                  </a:ext>
                </a:extLst>
              </p:cNvPr>
              <p:cNvSpPr/>
              <p:nvPr/>
            </p:nvSpPr>
            <p:spPr>
              <a:xfrm>
                <a:off x="762792" y="2661152"/>
                <a:ext cx="5349993" cy="557079"/>
              </a:xfrm>
              <a:custGeom>
                <a:avLst/>
                <a:gdLst>
                  <a:gd name="connsiteX0" fmla="*/ 0 w 5190335"/>
                  <a:gd name="connsiteY0" fmla="*/ 0 h 1497600"/>
                  <a:gd name="connsiteX1" fmla="*/ 5190335 w 5190335"/>
                  <a:gd name="connsiteY1" fmla="*/ 0 h 1497600"/>
                  <a:gd name="connsiteX2" fmla="*/ 5190335 w 5190335"/>
                  <a:gd name="connsiteY2" fmla="*/ 1497600 h 1497600"/>
                  <a:gd name="connsiteX3" fmla="*/ 0 w 5190335"/>
                  <a:gd name="connsiteY3" fmla="*/ 1497600 h 1497600"/>
                  <a:gd name="connsiteX4" fmla="*/ 0 w 5190335"/>
                  <a:gd name="connsiteY4" fmla="*/ 0 h 1497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0335" h="1497600">
                    <a:moveTo>
                      <a:pt x="0" y="0"/>
                    </a:moveTo>
                    <a:lnTo>
                      <a:pt x="5190335" y="0"/>
                    </a:lnTo>
                    <a:lnTo>
                      <a:pt x="5190335" y="1497600"/>
                    </a:lnTo>
                    <a:lnTo>
                      <a:pt x="0" y="1497600"/>
                    </a:lnTo>
                    <a:lnTo>
                      <a:pt x="0" y="0"/>
                    </a:lnTo>
                    <a:close/>
                  </a:path>
                </a:pathLst>
              </a:cu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69824" tIns="211328" rIns="369824" bIns="211328" numCol="1" spcCol="1270" anchor="ctr" anchorCtr="0">
                <a:noAutofit/>
              </a:bodyPr>
              <a:lstStyle/>
              <a:p>
                <a:pPr marL="0" marR="0" lvl="0" indent="0" algn="l" defTabSz="2311400" rtl="0" eaLnBrk="1" fontAlgn="auto" latinLnBrk="0" hangingPunct="1">
                  <a:lnSpc>
                    <a:spcPct val="90000"/>
                  </a:lnSpc>
                  <a:spcBef>
                    <a:spcPct val="0"/>
                  </a:spcBef>
                  <a:spcAft>
                    <a:spcPct val="35000"/>
                  </a:spcAft>
                  <a:buClrTx/>
                  <a:buSzTx/>
                  <a:buFontTx/>
                  <a:buNone/>
                  <a:tabLst/>
                  <a:defRPr/>
                </a:pPr>
                <a:r>
                  <a:rPr kumimoji="0" lang="tr-TR" sz="2000" b="0" i="0" u="none" strike="noStrike" kern="1200" cap="none" spc="0" normalizeH="0" baseline="0" noProof="0">
                    <a:ln>
                      <a:noFill/>
                    </a:ln>
                    <a:solidFill>
                      <a:srgbClr val="FFFFFF"/>
                    </a:solidFill>
                    <a:effectLst/>
                    <a:uLnTx/>
                    <a:uFillTx/>
                    <a:latin typeface="Segoe UI"/>
                    <a:ea typeface="+mn-ea"/>
                    <a:cs typeface="+mn-cs"/>
                  </a:rPr>
                  <a:t>Master node</a:t>
                </a: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12" name="Rectangle 11">
                <a:extLst>
                  <a:ext uri="{FF2B5EF4-FFF2-40B4-BE49-F238E27FC236}">
                    <a16:creationId xmlns:a16="http://schemas.microsoft.com/office/drawing/2014/main" id="{8E6B4562-FE82-4FF4-A724-28A426634A15}"/>
                  </a:ext>
                </a:extLst>
              </p:cNvPr>
              <p:cNvSpPr/>
              <p:nvPr/>
            </p:nvSpPr>
            <p:spPr>
              <a:xfrm>
                <a:off x="762792" y="3202876"/>
                <a:ext cx="5349993" cy="3025177"/>
              </a:xfrm>
              <a:prstGeom prst="rect">
                <a:avLst/>
              </a:prstGeom>
              <a:ln>
                <a:round/>
              </a:ln>
              <a:effectLst>
                <a:glow>
                  <a:schemeClr val="accent1">
                    <a:alpha val="40000"/>
                  </a:schemeClr>
                </a:glow>
                <a:reflection stA="99000" endPos="0" dist="50800" dir="5400000" sy="-100000" algn="bl" rotWithShape="0"/>
                <a:softEdge rad="0"/>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grpSp>
        <p:sp>
          <p:nvSpPr>
            <p:cNvPr id="8" name="Rectangle: Rounded Corners 7">
              <a:extLst>
                <a:ext uri="{FF2B5EF4-FFF2-40B4-BE49-F238E27FC236}">
                  <a16:creationId xmlns:a16="http://schemas.microsoft.com/office/drawing/2014/main" id="{B71D5A92-30C6-4CD0-AC07-0EE3AF0D535A}"/>
                </a:ext>
              </a:extLst>
            </p:cNvPr>
            <p:cNvSpPr/>
            <p:nvPr/>
          </p:nvSpPr>
          <p:spPr bwMode="auto">
            <a:xfrm>
              <a:off x="915361" y="3363118"/>
              <a:ext cx="2046967" cy="879630"/>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tr-TR" sz="1800" b="0" i="0" u="none" strike="noStrike" kern="1200" cap="none" spc="0" normalizeH="0" baseline="0" noProof="0">
                  <a:ln>
                    <a:noFill/>
                  </a:ln>
                  <a:solidFill>
                    <a:srgbClr val="000000"/>
                  </a:solidFill>
                  <a:effectLst/>
                  <a:uLnTx/>
                  <a:uFillTx/>
                  <a:latin typeface="Segoe UI"/>
                  <a:ea typeface="+mn-ea"/>
                  <a:cs typeface="Segoe UI" pitchFamily="34" charset="0"/>
                </a:rPr>
                <a:t>API Server</a:t>
              </a:r>
              <a:endParaRPr kumimoji="0" lang="en-US" sz="18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9" name="Rectangle: Rounded Corners 8">
              <a:extLst>
                <a:ext uri="{FF2B5EF4-FFF2-40B4-BE49-F238E27FC236}">
                  <a16:creationId xmlns:a16="http://schemas.microsoft.com/office/drawing/2014/main" id="{05684746-7AF6-49B8-9E3D-63CE58FF1EAD}"/>
                </a:ext>
              </a:extLst>
            </p:cNvPr>
            <p:cNvSpPr/>
            <p:nvPr/>
          </p:nvSpPr>
          <p:spPr bwMode="auto">
            <a:xfrm>
              <a:off x="3689360" y="3335774"/>
              <a:ext cx="2106494" cy="914400"/>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tr-TR" sz="1600" b="0" i="0" u="none" strike="noStrike" kern="1200" cap="none" spc="0" normalizeH="0" baseline="0" noProof="0">
                  <a:ln>
                    <a:noFill/>
                  </a:ln>
                  <a:solidFill>
                    <a:srgbClr val="000000"/>
                  </a:solidFill>
                  <a:effectLst/>
                  <a:uLnTx/>
                  <a:uFillTx/>
                  <a:latin typeface="Segoe UI"/>
                  <a:ea typeface="+mn-ea"/>
                  <a:cs typeface="Segoe UI" pitchFamily="34" charset="0"/>
                </a:rPr>
                <a:t>kube-</a:t>
              </a:r>
              <a:r>
                <a:rPr kumimoji="0" lang="tr-TR" sz="1600" b="0" i="0" u="none" strike="noStrike" kern="1200" cap="none" spc="0" normalizeH="0" baseline="0" noProof="0" err="1">
                  <a:ln>
                    <a:noFill/>
                  </a:ln>
                  <a:solidFill>
                    <a:srgbClr val="000000"/>
                  </a:solidFill>
                  <a:effectLst/>
                  <a:uLnTx/>
                  <a:uFillTx/>
                  <a:latin typeface="Segoe UI"/>
                  <a:ea typeface="+mn-ea"/>
                  <a:cs typeface="Segoe UI" pitchFamily="34" charset="0"/>
                </a:rPr>
                <a:t>controller</a:t>
              </a:r>
              <a:r>
                <a:rPr kumimoji="0" lang="tr-TR" sz="1600" b="0" i="0" u="none" strike="noStrike" kern="1200" cap="none" spc="0" normalizeH="0" baseline="0" noProof="0">
                  <a:ln>
                    <a:noFill/>
                  </a:ln>
                  <a:solidFill>
                    <a:srgbClr val="000000"/>
                  </a:solidFill>
                  <a:effectLst/>
                  <a:uLnTx/>
                  <a:uFillTx/>
                  <a:latin typeface="Segoe UI"/>
                  <a:ea typeface="+mn-ea"/>
                  <a:cs typeface="Segoe UI" pitchFamily="34" charset="0"/>
                </a:rPr>
                <a:t>-</a:t>
              </a:r>
              <a:r>
                <a:rPr kumimoji="0" lang="tr-TR" sz="1600" b="0" i="0" u="none" strike="noStrike" kern="1200" cap="none" spc="0" normalizeH="0" baseline="0" noProof="0" err="1">
                  <a:ln>
                    <a:noFill/>
                  </a:ln>
                  <a:solidFill>
                    <a:srgbClr val="000000"/>
                  </a:solidFill>
                  <a:effectLst/>
                  <a:uLnTx/>
                  <a:uFillTx/>
                  <a:latin typeface="Segoe UI"/>
                  <a:ea typeface="+mn-ea"/>
                  <a:cs typeface="Segoe UI" pitchFamily="34" charset="0"/>
                </a:rPr>
                <a:t>manager</a:t>
              </a:r>
              <a:endParaRPr kumimoji="0" lang="en-US" sz="16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10" name="Rectangle: Rounded Corners 9">
              <a:extLst>
                <a:ext uri="{FF2B5EF4-FFF2-40B4-BE49-F238E27FC236}">
                  <a16:creationId xmlns:a16="http://schemas.microsoft.com/office/drawing/2014/main" id="{BBB942AA-01CF-4C61-AF18-0B665DA7193B}"/>
                </a:ext>
              </a:extLst>
            </p:cNvPr>
            <p:cNvSpPr/>
            <p:nvPr/>
          </p:nvSpPr>
          <p:spPr bwMode="auto">
            <a:xfrm>
              <a:off x="3689360" y="4574064"/>
              <a:ext cx="2106495" cy="792750"/>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tr-TR" sz="1600" b="0" i="0" u="none" strike="noStrike" kern="1200" cap="none" spc="0" normalizeH="0" baseline="0" noProof="0">
                  <a:ln>
                    <a:noFill/>
                  </a:ln>
                  <a:solidFill>
                    <a:srgbClr val="000000"/>
                  </a:solidFill>
                  <a:effectLst/>
                  <a:uLnTx/>
                  <a:uFillTx/>
                  <a:latin typeface="Segoe UI"/>
                  <a:ea typeface="+mn-ea"/>
                  <a:cs typeface="Segoe UI" pitchFamily="34" charset="0"/>
                </a:rPr>
                <a:t>scheduler</a:t>
              </a:r>
              <a:endParaRPr kumimoji="0" lang="en-US" sz="16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grpSp>
      <p:grpSp>
        <p:nvGrpSpPr>
          <p:cNvPr id="13" name="Group 12">
            <a:extLst>
              <a:ext uri="{FF2B5EF4-FFF2-40B4-BE49-F238E27FC236}">
                <a16:creationId xmlns:a16="http://schemas.microsoft.com/office/drawing/2014/main" id="{1883C055-EA40-4508-BC35-C8726622359E}"/>
              </a:ext>
            </a:extLst>
          </p:cNvPr>
          <p:cNvGrpSpPr/>
          <p:nvPr/>
        </p:nvGrpSpPr>
        <p:grpSpPr>
          <a:xfrm>
            <a:off x="3457274" y="5513781"/>
            <a:ext cx="1580808" cy="1399954"/>
            <a:chOff x="3693972" y="5327270"/>
            <a:chExt cx="1580808" cy="1399954"/>
          </a:xfrm>
        </p:grpSpPr>
        <p:sp>
          <p:nvSpPr>
            <p:cNvPr id="14" name="Cylinder 13">
              <a:extLst>
                <a:ext uri="{FF2B5EF4-FFF2-40B4-BE49-F238E27FC236}">
                  <a16:creationId xmlns:a16="http://schemas.microsoft.com/office/drawing/2014/main" id="{0166AF51-6F98-4910-BEBB-97D7D20BED51}"/>
                </a:ext>
              </a:extLst>
            </p:cNvPr>
            <p:cNvSpPr/>
            <p:nvPr/>
          </p:nvSpPr>
          <p:spPr bwMode="auto">
            <a:xfrm>
              <a:off x="3693972" y="5327270"/>
              <a:ext cx="870858" cy="1117600"/>
            </a:xfrm>
            <a:prstGeom prst="can">
              <a:avLst/>
            </a:prstGeom>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Cylinder 14">
              <a:extLst>
                <a:ext uri="{FF2B5EF4-FFF2-40B4-BE49-F238E27FC236}">
                  <a16:creationId xmlns:a16="http://schemas.microsoft.com/office/drawing/2014/main" id="{A8068D45-EBC4-4BAE-BFB2-372F3694547D}"/>
                </a:ext>
              </a:extLst>
            </p:cNvPr>
            <p:cNvSpPr/>
            <p:nvPr/>
          </p:nvSpPr>
          <p:spPr bwMode="auto">
            <a:xfrm>
              <a:off x="4030990" y="5468447"/>
              <a:ext cx="870858" cy="1117600"/>
            </a:xfrm>
            <a:prstGeom prst="can">
              <a:avLst/>
            </a:prstGeom>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Cylinder 15">
              <a:extLst>
                <a:ext uri="{FF2B5EF4-FFF2-40B4-BE49-F238E27FC236}">
                  <a16:creationId xmlns:a16="http://schemas.microsoft.com/office/drawing/2014/main" id="{E0B9B05E-4EBE-4C5D-A569-83DBD690D3CB}"/>
                </a:ext>
              </a:extLst>
            </p:cNvPr>
            <p:cNvSpPr/>
            <p:nvPr/>
          </p:nvSpPr>
          <p:spPr bwMode="auto">
            <a:xfrm>
              <a:off x="4403922" y="5609624"/>
              <a:ext cx="870858" cy="1117600"/>
            </a:xfrm>
            <a:prstGeom prst="can">
              <a:avLst/>
            </a:prstGeom>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tr-TR" sz="20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etcd</a:t>
              </a: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sp>
        <p:nvSpPr>
          <p:cNvPr id="17" name="Diamond 16">
            <a:extLst>
              <a:ext uri="{FF2B5EF4-FFF2-40B4-BE49-F238E27FC236}">
                <a16:creationId xmlns:a16="http://schemas.microsoft.com/office/drawing/2014/main" id="{2C320082-7D86-4331-85B5-8C1417D1D30C}"/>
              </a:ext>
            </a:extLst>
          </p:cNvPr>
          <p:cNvSpPr/>
          <p:nvPr/>
        </p:nvSpPr>
        <p:spPr>
          <a:xfrm>
            <a:off x="464195" y="1094053"/>
            <a:ext cx="1907345" cy="903172"/>
          </a:xfrm>
          <a:prstGeom prst="diamond">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Segoe UI" pitchFamily="34" charset="0"/>
              </a:rPr>
              <a:t>kubectl</a:t>
            </a:r>
          </a:p>
        </p:txBody>
      </p:sp>
      <p:grpSp>
        <p:nvGrpSpPr>
          <p:cNvPr id="27" name="Group 26">
            <a:extLst>
              <a:ext uri="{FF2B5EF4-FFF2-40B4-BE49-F238E27FC236}">
                <a16:creationId xmlns:a16="http://schemas.microsoft.com/office/drawing/2014/main" id="{C37CA512-56B6-4C35-A3E3-12012321FE08}"/>
              </a:ext>
            </a:extLst>
          </p:cNvPr>
          <p:cNvGrpSpPr/>
          <p:nvPr/>
        </p:nvGrpSpPr>
        <p:grpSpPr>
          <a:xfrm>
            <a:off x="7229020" y="1581632"/>
            <a:ext cx="4718958" cy="2447723"/>
            <a:chOff x="7119257" y="1394822"/>
            <a:chExt cx="4718958" cy="2447723"/>
          </a:xfrm>
        </p:grpSpPr>
        <p:grpSp>
          <p:nvGrpSpPr>
            <p:cNvPr id="37" name="Group 36">
              <a:extLst>
                <a:ext uri="{FF2B5EF4-FFF2-40B4-BE49-F238E27FC236}">
                  <a16:creationId xmlns:a16="http://schemas.microsoft.com/office/drawing/2014/main" id="{AEACE944-9E8C-4FC5-BF8E-55299D9079BF}"/>
                </a:ext>
              </a:extLst>
            </p:cNvPr>
            <p:cNvGrpSpPr/>
            <p:nvPr/>
          </p:nvGrpSpPr>
          <p:grpSpPr>
            <a:xfrm>
              <a:off x="7119257" y="1394822"/>
              <a:ext cx="4718958" cy="2447723"/>
              <a:chOff x="762792" y="2661152"/>
              <a:chExt cx="5349993" cy="3566901"/>
            </a:xfrm>
          </p:grpSpPr>
          <p:sp>
            <p:nvSpPr>
              <p:cNvPr id="41" name="Freeform: Shape 40">
                <a:extLst>
                  <a:ext uri="{FF2B5EF4-FFF2-40B4-BE49-F238E27FC236}">
                    <a16:creationId xmlns:a16="http://schemas.microsoft.com/office/drawing/2014/main" id="{73700200-EA57-40B0-BC40-328D4651795E}"/>
                  </a:ext>
                </a:extLst>
              </p:cNvPr>
              <p:cNvSpPr/>
              <p:nvPr/>
            </p:nvSpPr>
            <p:spPr>
              <a:xfrm>
                <a:off x="762792" y="2661152"/>
                <a:ext cx="5349993" cy="557079"/>
              </a:xfrm>
              <a:custGeom>
                <a:avLst/>
                <a:gdLst>
                  <a:gd name="connsiteX0" fmla="*/ 0 w 5190335"/>
                  <a:gd name="connsiteY0" fmla="*/ 0 h 1497600"/>
                  <a:gd name="connsiteX1" fmla="*/ 5190335 w 5190335"/>
                  <a:gd name="connsiteY1" fmla="*/ 0 h 1497600"/>
                  <a:gd name="connsiteX2" fmla="*/ 5190335 w 5190335"/>
                  <a:gd name="connsiteY2" fmla="*/ 1497600 h 1497600"/>
                  <a:gd name="connsiteX3" fmla="*/ 0 w 5190335"/>
                  <a:gd name="connsiteY3" fmla="*/ 1497600 h 1497600"/>
                  <a:gd name="connsiteX4" fmla="*/ 0 w 5190335"/>
                  <a:gd name="connsiteY4" fmla="*/ 0 h 1497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0335" h="1497600">
                    <a:moveTo>
                      <a:pt x="0" y="0"/>
                    </a:moveTo>
                    <a:lnTo>
                      <a:pt x="5190335" y="0"/>
                    </a:lnTo>
                    <a:lnTo>
                      <a:pt x="5190335" y="1497600"/>
                    </a:lnTo>
                    <a:lnTo>
                      <a:pt x="0" y="1497600"/>
                    </a:lnTo>
                    <a:lnTo>
                      <a:pt x="0" y="0"/>
                    </a:lnTo>
                    <a:close/>
                  </a:path>
                </a:pathLst>
              </a:custGeom>
            </p:spPr>
            <p:style>
              <a:lnRef idx="1">
                <a:schemeClr val="accent3"/>
              </a:lnRef>
              <a:fillRef idx="2">
                <a:schemeClr val="accent3"/>
              </a:fillRef>
              <a:effectRef idx="1">
                <a:schemeClr val="accent3"/>
              </a:effectRef>
              <a:fontRef idx="minor">
                <a:schemeClr val="dk1"/>
              </a:fontRef>
            </p:style>
            <p:txBody>
              <a:bodyPr spcFirstLastPara="0" vert="horz" wrap="square" lIns="369824" tIns="211328" rIns="369824" bIns="211328" numCol="1" spcCol="1270" anchor="ctr" anchorCtr="0">
                <a:noAutofit/>
              </a:bodyPr>
              <a:lstStyle/>
              <a:p>
                <a:pPr marL="0" marR="0" lvl="0" indent="0" algn="l" defTabSz="2311400" rtl="0" eaLnBrk="1" fontAlgn="auto" latinLnBrk="0" hangingPunct="1">
                  <a:lnSpc>
                    <a:spcPct val="90000"/>
                  </a:lnSpc>
                  <a:spcBef>
                    <a:spcPct val="0"/>
                  </a:spcBef>
                  <a:spcAft>
                    <a:spcPct val="35000"/>
                  </a:spcAft>
                  <a:buClrTx/>
                  <a:buSzTx/>
                  <a:buFontTx/>
                  <a:buNone/>
                  <a:tabLst/>
                  <a:defRPr/>
                </a:pPr>
                <a:r>
                  <a:rPr kumimoji="0" lang="tr-TR" sz="1800" b="0" i="0" u="none" strike="noStrike" kern="1200" cap="none" spc="0" normalizeH="0" baseline="0" noProof="0" err="1">
                    <a:ln>
                      <a:noFill/>
                    </a:ln>
                    <a:solidFill>
                      <a:srgbClr val="002050"/>
                    </a:solidFill>
                    <a:effectLst/>
                    <a:uLnTx/>
                    <a:uFillTx/>
                    <a:latin typeface="Segoe UI"/>
                    <a:ea typeface="+mn-ea"/>
                    <a:cs typeface="+mn-cs"/>
                  </a:rPr>
                  <a:t>Worker</a:t>
                </a:r>
                <a:r>
                  <a:rPr kumimoji="0" lang="tr-TR" sz="1800" b="0" i="0" u="none" strike="noStrike" kern="1200" cap="none" spc="0" normalizeH="0" baseline="0" noProof="0">
                    <a:ln>
                      <a:noFill/>
                    </a:ln>
                    <a:solidFill>
                      <a:srgbClr val="002050"/>
                    </a:solidFill>
                    <a:effectLst/>
                    <a:uLnTx/>
                    <a:uFillTx/>
                    <a:latin typeface="Segoe UI"/>
                    <a:ea typeface="+mn-ea"/>
                    <a:cs typeface="+mn-cs"/>
                  </a:rPr>
                  <a:t> </a:t>
                </a:r>
                <a:r>
                  <a:rPr kumimoji="0" lang="tr-TR" sz="1800" b="0" i="0" u="none" strike="noStrike" kern="1200" cap="none" spc="0" normalizeH="0" baseline="0" noProof="0" err="1">
                    <a:ln>
                      <a:noFill/>
                    </a:ln>
                    <a:solidFill>
                      <a:srgbClr val="002050"/>
                    </a:solidFill>
                    <a:effectLst/>
                    <a:uLnTx/>
                    <a:uFillTx/>
                    <a:latin typeface="Segoe UI"/>
                    <a:ea typeface="+mn-ea"/>
                    <a:cs typeface="+mn-cs"/>
                  </a:rPr>
                  <a:t>node</a:t>
                </a:r>
                <a:r>
                  <a:rPr kumimoji="0" lang="tr-TR" sz="1800" b="0" i="0" u="none" strike="noStrike" kern="1200" cap="none" spc="0" normalizeH="0" baseline="0" noProof="0">
                    <a:ln>
                      <a:noFill/>
                    </a:ln>
                    <a:solidFill>
                      <a:srgbClr val="002050"/>
                    </a:solidFill>
                    <a:effectLst/>
                    <a:uLnTx/>
                    <a:uFillTx/>
                    <a:latin typeface="Segoe UI"/>
                    <a:ea typeface="+mn-ea"/>
                    <a:cs typeface="+mn-cs"/>
                  </a:rPr>
                  <a:t> 1 </a:t>
                </a:r>
                <a:endParaRPr kumimoji="0" lang="en-US" sz="1800" b="0" i="0" u="none" strike="noStrike" kern="1200" cap="none" spc="0" normalizeH="0" baseline="0" noProof="0">
                  <a:ln>
                    <a:noFill/>
                  </a:ln>
                  <a:solidFill>
                    <a:srgbClr val="002050"/>
                  </a:solidFill>
                  <a:effectLst/>
                  <a:uLnTx/>
                  <a:uFillTx/>
                  <a:latin typeface="Segoe UI"/>
                  <a:ea typeface="+mn-ea"/>
                  <a:cs typeface="+mn-cs"/>
                </a:endParaRPr>
              </a:p>
            </p:txBody>
          </p:sp>
          <p:sp>
            <p:nvSpPr>
              <p:cNvPr id="42" name="Rectangle 41">
                <a:extLst>
                  <a:ext uri="{FF2B5EF4-FFF2-40B4-BE49-F238E27FC236}">
                    <a16:creationId xmlns:a16="http://schemas.microsoft.com/office/drawing/2014/main" id="{0CC2E68C-FAB2-4EBA-BF04-4EFCF59EF68C}"/>
                  </a:ext>
                </a:extLst>
              </p:cNvPr>
              <p:cNvSpPr/>
              <p:nvPr/>
            </p:nvSpPr>
            <p:spPr>
              <a:xfrm>
                <a:off x="762792" y="3202876"/>
                <a:ext cx="5349993" cy="3025177"/>
              </a:xfrm>
              <a:prstGeom prst="rect">
                <a:avLst/>
              </a:prstGeom>
              <a:ln>
                <a:round/>
              </a:ln>
              <a:effectLst>
                <a:glow>
                  <a:schemeClr val="accent1">
                    <a:alpha val="40000"/>
                  </a:schemeClr>
                </a:glow>
                <a:reflection stA="99000" endPos="0" dist="50800" dir="5400000" sy="-100000" algn="bl" rotWithShape="0"/>
                <a:softEdge rad="0"/>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grpSp>
        <p:sp>
          <p:nvSpPr>
            <p:cNvPr id="38" name="Rectangle: Rounded Corners 37">
              <a:extLst>
                <a:ext uri="{FF2B5EF4-FFF2-40B4-BE49-F238E27FC236}">
                  <a16:creationId xmlns:a16="http://schemas.microsoft.com/office/drawing/2014/main" id="{885C2F74-C7E8-4BF6-840D-56AF29F514F0}"/>
                </a:ext>
              </a:extLst>
            </p:cNvPr>
            <p:cNvSpPr/>
            <p:nvPr/>
          </p:nvSpPr>
          <p:spPr bwMode="auto">
            <a:xfrm>
              <a:off x="7542478" y="1955757"/>
              <a:ext cx="1764970" cy="357012"/>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tr-TR" sz="1600" b="0" i="0" u="none" strike="noStrike" kern="1200" cap="none" spc="0" normalizeH="0" baseline="0" noProof="0" err="1">
                  <a:ln>
                    <a:noFill/>
                  </a:ln>
                  <a:solidFill>
                    <a:srgbClr val="000000"/>
                  </a:solidFill>
                  <a:effectLst/>
                  <a:uLnTx/>
                  <a:uFillTx/>
                  <a:latin typeface="Segoe UI"/>
                  <a:ea typeface="+mn-ea"/>
                  <a:cs typeface="Segoe UI" pitchFamily="34" charset="0"/>
                </a:rPr>
                <a:t>Kubelet</a:t>
              </a:r>
              <a:endParaRPr kumimoji="0" lang="en-US" sz="16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39" name="Rectangle: Rounded Corners 38">
              <a:extLst>
                <a:ext uri="{FF2B5EF4-FFF2-40B4-BE49-F238E27FC236}">
                  <a16:creationId xmlns:a16="http://schemas.microsoft.com/office/drawing/2014/main" id="{F777ABBC-D301-4CD5-A229-B3C9982E5CE6}"/>
                </a:ext>
              </a:extLst>
            </p:cNvPr>
            <p:cNvSpPr/>
            <p:nvPr/>
          </p:nvSpPr>
          <p:spPr bwMode="auto">
            <a:xfrm>
              <a:off x="7251623" y="2439504"/>
              <a:ext cx="4395674" cy="1222345"/>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45720" rIns="9144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r>
                <a:rPr kumimoji="0" lang="tr-TR" sz="1400" b="0" i="0" u="none" strike="noStrike" kern="1200" cap="none" spc="0" normalizeH="0" baseline="0" noProof="0">
                  <a:ln>
                    <a:noFill/>
                  </a:ln>
                  <a:solidFill>
                    <a:srgbClr val="000000"/>
                  </a:solidFill>
                  <a:effectLst/>
                  <a:uLnTx/>
                  <a:uFillTx/>
                  <a:latin typeface="Segoe UI"/>
                  <a:ea typeface="+mn-ea"/>
                  <a:cs typeface="Segoe UI" pitchFamily="34" charset="0"/>
                </a:rPr>
                <a:t>Container Runtime</a:t>
              </a:r>
              <a:endParaRPr kumimoji="0" lang="en-US" sz="14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grpSp>
      <p:grpSp>
        <p:nvGrpSpPr>
          <p:cNvPr id="53" name="Group 52">
            <a:extLst>
              <a:ext uri="{FF2B5EF4-FFF2-40B4-BE49-F238E27FC236}">
                <a16:creationId xmlns:a16="http://schemas.microsoft.com/office/drawing/2014/main" id="{2060B392-5957-48BA-ACB5-CC4201F73E66}"/>
              </a:ext>
            </a:extLst>
          </p:cNvPr>
          <p:cNvGrpSpPr/>
          <p:nvPr/>
        </p:nvGrpSpPr>
        <p:grpSpPr>
          <a:xfrm>
            <a:off x="7294988" y="4291424"/>
            <a:ext cx="4718958" cy="2447723"/>
            <a:chOff x="7119257" y="1394822"/>
            <a:chExt cx="4718958" cy="2447723"/>
          </a:xfrm>
        </p:grpSpPr>
        <p:grpSp>
          <p:nvGrpSpPr>
            <p:cNvPr id="63" name="Group 62">
              <a:extLst>
                <a:ext uri="{FF2B5EF4-FFF2-40B4-BE49-F238E27FC236}">
                  <a16:creationId xmlns:a16="http://schemas.microsoft.com/office/drawing/2014/main" id="{80E03324-6A3B-4CBA-9C47-36D2795EE2D7}"/>
                </a:ext>
              </a:extLst>
            </p:cNvPr>
            <p:cNvGrpSpPr/>
            <p:nvPr/>
          </p:nvGrpSpPr>
          <p:grpSpPr>
            <a:xfrm>
              <a:off x="7119257" y="1394822"/>
              <a:ext cx="4718958" cy="2447723"/>
              <a:chOff x="762792" y="2661152"/>
              <a:chExt cx="5349993" cy="3566901"/>
            </a:xfrm>
          </p:grpSpPr>
          <p:sp>
            <p:nvSpPr>
              <p:cNvPr id="66" name="Freeform: Shape 65">
                <a:extLst>
                  <a:ext uri="{FF2B5EF4-FFF2-40B4-BE49-F238E27FC236}">
                    <a16:creationId xmlns:a16="http://schemas.microsoft.com/office/drawing/2014/main" id="{FDC0205D-6128-4EE7-B0AE-A3FE8EA34C93}"/>
                  </a:ext>
                </a:extLst>
              </p:cNvPr>
              <p:cNvSpPr/>
              <p:nvPr/>
            </p:nvSpPr>
            <p:spPr>
              <a:xfrm>
                <a:off x="762792" y="2661152"/>
                <a:ext cx="5349993" cy="557079"/>
              </a:xfrm>
              <a:custGeom>
                <a:avLst/>
                <a:gdLst>
                  <a:gd name="connsiteX0" fmla="*/ 0 w 5190335"/>
                  <a:gd name="connsiteY0" fmla="*/ 0 h 1497600"/>
                  <a:gd name="connsiteX1" fmla="*/ 5190335 w 5190335"/>
                  <a:gd name="connsiteY1" fmla="*/ 0 h 1497600"/>
                  <a:gd name="connsiteX2" fmla="*/ 5190335 w 5190335"/>
                  <a:gd name="connsiteY2" fmla="*/ 1497600 h 1497600"/>
                  <a:gd name="connsiteX3" fmla="*/ 0 w 5190335"/>
                  <a:gd name="connsiteY3" fmla="*/ 1497600 h 1497600"/>
                  <a:gd name="connsiteX4" fmla="*/ 0 w 5190335"/>
                  <a:gd name="connsiteY4" fmla="*/ 0 h 1497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0335" h="1497600">
                    <a:moveTo>
                      <a:pt x="0" y="0"/>
                    </a:moveTo>
                    <a:lnTo>
                      <a:pt x="5190335" y="0"/>
                    </a:lnTo>
                    <a:lnTo>
                      <a:pt x="5190335" y="1497600"/>
                    </a:lnTo>
                    <a:lnTo>
                      <a:pt x="0" y="1497600"/>
                    </a:lnTo>
                    <a:lnTo>
                      <a:pt x="0" y="0"/>
                    </a:lnTo>
                    <a:close/>
                  </a:path>
                </a:pathLst>
              </a:custGeom>
            </p:spPr>
            <p:style>
              <a:lnRef idx="1">
                <a:schemeClr val="accent3"/>
              </a:lnRef>
              <a:fillRef idx="2">
                <a:schemeClr val="accent3"/>
              </a:fillRef>
              <a:effectRef idx="1">
                <a:schemeClr val="accent3"/>
              </a:effectRef>
              <a:fontRef idx="minor">
                <a:schemeClr val="dk1"/>
              </a:fontRef>
            </p:style>
            <p:txBody>
              <a:bodyPr spcFirstLastPara="0" vert="horz" wrap="square" lIns="369824" tIns="211328" rIns="369824" bIns="211328" numCol="1" spcCol="1270" anchor="ctr" anchorCtr="0">
                <a:noAutofit/>
              </a:bodyPr>
              <a:lstStyle/>
              <a:p>
                <a:pPr marL="0" marR="0" lvl="0" indent="0" algn="l" defTabSz="2311400" rtl="0" eaLnBrk="1" fontAlgn="auto" latinLnBrk="0" hangingPunct="1">
                  <a:lnSpc>
                    <a:spcPct val="90000"/>
                  </a:lnSpc>
                  <a:spcBef>
                    <a:spcPct val="0"/>
                  </a:spcBef>
                  <a:spcAft>
                    <a:spcPct val="35000"/>
                  </a:spcAft>
                  <a:buClrTx/>
                  <a:buSzTx/>
                  <a:buFontTx/>
                  <a:buNone/>
                  <a:tabLst/>
                  <a:defRPr/>
                </a:pPr>
                <a:r>
                  <a:rPr kumimoji="0" lang="tr-TR" sz="1800" b="0" i="0" u="none" strike="noStrike" kern="1200" cap="none" spc="0" normalizeH="0" baseline="0" noProof="0" err="1">
                    <a:ln>
                      <a:noFill/>
                    </a:ln>
                    <a:solidFill>
                      <a:srgbClr val="002050"/>
                    </a:solidFill>
                    <a:effectLst/>
                    <a:uLnTx/>
                    <a:uFillTx/>
                    <a:latin typeface="Segoe UI"/>
                    <a:ea typeface="+mn-ea"/>
                    <a:cs typeface="+mn-cs"/>
                  </a:rPr>
                  <a:t>Worker</a:t>
                </a:r>
                <a:r>
                  <a:rPr kumimoji="0" lang="tr-TR" sz="1800" b="0" i="0" u="none" strike="noStrike" kern="1200" cap="none" spc="0" normalizeH="0" baseline="0" noProof="0">
                    <a:ln>
                      <a:noFill/>
                    </a:ln>
                    <a:solidFill>
                      <a:srgbClr val="002050"/>
                    </a:solidFill>
                    <a:effectLst/>
                    <a:uLnTx/>
                    <a:uFillTx/>
                    <a:latin typeface="Segoe UI"/>
                    <a:ea typeface="+mn-ea"/>
                    <a:cs typeface="+mn-cs"/>
                  </a:rPr>
                  <a:t> </a:t>
                </a:r>
                <a:r>
                  <a:rPr kumimoji="0" lang="tr-TR" sz="1800" b="0" i="0" u="none" strike="noStrike" kern="1200" cap="none" spc="0" normalizeH="0" baseline="0" noProof="0" err="1">
                    <a:ln>
                      <a:noFill/>
                    </a:ln>
                    <a:solidFill>
                      <a:srgbClr val="002050"/>
                    </a:solidFill>
                    <a:effectLst/>
                    <a:uLnTx/>
                    <a:uFillTx/>
                    <a:latin typeface="Segoe UI"/>
                    <a:ea typeface="+mn-ea"/>
                    <a:cs typeface="+mn-cs"/>
                  </a:rPr>
                  <a:t>node</a:t>
                </a:r>
                <a:r>
                  <a:rPr kumimoji="0" lang="tr-TR" sz="1800" b="0" i="0" u="none" strike="noStrike" kern="1200" cap="none" spc="0" normalizeH="0" baseline="0" noProof="0">
                    <a:ln>
                      <a:noFill/>
                    </a:ln>
                    <a:solidFill>
                      <a:srgbClr val="002050"/>
                    </a:solidFill>
                    <a:effectLst/>
                    <a:uLnTx/>
                    <a:uFillTx/>
                    <a:latin typeface="Segoe UI"/>
                    <a:ea typeface="+mn-ea"/>
                    <a:cs typeface="+mn-cs"/>
                  </a:rPr>
                  <a:t> 2</a:t>
                </a:r>
                <a:endParaRPr kumimoji="0" lang="en-US" sz="1800" b="0" i="0" u="none" strike="noStrike" kern="1200" cap="none" spc="0" normalizeH="0" baseline="0" noProof="0">
                  <a:ln>
                    <a:noFill/>
                  </a:ln>
                  <a:solidFill>
                    <a:srgbClr val="002050"/>
                  </a:solidFill>
                  <a:effectLst/>
                  <a:uLnTx/>
                  <a:uFillTx/>
                  <a:latin typeface="Segoe UI"/>
                  <a:ea typeface="+mn-ea"/>
                  <a:cs typeface="+mn-cs"/>
                </a:endParaRPr>
              </a:p>
            </p:txBody>
          </p:sp>
          <p:sp>
            <p:nvSpPr>
              <p:cNvPr id="67" name="Rectangle 66">
                <a:extLst>
                  <a:ext uri="{FF2B5EF4-FFF2-40B4-BE49-F238E27FC236}">
                    <a16:creationId xmlns:a16="http://schemas.microsoft.com/office/drawing/2014/main" id="{0FDC2842-02FD-45D4-9681-A32718C2096C}"/>
                  </a:ext>
                </a:extLst>
              </p:cNvPr>
              <p:cNvSpPr/>
              <p:nvPr/>
            </p:nvSpPr>
            <p:spPr>
              <a:xfrm>
                <a:off x="762792" y="3202876"/>
                <a:ext cx="5349993" cy="3025177"/>
              </a:xfrm>
              <a:prstGeom prst="rect">
                <a:avLst/>
              </a:prstGeom>
              <a:ln>
                <a:round/>
              </a:ln>
              <a:effectLst>
                <a:glow>
                  <a:schemeClr val="accent1">
                    <a:alpha val="40000"/>
                  </a:schemeClr>
                </a:glow>
                <a:reflection stA="99000" endPos="0" dist="50800" dir="5400000" sy="-100000" algn="bl" rotWithShape="0"/>
                <a:softEdge rad="0"/>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grpSp>
        <p:sp>
          <p:nvSpPr>
            <p:cNvPr id="64" name="Rectangle: Rounded Corners 63">
              <a:extLst>
                <a:ext uri="{FF2B5EF4-FFF2-40B4-BE49-F238E27FC236}">
                  <a16:creationId xmlns:a16="http://schemas.microsoft.com/office/drawing/2014/main" id="{D894BA60-31BE-4205-A539-325A8C961055}"/>
                </a:ext>
              </a:extLst>
            </p:cNvPr>
            <p:cNvSpPr/>
            <p:nvPr/>
          </p:nvSpPr>
          <p:spPr bwMode="auto">
            <a:xfrm>
              <a:off x="7542478" y="1955757"/>
              <a:ext cx="1764970" cy="357012"/>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tr-TR" sz="1600" b="0" i="0" u="none" strike="noStrike" kern="1200" cap="none" spc="0" normalizeH="0" baseline="0" noProof="0" err="1">
                  <a:ln>
                    <a:noFill/>
                  </a:ln>
                  <a:solidFill>
                    <a:srgbClr val="000000"/>
                  </a:solidFill>
                  <a:effectLst/>
                  <a:uLnTx/>
                  <a:uFillTx/>
                  <a:latin typeface="Segoe UI"/>
                  <a:ea typeface="+mn-ea"/>
                  <a:cs typeface="Segoe UI" pitchFamily="34" charset="0"/>
                </a:rPr>
                <a:t>Kubelet</a:t>
              </a:r>
              <a:endParaRPr kumimoji="0" lang="en-US" sz="16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65" name="Rectangle: Rounded Corners 64">
              <a:extLst>
                <a:ext uri="{FF2B5EF4-FFF2-40B4-BE49-F238E27FC236}">
                  <a16:creationId xmlns:a16="http://schemas.microsoft.com/office/drawing/2014/main" id="{B016FA96-0C5A-4B36-B49A-63FCF2EA432E}"/>
                </a:ext>
              </a:extLst>
            </p:cNvPr>
            <p:cNvSpPr/>
            <p:nvPr/>
          </p:nvSpPr>
          <p:spPr bwMode="auto">
            <a:xfrm>
              <a:off x="7251623" y="2439504"/>
              <a:ext cx="4395674" cy="1222345"/>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45720" rIns="9144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r>
                <a:rPr kumimoji="0" lang="tr-TR" sz="1400" b="0" i="0" u="none" strike="noStrike" kern="1200" cap="none" spc="0" normalizeH="0" baseline="0" noProof="0">
                  <a:ln>
                    <a:noFill/>
                  </a:ln>
                  <a:solidFill>
                    <a:srgbClr val="000000"/>
                  </a:solidFill>
                  <a:effectLst/>
                  <a:uLnTx/>
                  <a:uFillTx/>
                  <a:latin typeface="Segoe UI"/>
                  <a:ea typeface="+mn-ea"/>
                  <a:cs typeface="Segoe UI" pitchFamily="34" charset="0"/>
                </a:rPr>
                <a:t>Container Runtime</a:t>
              </a:r>
              <a:endParaRPr kumimoji="0" lang="en-US" sz="14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grpSp>
      <p:sp>
        <p:nvSpPr>
          <p:cNvPr id="33" name="TextBox 32">
            <a:extLst>
              <a:ext uri="{FF2B5EF4-FFF2-40B4-BE49-F238E27FC236}">
                <a16:creationId xmlns:a16="http://schemas.microsoft.com/office/drawing/2014/main" id="{68E2F055-9068-418A-B03B-4D41CC88D652}"/>
              </a:ext>
            </a:extLst>
          </p:cNvPr>
          <p:cNvSpPr txBox="1"/>
          <p:nvPr/>
        </p:nvSpPr>
        <p:spPr>
          <a:xfrm>
            <a:off x="5693263" y="1855035"/>
            <a:ext cx="1747368" cy="1403461"/>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a:ea typeface="+mn-ea"/>
                <a:cs typeface="+mn-cs"/>
              </a:rPr>
              <a:t>The </a:t>
            </a:r>
            <a:r>
              <a:rPr kumimoji="0" lang="tr-TR" sz="1600" b="0" i="0" u="none" strike="noStrike" kern="1200" cap="none" spc="0" normalizeH="0" baseline="0" noProof="0" dirty="0">
                <a:ln>
                  <a:noFill/>
                </a:ln>
                <a:solidFill>
                  <a:srgbClr val="000000"/>
                </a:solidFill>
                <a:effectLst/>
                <a:uLnTx/>
                <a:uFillTx/>
                <a:latin typeface="Segoe UI"/>
                <a:ea typeface="+mn-ea"/>
                <a:cs typeface="+mn-cs"/>
              </a:rPr>
              <a:t>Kubelet</a:t>
            </a:r>
            <a:r>
              <a:rPr kumimoji="0" lang="en-US" sz="1600" b="0" i="0" u="none" strike="noStrike" kern="1200" cap="none" spc="0" normalizeH="0" baseline="0" noProof="0" dirty="0">
                <a:ln>
                  <a:noFill/>
                </a:ln>
                <a:solidFill>
                  <a:srgbClr val="000000"/>
                </a:solidFill>
                <a:effectLst/>
                <a:uLnTx/>
                <a:uFillTx/>
                <a:latin typeface="Segoe UI"/>
                <a:ea typeface="+mn-ea"/>
                <a:cs typeface="+mn-cs"/>
              </a:rPr>
              <a:t>s</a:t>
            </a:r>
            <a:r>
              <a:rPr kumimoji="0" lang="tr-TR" sz="1600" b="0" i="0" u="none" strike="noStrike" kern="1200" cap="none" spc="0" normalizeH="0" baseline="0" noProof="0" dirty="0">
                <a:ln>
                  <a:noFill/>
                </a:ln>
                <a:solidFill>
                  <a:srgbClr val="000000"/>
                </a:solidFill>
                <a:effectLst/>
                <a:uLnTx/>
                <a:uFillTx/>
                <a:latin typeface="Segoe UI"/>
                <a:ea typeface="+mn-ea"/>
                <a:cs typeface="+mn-cs"/>
              </a:rPr>
              <a:t> check </a:t>
            </a:r>
            <a:r>
              <a:rPr kumimoji="0" lang="en-US" sz="1600" b="0" i="0" u="none" strike="noStrike" kern="1200" cap="none" spc="0" normalizeH="0" baseline="0" noProof="0" dirty="0">
                <a:ln>
                  <a:noFill/>
                </a:ln>
                <a:solidFill>
                  <a:srgbClr val="000000"/>
                </a:solidFill>
                <a:effectLst/>
                <a:uLnTx/>
                <a:uFillTx/>
                <a:latin typeface="Segoe UI"/>
                <a:ea typeface="+mn-ea"/>
                <a:cs typeface="+mn-cs"/>
              </a:rPr>
              <a:t>if </a:t>
            </a:r>
            <a:r>
              <a:rPr kumimoji="0" lang="tr-TR" sz="1600" b="0" i="0" u="none" strike="noStrike" kern="1200" cap="none" spc="0" normalizeH="0" baseline="0" noProof="0" dirty="0">
                <a:ln>
                  <a:noFill/>
                </a:ln>
                <a:solidFill>
                  <a:srgbClr val="000000"/>
                </a:solidFill>
                <a:effectLst/>
                <a:uLnTx/>
                <a:uFillTx/>
                <a:latin typeface="Segoe UI"/>
                <a:ea typeface="+mn-ea"/>
                <a:cs typeface="+mn-cs"/>
              </a:rPr>
              <a:t>there are pods assigned and starts them</a:t>
            </a:r>
            <a:endParaRPr kumimoji="0" lang="en-US" sz="16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5" name="TextBox 34">
            <a:extLst>
              <a:ext uri="{FF2B5EF4-FFF2-40B4-BE49-F238E27FC236}">
                <a16:creationId xmlns:a16="http://schemas.microsoft.com/office/drawing/2014/main" id="{AADFBFB5-2440-405D-B9CB-F3A1C235496E}"/>
              </a:ext>
            </a:extLst>
          </p:cNvPr>
          <p:cNvSpPr txBox="1"/>
          <p:nvPr/>
        </p:nvSpPr>
        <p:spPr>
          <a:xfrm>
            <a:off x="746805" y="5591717"/>
            <a:ext cx="2872687" cy="815608"/>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tr-TR" sz="1600" b="0" i="0" u="none" strike="noStrike" kern="1200" cap="none" spc="0" normalizeH="0" baseline="0" noProof="0">
                <a:ln>
                  <a:noFill/>
                </a:ln>
                <a:solidFill>
                  <a:srgbClr val="000000"/>
                </a:solidFill>
                <a:effectLst/>
                <a:uLnTx/>
                <a:uFillTx/>
                <a:latin typeface="Segoe UI"/>
                <a:ea typeface="+mn-ea"/>
                <a:cs typeface="+mn-cs"/>
              </a:rPr>
              <a:t>1. </a:t>
            </a:r>
            <a:r>
              <a:rPr kumimoji="0" lang="tr-TR" sz="1600" b="0" i="0" u="none" strike="noStrike" kern="1200" cap="none" spc="0" normalizeH="0" baseline="0" noProof="0" err="1">
                <a:ln>
                  <a:noFill/>
                </a:ln>
                <a:solidFill>
                  <a:srgbClr val="000000"/>
                </a:solidFill>
                <a:effectLst/>
                <a:uLnTx/>
                <a:uFillTx/>
                <a:latin typeface="Segoe UI"/>
                <a:ea typeface="+mn-ea"/>
                <a:cs typeface="+mn-cs"/>
              </a:rPr>
              <a:t>Pod</a:t>
            </a:r>
            <a:r>
              <a:rPr kumimoji="0" lang="tr-TR" sz="1600" b="0" i="0" u="none" strike="noStrike" kern="1200" cap="none" spc="0" normalizeH="0" baseline="0" noProof="0">
                <a:ln>
                  <a:noFill/>
                </a:ln>
                <a:solidFill>
                  <a:srgbClr val="000000"/>
                </a:solidFill>
                <a:effectLst/>
                <a:uLnTx/>
                <a:uFillTx/>
                <a:latin typeface="Segoe UI"/>
                <a:ea typeface="+mn-ea"/>
                <a:cs typeface="+mn-cs"/>
              </a:rPr>
              <a:t> = </a:t>
            </a:r>
            <a:r>
              <a:rPr kumimoji="0" lang="tr-TR" sz="1600" b="0" i="0" u="none" strike="noStrike" kern="1200" cap="none" spc="0" normalizeH="0" baseline="0" noProof="0" err="1">
                <a:ln>
                  <a:noFill/>
                </a:ln>
                <a:solidFill>
                  <a:srgbClr val="000000"/>
                </a:solidFill>
                <a:effectLst/>
                <a:uLnTx/>
                <a:uFillTx/>
                <a:latin typeface="Segoe UI"/>
                <a:ea typeface="+mn-ea"/>
                <a:cs typeface="+mn-cs"/>
              </a:rPr>
              <a:t>Worker</a:t>
            </a:r>
            <a:r>
              <a:rPr kumimoji="0" lang="tr-TR" sz="1600" b="0" i="0" u="none" strike="noStrike" kern="1200" cap="none" spc="0" normalizeH="0" baseline="0" noProof="0">
                <a:ln>
                  <a:noFill/>
                </a:ln>
                <a:solidFill>
                  <a:srgbClr val="000000"/>
                </a:solidFill>
                <a:effectLst/>
                <a:uLnTx/>
                <a:uFillTx/>
                <a:latin typeface="Segoe UI"/>
                <a:ea typeface="+mn-ea"/>
                <a:cs typeface="+mn-cs"/>
              </a:rPr>
              <a:t> </a:t>
            </a:r>
            <a:r>
              <a:rPr kumimoji="0" lang="tr-TR" sz="1600" b="0" i="0" u="none" strike="noStrike" kern="1200" cap="none" spc="0" normalizeH="0" baseline="0" noProof="0" err="1">
                <a:ln>
                  <a:noFill/>
                </a:ln>
                <a:solidFill>
                  <a:srgbClr val="000000"/>
                </a:solidFill>
                <a:effectLst/>
                <a:uLnTx/>
                <a:uFillTx/>
                <a:latin typeface="Segoe UI"/>
                <a:ea typeface="+mn-ea"/>
                <a:cs typeface="+mn-cs"/>
              </a:rPr>
              <a:t>Node</a:t>
            </a:r>
            <a:r>
              <a:rPr kumimoji="0" lang="tr-TR" sz="1600" b="0" i="0" u="none" strike="noStrike" kern="1200" cap="none" spc="0" normalizeH="0" baseline="0" noProof="0">
                <a:ln>
                  <a:noFill/>
                </a:ln>
                <a:solidFill>
                  <a:srgbClr val="000000"/>
                </a:solidFill>
                <a:effectLst/>
                <a:uLnTx/>
                <a:uFillTx/>
                <a:latin typeface="Segoe UI"/>
                <a:ea typeface="+mn-ea"/>
                <a:cs typeface="+mn-cs"/>
              </a:rPr>
              <a:t> 1</a:t>
            </a:r>
          </a:p>
          <a:p>
            <a:pPr marL="0" marR="0" lvl="0" indent="0" algn="l" defTabSz="932742" rtl="0" eaLnBrk="1" fontAlgn="auto" latinLnBrk="0" hangingPunct="1">
              <a:lnSpc>
                <a:spcPct val="90000"/>
              </a:lnSpc>
              <a:spcBef>
                <a:spcPts val="0"/>
              </a:spcBef>
              <a:spcAft>
                <a:spcPts val="600"/>
              </a:spcAft>
              <a:buClrTx/>
              <a:buSzTx/>
              <a:buFontTx/>
              <a:buNone/>
              <a:tabLst/>
              <a:defRPr/>
            </a:pPr>
            <a:r>
              <a:rPr kumimoji="0" lang="tr-TR" sz="1600" b="0" i="0" u="none" strike="noStrike" kern="1200" cap="none" spc="0" normalizeH="0" baseline="0" noProof="0">
                <a:ln>
                  <a:noFill/>
                </a:ln>
                <a:solidFill>
                  <a:srgbClr val="000000"/>
                </a:solidFill>
                <a:effectLst/>
                <a:uLnTx/>
                <a:uFillTx/>
                <a:latin typeface="Segoe UI"/>
                <a:ea typeface="+mn-ea"/>
                <a:cs typeface="+mn-cs"/>
              </a:rPr>
              <a:t>2. </a:t>
            </a:r>
            <a:r>
              <a:rPr kumimoji="0" lang="tr-TR" sz="1600" b="0" i="0" u="none" strike="noStrike" kern="1200" cap="none" spc="0" normalizeH="0" baseline="0" noProof="0" err="1">
                <a:ln>
                  <a:noFill/>
                </a:ln>
                <a:solidFill>
                  <a:srgbClr val="000000"/>
                </a:solidFill>
                <a:effectLst/>
                <a:uLnTx/>
                <a:uFillTx/>
                <a:latin typeface="Segoe UI"/>
                <a:ea typeface="+mn-ea"/>
                <a:cs typeface="+mn-cs"/>
              </a:rPr>
              <a:t>Pod</a:t>
            </a:r>
            <a:r>
              <a:rPr kumimoji="0" lang="tr-TR" sz="1600" b="0" i="0" u="none" strike="noStrike" kern="1200" cap="none" spc="0" normalizeH="0" baseline="0" noProof="0">
                <a:ln>
                  <a:noFill/>
                </a:ln>
                <a:solidFill>
                  <a:srgbClr val="000000"/>
                </a:solidFill>
                <a:effectLst/>
                <a:uLnTx/>
                <a:uFillTx/>
                <a:latin typeface="Segoe UI"/>
                <a:ea typeface="+mn-ea"/>
                <a:cs typeface="+mn-cs"/>
              </a:rPr>
              <a:t> = </a:t>
            </a:r>
            <a:r>
              <a:rPr kumimoji="0" lang="tr-TR" sz="1600" b="0" i="0" u="none" strike="noStrike" kern="1200" cap="none" spc="0" normalizeH="0" baseline="0" noProof="0" err="1">
                <a:ln>
                  <a:noFill/>
                </a:ln>
                <a:solidFill>
                  <a:srgbClr val="000000"/>
                </a:solidFill>
                <a:effectLst/>
                <a:uLnTx/>
                <a:uFillTx/>
                <a:latin typeface="Segoe UI"/>
                <a:ea typeface="+mn-ea"/>
                <a:cs typeface="+mn-cs"/>
              </a:rPr>
              <a:t>Worker</a:t>
            </a:r>
            <a:r>
              <a:rPr kumimoji="0" lang="tr-TR" sz="1600" b="0" i="0" u="none" strike="noStrike" kern="1200" cap="none" spc="0" normalizeH="0" baseline="0" noProof="0">
                <a:ln>
                  <a:noFill/>
                </a:ln>
                <a:solidFill>
                  <a:srgbClr val="000000"/>
                </a:solidFill>
                <a:effectLst/>
                <a:uLnTx/>
                <a:uFillTx/>
                <a:latin typeface="Segoe UI"/>
                <a:ea typeface="+mn-ea"/>
                <a:cs typeface="+mn-cs"/>
              </a:rPr>
              <a:t> </a:t>
            </a:r>
            <a:r>
              <a:rPr kumimoji="0" lang="tr-TR" sz="1600" b="0" i="0" u="none" strike="noStrike" kern="1200" cap="none" spc="0" normalizeH="0" baseline="0" noProof="0" err="1">
                <a:ln>
                  <a:noFill/>
                </a:ln>
                <a:solidFill>
                  <a:srgbClr val="000000"/>
                </a:solidFill>
                <a:effectLst/>
                <a:uLnTx/>
                <a:uFillTx/>
                <a:latin typeface="Segoe UI"/>
                <a:ea typeface="+mn-ea"/>
                <a:cs typeface="+mn-cs"/>
              </a:rPr>
              <a:t>Node</a:t>
            </a:r>
            <a:r>
              <a:rPr kumimoji="0" lang="tr-TR" sz="1600" b="0" i="0" u="none" strike="noStrike" kern="1200" cap="none" spc="0" normalizeH="0" baseline="0" noProof="0">
                <a:ln>
                  <a:noFill/>
                </a:ln>
                <a:solidFill>
                  <a:srgbClr val="000000"/>
                </a:solidFill>
                <a:effectLst/>
                <a:uLnTx/>
                <a:uFillTx/>
                <a:latin typeface="Segoe UI"/>
                <a:ea typeface="+mn-ea"/>
                <a:cs typeface="+mn-cs"/>
              </a:rPr>
              <a:t> 2</a:t>
            </a:r>
            <a:endParaRPr kumimoji="0" lang="en-US" sz="1600" b="0" i="0" u="none" strike="noStrike" kern="1200" cap="none" spc="0" normalizeH="0" baseline="0" noProof="0" err="1">
              <a:ln>
                <a:noFill/>
              </a:ln>
              <a:solidFill>
                <a:srgbClr val="000000"/>
              </a:solidFill>
              <a:effectLst/>
              <a:uLnTx/>
              <a:uFillTx/>
              <a:latin typeface="Segoe UI"/>
              <a:ea typeface="+mn-ea"/>
              <a:cs typeface="+mn-cs"/>
            </a:endParaRPr>
          </a:p>
        </p:txBody>
      </p:sp>
      <p:cxnSp>
        <p:nvCxnSpPr>
          <p:cNvPr id="20" name="Straight Arrow Connector 19">
            <a:extLst>
              <a:ext uri="{FF2B5EF4-FFF2-40B4-BE49-F238E27FC236}">
                <a16:creationId xmlns:a16="http://schemas.microsoft.com/office/drawing/2014/main" id="{0BBF2399-F539-40C0-92C7-B596CBE7DEAB}"/>
              </a:ext>
            </a:extLst>
          </p:cNvPr>
          <p:cNvCxnSpPr>
            <a:cxnSpLocks/>
            <a:stCxn id="38" idx="1"/>
          </p:cNvCxnSpPr>
          <p:nvPr/>
        </p:nvCxnSpPr>
        <p:spPr>
          <a:xfrm flipH="1">
            <a:off x="5607124" y="2321073"/>
            <a:ext cx="2045117" cy="3380087"/>
          </a:xfrm>
          <a:prstGeom prst="straightConnector1">
            <a:avLst/>
          </a:prstGeom>
          <a:ln w="38100">
            <a:solidFill>
              <a:srgbClr val="C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ADDF16B4-BC7A-48DA-9651-A504E4A212FE}"/>
              </a:ext>
            </a:extLst>
          </p:cNvPr>
          <p:cNvCxnSpPr>
            <a:cxnSpLocks/>
          </p:cNvCxnSpPr>
          <p:nvPr/>
        </p:nvCxnSpPr>
        <p:spPr>
          <a:xfrm flipH="1">
            <a:off x="5653752" y="5030865"/>
            <a:ext cx="2063721" cy="840902"/>
          </a:xfrm>
          <a:prstGeom prst="straightConnector1">
            <a:avLst/>
          </a:prstGeom>
          <a:ln w="38100">
            <a:solidFill>
              <a:srgbClr val="C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DB610C23-2679-4F5C-8469-0B81B437CCF4}"/>
              </a:ext>
            </a:extLst>
          </p:cNvPr>
          <p:cNvCxnSpPr>
            <a:cxnSpLocks/>
            <a:stCxn id="64" idx="2"/>
            <a:endCxn id="45" idx="0"/>
          </p:cNvCxnSpPr>
          <p:nvPr/>
        </p:nvCxnSpPr>
        <p:spPr>
          <a:xfrm>
            <a:off x="8600694" y="5209371"/>
            <a:ext cx="22684" cy="491789"/>
          </a:xfrm>
          <a:prstGeom prst="straightConnector1">
            <a:avLst/>
          </a:prstGeom>
          <a:ln w="38100">
            <a:solidFill>
              <a:srgbClr val="C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5" name="Rectangle: Rounded Corners 44">
            <a:extLst>
              <a:ext uri="{FF2B5EF4-FFF2-40B4-BE49-F238E27FC236}">
                <a16:creationId xmlns:a16="http://schemas.microsoft.com/office/drawing/2014/main" id="{F5B93DAA-F343-4E65-B8B8-ECF91F456A90}"/>
              </a:ext>
            </a:extLst>
          </p:cNvPr>
          <p:cNvSpPr/>
          <p:nvPr/>
        </p:nvSpPr>
        <p:spPr bwMode="auto">
          <a:xfrm>
            <a:off x="7722813" y="5701160"/>
            <a:ext cx="1801130" cy="625740"/>
          </a:xfrm>
          <a:prstGeom prst="roundRect">
            <a:avLst/>
          </a:prstGeom>
          <a:ln>
            <a:round/>
          </a:ln>
          <a:effectLst>
            <a:glow>
              <a:schemeClr val="accent1">
                <a:alpha val="40000"/>
              </a:schemeClr>
            </a:glow>
            <a:reflection stA="99000" endPos="0" dist="50800" dir="5400000" sy="-100000" algn="bl" rotWithShape="0"/>
            <a:softEdge rad="0"/>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rot="0" spcFirstLastPara="0" vertOverflow="overflow" horzOverflow="overflow" vert="horz" wrap="square" lIns="91440" tIns="0"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tr-TR" sz="1400" b="0" i="0" u="none" strike="noStrike" kern="1200" cap="none" spc="0" normalizeH="0" baseline="0" noProof="0" err="1">
                <a:ln>
                  <a:noFill/>
                </a:ln>
                <a:solidFill>
                  <a:srgbClr val="000000"/>
                </a:solidFill>
                <a:effectLst/>
                <a:uLnTx/>
                <a:uFillTx/>
                <a:latin typeface="Segoe UI"/>
                <a:ea typeface="+mn-ea"/>
                <a:cs typeface="Segoe UI" pitchFamily="34" charset="0"/>
              </a:rPr>
              <a:t>Pod</a:t>
            </a:r>
            <a:endParaRPr kumimoji="0" lang="en-US" sz="14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46" name="Rectangle: Rounded Corners 45">
            <a:extLst>
              <a:ext uri="{FF2B5EF4-FFF2-40B4-BE49-F238E27FC236}">
                <a16:creationId xmlns:a16="http://schemas.microsoft.com/office/drawing/2014/main" id="{0BA34925-214A-4D8B-9E16-651AE2466F32}"/>
              </a:ext>
            </a:extLst>
          </p:cNvPr>
          <p:cNvSpPr/>
          <p:nvPr/>
        </p:nvSpPr>
        <p:spPr bwMode="auto">
          <a:xfrm>
            <a:off x="8466002" y="5849006"/>
            <a:ext cx="459106" cy="204018"/>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0"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47" name="Rectangle: Rounded Corners 46">
            <a:extLst>
              <a:ext uri="{FF2B5EF4-FFF2-40B4-BE49-F238E27FC236}">
                <a16:creationId xmlns:a16="http://schemas.microsoft.com/office/drawing/2014/main" id="{702FB242-E2C1-4C7E-A8E5-BFD4055E07AD}"/>
              </a:ext>
            </a:extLst>
          </p:cNvPr>
          <p:cNvSpPr/>
          <p:nvPr/>
        </p:nvSpPr>
        <p:spPr bwMode="auto">
          <a:xfrm>
            <a:off x="8568428" y="5951015"/>
            <a:ext cx="459106" cy="204018"/>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0"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48" name="Rectangle: Rounded Corners 47">
            <a:extLst>
              <a:ext uri="{FF2B5EF4-FFF2-40B4-BE49-F238E27FC236}">
                <a16:creationId xmlns:a16="http://schemas.microsoft.com/office/drawing/2014/main" id="{6DF7EFA3-2E91-4E9A-8FB1-8F058E5DE781}"/>
              </a:ext>
            </a:extLst>
          </p:cNvPr>
          <p:cNvSpPr/>
          <p:nvPr/>
        </p:nvSpPr>
        <p:spPr bwMode="auto">
          <a:xfrm>
            <a:off x="8682683" y="6043655"/>
            <a:ext cx="459106" cy="204018"/>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0"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58" name="Rectangle: Rounded Corners 57">
            <a:extLst>
              <a:ext uri="{FF2B5EF4-FFF2-40B4-BE49-F238E27FC236}">
                <a16:creationId xmlns:a16="http://schemas.microsoft.com/office/drawing/2014/main" id="{A664A5D6-FF0F-4006-8A61-2F5ABEE27504}"/>
              </a:ext>
            </a:extLst>
          </p:cNvPr>
          <p:cNvSpPr/>
          <p:nvPr/>
        </p:nvSpPr>
        <p:spPr bwMode="auto">
          <a:xfrm>
            <a:off x="7652241" y="2965080"/>
            <a:ext cx="1801130" cy="625740"/>
          </a:xfrm>
          <a:prstGeom prst="roundRect">
            <a:avLst/>
          </a:prstGeom>
          <a:ln>
            <a:round/>
          </a:ln>
          <a:effectLst>
            <a:glow>
              <a:schemeClr val="accent1">
                <a:alpha val="40000"/>
              </a:schemeClr>
            </a:glow>
            <a:reflection stA="99000" endPos="0" dist="50800" dir="5400000" sy="-100000" algn="bl" rotWithShape="0"/>
            <a:softEdge rad="0"/>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rot="0" spcFirstLastPara="0" vertOverflow="overflow" horzOverflow="overflow" vert="horz" wrap="square" lIns="91440" tIns="0"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tr-TR" sz="1400" b="0" i="0" u="none" strike="noStrike" kern="1200" cap="none" spc="0" normalizeH="0" baseline="0" noProof="0" err="1">
                <a:ln>
                  <a:noFill/>
                </a:ln>
                <a:solidFill>
                  <a:srgbClr val="000000"/>
                </a:solidFill>
                <a:effectLst/>
                <a:uLnTx/>
                <a:uFillTx/>
                <a:latin typeface="Segoe UI"/>
                <a:ea typeface="+mn-ea"/>
                <a:cs typeface="Segoe UI" pitchFamily="34" charset="0"/>
              </a:rPr>
              <a:t>Pod</a:t>
            </a:r>
            <a:endParaRPr kumimoji="0" lang="en-US" sz="14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59" name="Rectangle: Rounded Corners 58">
            <a:extLst>
              <a:ext uri="{FF2B5EF4-FFF2-40B4-BE49-F238E27FC236}">
                <a16:creationId xmlns:a16="http://schemas.microsoft.com/office/drawing/2014/main" id="{70FC054B-B7AA-43A5-B305-CCFEE1F97A82}"/>
              </a:ext>
            </a:extLst>
          </p:cNvPr>
          <p:cNvSpPr/>
          <p:nvPr/>
        </p:nvSpPr>
        <p:spPr bwMode="auto">
          <a:xfrm>
            <a:off x="8472127" y="3111014"/>
            <a:ext cx="459106" cy="204018"/>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0"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60" name="Rectangle: Rounded Corners 59">
            <a:extLst>
              <a:ext uri="{FF2B5EF4-FFF2-40B4-BE49-F238E27FC236}">
                <a16:creationId xmlns:a16="http://schemas.microsoft.com/office/drawing/2014/main" id="{20A4658B-F9F9-45C7-AA16-28A120925878}"/>
              </a:ext>
            </a:extLst>
          </p:cNvPr>
          <p:cNvSpPr/>
          <p:nvPr/>
        </p:nvSpPr>
        <p:spPr bwMode="auto">
          <a:xfrm>
            <a:off x="8574553" y="3213023"/>
            <a:ext cx="459106" cy="204018"/>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0"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61" name="Rectangle: Rounded Corners 60">
            <a:extLst>
              <a:ext uri="{FF2B5EF4-FFF2-40B4-BE49-F238E27FC236}">
                <a16:creationId xmlns:a16="http://schemas.microsoft.com/office/drawing/2014/main" id="{EEFD9F17-DDE5-4DB4-827F-2330444A5B7C}"/>
              </a:ext>
            </a:extLst>
          </p:cNvPr>
          <p:cNvSpPr/>
          <p:nvPr/>
        </p:nvSpPr>
        <p:spPr bwMode="auto">
          <a:xfrm>
            <a:off x="8688808" y="3305663"/>
            <a:ext cx="459106" cy="204018"/>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0"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cxnSp>
        <p:nvCxnSpPr>
          <p:cNvPr id="62" name="Straight Arrow Connector 61">
            <a:extLst>
              <a:ext uri="{FF2B5EF4-FFF2-40B4-BE49-F238E27FC236}">
                <a16:creationId xmlns:a16="http://schemas.microsoft.com/office/drawing/2014/main" id="{4B87483A-A905-45E6-81DE-3AEE814C0AAE}"/>
              </a:ext>
            </a:extLst>
          </p:cNvPr>
          <p:cNvCxnSpPr>
            <a:cxnSpLocks/>
            <a:stCxn id="38" idx="2"/>
            <a:endCxn id="58" idx="0"/>
          </p:cNvCxnSpPr>
          <p:nvPr/>
        </p:nvCxnSpPr>
        <p:spPr>
          <a:xfrm>
            <a:off x="8534726" y="2499579"/>
            <a:ext cx="18080" cy="465501"/>
          </a:xfrm>
          <a:prstGeom prst="straightConnector1">
            <a:avLst/>
          </a:prstGeom>
          <a:ln w="38100">
            <a:solidFill>
              <a:srgbClr val="C0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33840544"/>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6E78FF-041F-4345-A84F-CE751E41D74D}"/>
              </a:ext>
            </a:extLst>
          </p:cNvPr>
          <p:cNvSpPr>
            <a:spLocks noGrp="1"/>
          </p:cNvSpPr>
          <p:nvPr>
            <p:ph type="title"/>
          </p:nvPr>
        </p:nvSpPr>
        <p:spPr/>
        <p:txBody>
          <a:bodyPr/>
          <a:lstStyle/>
          <a:p>
            <a:r>
              <a:rPr lang="en-US" sz="4000" dirty="0">
                <a:solidFill>
                  <a:schemeClr val="accent3"/>
                </a:solidFill>
              </a:rPr>
              <a:t>How Pods Work</a:t>
            </a:r>
          </a:p>
        </p:txBody>
      </p:sp>
      <p:grpSp>
        <p:nvGrpSpPr>
          <p:cNvPr id="6" name="Group 5">
            <a:extLst>
              <a:ext uri="{FF2B5EF4-FFF2-40B4-BE49-F238E27FC236}">
                <a16:creationId xmlns:a16="http://schemas.microsoft.com/office/drawing/2014/main" id="{22BC7F65-8CE9-4DFC-A928-4C6C2B28F57D}"/>
              </a:ext>
            </a:extLst>
          </p:cNvPr>
          <p:cNvGrpSpPr/>
          <p:nvPr/>
        </p:nvGrpSpPr>
        <p:grpSpPr>
          <a:xfrm>
            <a:off x="274639" y="2618686"/>
            <a:ext cx="5185927" cy="2734366"/>
            <a:chOff x="762792" y="2569028"/>
            <a:chExt cx="5349993" cy="3566901"/>
          </a:xfrm>
        </p:grpSpPr>
        <p:grpSp>
          <p:nvGrpSpPr>
            <p:cNvPr id="7" name="Group 6">
              <a:extLst>
                <a:ext uri="{FF2B5EF4-FFF2-40B4-BE49-F238E27FC236}">
                  <a16:creationId xmlns:a16="http://schemas.microsoft.com/office/drawing/2014/main" id="{EE46798E-C724-448D-9DDD-CD8D760D492A}"/>
                </a:ext>
              </a:extLst>
            </p:cNvPr>
            <p:cNvGrpSpPr/>
            <p:nvPr/>
          </p:nvGrpSpPr>
          <p:grpSpPr>
            <a:xfrm>
              <a:off x="762792" y="2569028"/>
              <a:ext cx="5349993" cy="3566901"/>
              <a:chOff x="762792" y="2661152"/>
              <a:chExt cx="5349993" cy="3566901"/>
            </a:xfrm>
          </p:grpSpPr>
          <p:sp>
            <p:nvSpPr>
              <p:cNvPr id="11" name="Freeform: Shape 10">
                <a:extLst>
                  <a:ext uri="{FF2B5EF4-FFF2-40B4-BE49-F238E27FC236}">
                    <a16:creationId xmlns:a16="http://schemas.microsoft.com/office/drawing/2014/main" id="{167ABB0B-0697-4344-88D8-AE27800AD1FF}"/>
                  </a:ext>
                </a:extLst>
              </p:cNvPr>
              <p:cNvSpPr/>
              <p:nvPr/>
            </p:nvSpPr>
            <p:spPr>
              <a:xfrm>
                <a:off x="762792" y="2661152"/>
                <a:ext cx="5349993" cy="557079"/>
              </a:xfrm>
              <a:custGeom>
                <a:avLst/>
                <a:gdLst>
                  <a:gd name="connsiteX0" fmla="*/ 0 w 5190335"/>
                  <a:gd name="connsiteY0" fmla="*/ 0 h 1497600"/>
                  <a:gd name="connsiteX1" fmla="*/ 5190335 w 5190335"/>
                  <a:gd name="connsiteY1" fmla="*/ 0 h 1497600"/>
                  <a:gd name="connsiteX2" fmla="*/ 5190335 w 5190335"/>
                  <a:gd name="connsiteY2" fmla="*/ 1497600 h 1497600"/>
                  <a:gd name="connsiteX3" fmla="*/ 0 w 5190335"/>
                  <a:gd name="connsiteY3" fmla="*/ 1497600 h 1497600"/>
                  <a:gd name="connsiteX4" fmla="*/ 0 w 5190335"/>
                  <a:gd name="connsiteY4" fmla="*/ 0 h 1497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0335" h="1497600">
                    <a:moveTo>
                      <a:pt x="0" y="0"/>
                    </a:moveTo>
                    <a:lnTo>
                      <a:pt x="5190335" y="0"/>
                    </a:lnTo>
                    <a:lnTo>
                      <a:pt x="5190335" y="1497600"/>
                    </a:lnTo>
                    <a:lnTo>
                      <a:pt x="0" y="1497600"/>
                    </a:lnTo>
                    <a:lnTo>
                      <a:pt x="0" y="0"/>
                    </a:lnTo>
                    <a:close/>
                  </a:path>
                </a:pathLst>
              </a:cu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69824" tIns="211328" rIns="369824" bIns="211328" numCol="1" spcCol="1270" anchor="ctr" anchorCtr="0">
                <a:noAutofit/>
              </a:bodyPr>
              <a:lstStyle/>
              <a:p>
                <a:pPr marL="0" marR="0" lvl="0" indent="0" algn="l" defTabSz="2311400" rtl="0" eaLnBrk="1" fontAlgn="auto" latinLnBrk="0" hangingPunct="1">
                  <a:lnSpc>
                    <a:spcPct val="90000"/>
                  </a:lnSpc>
                  <a:spcBef>
                    <a:spcPct val="0"/>
                  </a:spcBef>
                  <a:spcAft>
                    <a:spcPct val="35000"/>
                  </a:spcAft>
                  <a:buClrTx/>
                  <a:buSzTx/>
                  <a:buFontTx/>
                  <a:buNone/>
                  <a:tabLst/>
                  <a:defRPr/>
                </a:pPr>
                <a:r>
                  <a:rPr kumimoji="0" lang="tr-TR" sz="2000" b="0" i="0" u="none" strike="noStrike" kern="1200" cap="none" spc="0" normalizeH="0" baseline="0" noProof="0">
                    <a:ln>
                      <a:noFill/>
                    </a:ln>
                    <a:solidFill>
                      <a:srgbClr val="FFFFFF"/>
                    </a:solidFill>
                    <a:effectLst/>
                    <a:uLnTx/>
                    <a:uFillTx/>
                    <a:latin typeface="Segoe UI"/>
                    <a:ea typeface="+mn-ea"/>
                    <a:cs typeface="+mn-cs"/>
                  </a:rPr>
                  <a:t>Master node</a:t>
                </a: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12" name="Rectangle 11">
                <a:extLst>
                  <a:ext uri="{FF2B5EF4-FFF2-40B4-BE49-F238E27FC236}">
                    <a16:creationId xmlns:a16="http://schemas.microsoft.com/office/drawing/2014/main" id="{8E6B4562-FE82-4FF4-A724-28A426634A15}"/>
                  </a:ext>
                </a:extLst>
              </p:cNvPr>
              <p:cNvSpPr/>
              <p:nvPr/>
            </p:nvSpPr>
            <p:spPr>
              <a:xfrm>
                <a:off x="762792" y="3202876"/>
                <a:ext cx="5349993" cy="3025177"/>
              </a:xfrm>
              <a:prstGeom prst="rect">
                <a:avLst/>
              </a:prstGeom>
              <a:ln>
                <a:round/>
              </a:ln>
              <a:effectLst>
                <a:glow>
                  <a:schemeClr val="accent1">
                    <a:alpha val="40000"/>
                  </a:schemeClr>
                </a:glow>
                <a:reflection stA="99000" endPos="0" dist="50800" dir="5400000" sy="-100000" algn="bl" rotWithShape="0"/>
                <a:softEdge rad="0"/>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grpSp>
        <p:sp>
          <p:nvSpPr>
            <p:cNvPr id="8" name="Rectangle: Rounded Corners 7">
              <a:extLst>
                <a:ext uri="{FF2B5EF4-FFF2-40B4-BE49-F238E27FC236}">
                  <a16:creationId xmlns:a16="http://schemas.microsoft.com/office/drawing/2014/main" id="{B71D5A92-30C6-4CD0-AC07-0EE3AF0D535A}"/>
                </a:ext>
              </a:extLst>
            </p:cNvPr>
            <p:cNvSpPr/>
            <p:nvPr/>
          </p:nvSpPr>
          <p:spPr bwMode="auto">
            <a:xfrm>
              <a:off x="915361" y="3363118"/>
              <a:ext cx="2046967" cy="879630"/>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tr-TR" sz="1800" b="0" i="0" u="none" strike="noStrike" kern="1200" cap="none" spc="0" normalizeH="0" baseline="0" noProof="0">
                  <a:ln>
                    <a:noFill/>
                  </a:ln>
                  <a:solidFill>
                    <a:srgbClr val="000000"/>
                  </a:solidFill>
                  <a:effectLst/>
                  <a:uLnTx/>
                  <a:uFillTx/>
                  <a:latin typeface="Segoe UI"/>
                  <a:ea typeface="+mn-ea"/>
                  <a:cs typeface="Segoe UI" pitchFamily="34" charset="0"/>
                </a:rPr>
                <a:t>API Server</a:t>
              </a:r>
              <a:endParaRPr kumimoji="0" lang="en-US" sz="18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9" name="Rectangle: Rounded Corners 8">
              <a:extLst>
                <a:ext uri="{FF2B5EF4-FFF2-40B4-BE49-F238E27FC236}">
                  <a16:creationId xmlns:a16="http://schemas.microsoft.com/office/drawing/2014/main" id="{05684746-7AF6-49B8-9E3D-63CE58FF1EAD}"/>
                </a:ext>
              </a:extLst>
            </p:cNvPr>
            <p:cNvSpPr/>
            <p:nvPr/>
          </p:nvSpPr>
          <p:spPr bwMode="auto">
            <a:xfrm>
              <a:off x="3689360" y="3335774"/>
              <a:ext cx="2106494" cy="914400"/>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tr-TR" sz="1600" b="0" i="0" u="none" strike="noStrike" kern="1200" cap="none" spc="0" normalizeH="0" baseline="0" noProof="0">
                  <a:ln>
                    <a:noFill/>
                  </a:ln>
                  <a:solidFill>
                    <a:srgbClr val="000000"/>
                  </a:solidFill>
                  <a:effectLst/>
                  <a:uLnTx/>
                  <a:uFillTx/>
                  <a:latin typeface="Segoe UI"/>
                  <a:ea typeface="+mn-ea"/>
                  <a:cs typeface="Segoe UI" pitchFamily="34" charset="0"/>
                </a:rPr>
                <a:t>kube-</a:t>
              </a:r>
              <a:r>
                <a:rPr kumimoji="0" lang="tr-TR" sz="1600" b="0" i="0" u="none" strike="noStrike" kern="1200" cap="none" spc="0" normalizeH="0" baseline="0" noProof="0" err="1">
                  <a:ln>
                    <a:noFill/>
                  </a:ln>
                  <a:solidFill>
                    <a:srgbClr val="000000"/>
                  </a:solidFill>
                  <a:effectLst/>
                  <a:uLnTx/>
                  <a:uFillTx/>
                  <a:latin typeface="Segoe UI"/>
                  <a:ea typeface="+mn-ea"/>
                  <a:cs typeface="Segoe UI" pitchFamily="34" charset="0"/>
                </a:rPr>
                <a:t>controller</a:t>
              </a:r>
              <a:r>
                <a:rPr kumimoji="0" lang="tr-TR" sz="1600" b="0" i="0" u="none" strike="noStrike" kern="1200" cap="none" spc="0" normalizeH="0" baseline="0" noProof="0">
                  <a:ln>
                    <a:noFill/>
                  </a:ln>
                  <a:solidFill>
                    <a:srgbClr val="000000"/>
                  </a:solidFill>
                  <a:effectLst/>
                  <a:uLnTx/>
                  <a:uFillTx/>
                  <a:latin typeface="Segoe UI"/>
                  <a:ea typeface="+mn-ea"/>
                  <a:cs typeface="Segoe UI" pitchFamily="34" charset="0"/>
                </a:rPr>
                <a:t>-</a:t>
              </a:r>
              <a:r>
                <a:rPr kumimoji="0" lang="tr-TR" sz="1600" b="0" i="0" u="none" strike="noStrike" kern="1200" cap="none" spc="0" normalizeH="0" baseline="0" noProof="0" err="1">
                  <a:ln>
                    <a:noFill/>
                  </a:ln>
                  <a:solidFill>
                    <a:srgbClr val="000000"/>
                  </a:solidFill>
                  <a:effectLst/>
                  <a:uLnTx/>
                  <a:uFillTx/>
                  <a:latin typeface="Segoe UI"/>
                  <a:ea typeface="+mn-ea"/>
                  <a:cs typeface="Segoe UI" pitchFamily="34" charset="0"/>
                </a:rPr>
                <a:t>manager</a:t>
              </a:r>
              <a:endParaRPr kumimoji="0" lang="en-US" sz="16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10" name="Rectangle: Rounded Corners 9">
              <a:extLst>
                <a:ext uri="{FF2B5EF4-FFF2-40B4-BE49-F238E27FC236}">
                  <a16:creationId xmlns:a16="http://schemas.microsoft.com/office/drawing/2014/main" id="{BBB942AA-01CF-4C61-AF18-0B665DA7193B}"/>
                </a:ext>
              </a:extLst>
            </p:cNvPr>
            <p:cNvSpPr/>
            <p:nvPr/>
          </p:nvSpPr>
          <p:spPr bwMode="auto">
            <a:xfrm>
              <a:off x="3689360" y="4574064"/>
              <a:ext cx="2106495" cy="792750"/>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tr-TR" sz="1600" b="0" i="0" u="none" strike="noStrike" kern="1200" cap="none" spc="0" normalizeH="0" baseline="0" noProof="0">
                  <a:ln>
                    <a:noFill/>
                  </a:ln>
                  <a:solidFill>
                    <a:srgbClr val="000000"/>
                  </a:solidFill>
                  <a:effectLst/>
                  <a:uLnTx/>
                  <a:uFillTx/>
                  <a:latin typeface="Segoe UI"/>
                  <a:ea typeface="+mn-ea"/>
                  <a:cs typeface="Segoe UI" pitchFamily="34" charset="0"/>
                </a:rPr>
                <a:t>scheduler</a:t>
              </a:r>
              <a:endParaRPr kumimoji="0" lang="en-US" sz="16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grpSp>
      <p:grpSp>
        <p:nvGrpSpPr>
          <p:cNvPr id="13" name="Group 12">
            <a:extLst>
              <a:ext uri="{FF2B5EF4-FFF2-40B4-BE49-F238E27FC236}">
                <a16:creationId xmlns:a16="http://schemas.microsoft.com/office/drawing/2014/main" id="{1883C055-EA40-4508-BC35-C8726622359E}"/>
              </a:ext>
            </a:extLst>
          </p:cNvPr>
          <p:cNvGrpSpPr/>
          <p:nvPr/>
        </p:nvGrpSpPr>
        <p:grpSpPr>
          <a:xfrm>
            <a:off x="3457274" y="5513781"/>
            <a:ext cx="1580808" cy="1399954"/>
            <a:chOff x="3693972" y="5327270"/>
            <a:chExt cx="1580808" cy="1399954"/>
          </a:xfrm>
        </p:grpSpPr>
        <p:sp>
          <p:nvSpPr>
            <p:cNvPr id="14" name="Cylinder 13">
              <a:extLst>
                <a:ext uri="{FF2B5EF4-FFF2-40B4-BE49-F238E27FC236}">
                  <a16:creationId xmlns:a16="http://schemas.microsoft.com/office/drawing/2014/main" id="{0166AF51-6F98-4910-BEBB-97D7D20BED51}"/>
                </a:ext>
              </a:extLst>
            </p:cNvPr>
            <p:cNvSpPr/>
            <p:nvPr/>
          </p:nvSpPr>
          <p:spPr bwMode="auto">
            <a:xfrm>
              <a:off x="3693972" y="5327270"/>
              <a:ext cx="870858" cy="1117600"/>
            </a:xfrm>
            <a:prstGeom prst="can">
              <a:avLst/>
            </a:prstGeom>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Cylinder 14">
              <a:extLst>
                <a:ext uri="{FF2B5EF4-FFF2-40B4-BE49-F238E27FC236}">
                  <a16:creationId xmlns:a16="http://schemas.microsoft.com/office/drawing/2014/main" id="{A8068D45-EBC4-4BAE-BFB2-372F3694547D}"/>
                </a:ext>
              </a:extLst>
            </p:cNvPr>
            <p:cNvSpPr/>
            <p:nvPr/>
          </p:nvSpPr>
          <p:spPr bwMode="auto">
            <a:xfrm>
              <a:off x="4030990" y="5468447"/>
              <a:ext cx="870858" cy="1117600"/>
            </a:xfrm>
            <a:prstGeom prst="can">
              <a:avLst/>
            </a:prstGeom>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Cylinder 15">
              <a:extLst>
                <a:ext uri="{FF2B5EF4-FFF2-40B4-BE49-F238E27FC236}">
                  <a16:creationId xmlns:a16="http://schemas.microsoft.com/office/drawing/2014/main" id="{E0B9B05E-4EBE-4C5D-A569-83DBD690D3CB}"/>
                </a:ext>
              </a:extLst>
            </p:cNvPr>
            <p:cNvSpPr/>
            <p:nvPr/>
          </p:nvSpPr>
          <p:spPr bwMode="auto">
            <a:xfrm>
              <a:off x="4403922" y="5609624"/>
              <a:ext cx="870858" cy="1117600"/>
            </a:xfrm>
            <a:prstGeom prst="can">
              <a:avLst/>
            </a:prstGeom>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tr-TR" sz="20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etcd</a:t>
              </a: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sp>
        <p:nvSpPr>
          <p:cNvPr id="17" name="Diamond 16">
            <a:extLst>
              <a:ext uri="{FF2B5EF4-FFF2-40B4-BE49-F238E27FC236}">
                <a16:creationId xmlns:a16="http://schemas.microsoft.com/office/drawing/2014/main" id="{2C320082-7D86-4331-85B5-8C1417D1D30C}"/>
              </a:ext>
            </a:extLst>
          </p:cNvPr>
          <p:cNvSpPr/>
          <p:nvPr/>
        </p:nvSpPr>
        <p:spPr>
          <a:xfrm>
            <a:off x="464195" y="1094053"/>
            <a:ext cx="1907345" cy="903172"/>
          </a:xfrm>
          <a:prstGeom prst="diamond">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Segoe UI" pitchFamily="34" charset="0"/>
              </a:rPr>
              <a:t>kubectl</a:t>
            </a:r>
          </a:p>
        </p:txBody>
      </p:sp>
      <p:grpSp>
        <p:nvGrpSpPr>
          <p:cNvPr id="27" name="Group 26">
            <a:extLst>
              <a:ext uri="{FF2B5EF4-FFF2-40B4-BE49-F238E27FC236}">
                <a16:creationId xmlns:a16="http://schemas.microsoft.com/office/drawing/2014/main" id="{C37CA512-56B6-4C35-A3E3-12012321FE08}"/>
              </a:ext>
            </a:extLst>
          </p:cNvPr>
          <p:cNvGrpSpPr/>
          <p:nvPr/>
        </p:nvGrpSpPr>
        <p:grpSpPr>
          <a:xfrm>
            <a:off x="7229020" y="1581632"/>
            <a:ext cx="4718958" cy="2447723"/>
            <a:chOff x="7119257" y="1394822"/>
            <a:chExt cx="4718958" cy="2447723"/>
          </a:xfrm>
        </p:grpSpPr>
        <p:grpSp>
          <p:nvGrpSpPr>
            <p:cNvPr id="37" name="Group 36">
              <a:extLst>
                <a:ext uri="{FF2B5EF4-FFF2-40B4-BE49-F238E27FC236}">
                  <a16:creationId xmlns:a16="http://schemas.microsoft.com/office/drawing/2014/main" id="{AEACE944-9E8C-4FC5-BF8E-55299D9079BF}"/>
                </a:ext>
              </a:extLst>
            </p:cNvPr>
            <p:cNvGrpSpPr/>
            <p:nvPr/>
          </p:nvGrpSpPr>
          <p:grpSpPr>
            <a:xfrm>
              <a:off x="7119257" y="1394822"/>
              <a:ext cx="4718958" cy="2447723"/>
              <a:chOff x="762792" y="2661152"/>
              <a:chExt cx="5349993" cy="3566901"/>
            </a:xfrm>
          </p:grpSpPr>
          <p:sp>
            <p:nvSpPr>
              <p:cNvPr id="41" name="Freeform: Shape 40">
                <a:extLst>
                  <a:ext uri="{FF2B5EF4-FFF2-40B4-BE49-F238E27FC236}">
                    <a16:creationId xmlns:a16="http://schemas.microsoft.com/office/drawing/2014/main" id="{73700200-EA57-40B0-BC40-328D4651795E}"/>
                  </a:ext>
                </a:extLst>
              </p:cNvPr>
              <p:cNvSpPr/>
              <p:nvPr/>
            </p:nvSpPr>
            <p:spPr>
              <a:xfrm>
                <a:off x="762792" y="2661152"/>
                <a:ext cx="5349993" cy="557079"/>
              </a:xfrm>
              <a:custGeom>
                <a:avLst/>
                <a:gdLst>
                  <a:gd name="connsiteX0" fmla="*/ 0 w 5190335"/>
                  <a:gd name="connsiteY0" fmla="*/ 0 h 1497600"/>
                  <a:gd name="connsiteX1" fmla="*/ 5190335 w 5190335"/>
                  <a:gd name="connsiteY1" fmla="*/ 0 h 1497600"/>
                  <a:gd name="connsiteX2" fmla="*/ 5190335 w 5190335"/>
                  <a:gd name="connsiteY2" fmla="*/ 1497600 h 1497600"/>
                  <a:gd name="connsiteX3" fmla="*/ 0 w 5190335"/>
                  <a:gd name="connsiteY3" fmla="*/ 1497600 h 1497600"/>
                  <a:gd name="connsiteX4" fmla="*/ 0 w 5190335"/>
                  <a:gd name="connsiteY4" fmla="*/ 0 h 1497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0335" h="1497600">
                    <a:moveTo>
                      <a:pt x="0" y="0"/>
                    </a:moveTo>
                    <a:lnTo>
                      <a:pt x="5190335" y="0"/>
                    </a:lnTo>
                    <a:lnTo>
                      <a:pt x="5190335" y="1497600"/>
                    </a:lnTo>
                    <a:lnTo>
                      <a:pt x="0" y="1497600"/>
                    </a:lnTo>
                    <a:lnTo>
                      <a:pt x="0" y="0"/>
                    </a:lnTo>
                    <a:close/>
                  </a:path>
                </a:pathLst>
              </a:custGeom>
            </p:spPr>
            <p:style>
              <a:lnRef idx="1">
                <a:schemeClr val="accent3"/>
              </a:lnRef>
              <a:fillRef idx="2">
                <a:schemeClr val="accent3"/>
              </a:fillRef>
              <a:effectRef idx="1">
                <a:schemeClr val="accent3"/>
              </a:effectRef>
              <a:fontRef idx="minor">
                <a:schemeClr val="dk1"/>
              </a:fontRef>
            </p:style>
            <p:txBody>
              <a:bodyPr spcFirstLastPara="0" vert="horz" wrap="square" lIns="369824" tIns="211328" rIns="369824" bIns="211328" numCol="1" spcCol="1270" anchor="ctr" anchorCtr="0">
                <a:noAutofit/>
              </a:bodyPr>
              <a:lstStyle/>
              <a:p>
                <a:pPr marL="0" marR="0" lvl="0" indent="0" algn="l" defTabSz="2311400" rtl="0" eaLnBrk="1" fontAlgn="auto" latinLnBrk="0" hangingPunct="1">
                  <a:lnSpc>
                    <a:spcPct val="90000"/>
                  </a:lnSpc>
                  <a:spcBef>
                    <a:spcPct val="0"/>
                  </a:spcBef>
                  <a:spcAft>
                    <a:spcPct val="35000"/>
                  </a:spcAft>
                  <a:buClrTx/>
                  <a:buSzTx/>
                  <a:buFontTx/>
                  <a:buNone/>
                  <a:tabLst/>
                  <a:defRPr/>
                </a:pPr>
                <a:r>
                  <a:rPr kumimoji="0" lang="tr-TR" sz="1800" b="0" i="0" u="none" strike="noStrike" kern="1200" cap="none" spc="0" normalizeH="0" baseline="0" noProof="0" err="1">
                    <a:ln>
                      <a:noFill/>
                    </a:ln>
                    <a:solidFill>
                      <a:srgbClr val="002050"/>
                    </a:solidFill>
                    <a:effectLst/>
                    <a:uLnTx/>
                    <a:uFillTx/>
                    <a:latin typeface="Segoe UI"/>
                    <a:ea typeface="+mn-ea"/>
                    <a:cs typeface="+mn-cs"/>
                  </a:rPr>
                  <a:t>Worker</a:t>
                </a:r>
                <a:r>
                  <a:rPr kumimoji="0" lang="tr-TR" sz="1800" b="0" i="0" u="none" strike="noStrike" kern="1200" cap="none" spc="0" normalizeH="0" baseline="0" noProof="0">
                    <a:ln>
                      <a:noFill/>
                    </a:ln>
                    <a:solidFill>
                      <a:srgbClr val="002050"/>
                    </a:solidFill>
                    <a:effectLst/>
                    <a:uLnTx/>
                    <a:uFillTx/>
                    <a:latin typeface="Segoe UI"/>
                    <a:ea typeface="+mn-ea"/>
                    <a:cs typeface="+mn-cs"/>
                  </a:rPr>
                  <a:t> </a:t>
                </a:r>
                <a:r>
                  <a:rPr kumimoji="0" lang="tr-TR" sz="1800" b="0" i="0" u="none" strike="noStrike" kern="1200" cap="none" spc="0" normalizeH="0" baseline="0" noProof="0" err="1">
                    <a:ln>
                      <a:noFill/>
                    </a:ln>
                    <a:solidFill>
                      <a:srgbClr val="002050"/>
                    </a:solidFill>
                    <a:effectLst/>
                    <a:uLnTx/>
                    <a:uFillTx/>
                    <a:latin typeface="Segoe UI"/>
                    <a:ea typeface="+mn-ea"/>
                    <a:cs typeface="+mn-cs"/>
                  </a:rPr>
                  <a:t>node</a:t>
                </a:r>
                <a:r>
                  <a:rPr kumimoji="0" lang="tr-TR" sz="1800" b="0" i="0" u="none" strike="noStrike" kern="1200" cap="none" spc="0" normalizeH="0" baseline="0" noProof="0">
                    <a:ln>
                      <a:noFill/>
                    </a:ln>
                    <a:solidFill>
                      <a:srgbClr val="002050"/>
                    </a:solidFill>
                    <a:effectLst/>
                    <a:uLnTx/>
                    <a:uFillTx/>
                    <a:latin typeface="Segoe UI"/>
                    <a:ea typeface="+mn-ea"/>
                    <a:cs typeface="+mn-cs"/>
                  </a:rPr>
                  <a:t> 1 </a:t>
                </a:r>
                <a:endParaRPr kumimoji="0" lang="en-US" sz="1800" b="0" i="0" u="none" strike="noStrike" kern="1200" cap="none" spc="0" normalizeH="0" baseline="0" noProof="0">
                  <a:ln>
                    <a:noFill/>
                  </a:ln>
                  <a:solidFill>
                    <a:srgbClr val="002050"/>
                  </a:solidFill>
                  <a:effectLst/>
                  <a:uLnTx/>
                  <a:uFillTx/>
                  <a:latin typeface="Segoe UI"/>
                  <a:ea typeface="+mn-ea"/>
                  <a:cs typeface="+mn-cs"/>
                </a:endParaRPr>
              </a:p>
            </p:txBody>
          </p:sp>
          <p:sp>
            <p:nvSpPr>
              <p:cNvPr id="42" name="Rectangle 41">
                <a:extLst>
                  <a:ext uri="{FF2B5EF4-FFF2-40B4-BE49-F238E27FC236}">
                    <a16:creationId xmlns:a16="http://schemas.microsoft.com/office/drawing/2014/main" id="{0CC2E68C-FAB2-4EBA-BF04-4EFCF59EF68C}"/>
                  </a:ext>
                </a:extLst>
              </p:cNvPr>
              <p:cNvSpPr/>
              <p:nvPr/>
            </p:nvSpPr>
            <p:spPr>
              <a:xfrm>
                <a:off x="762792" y="3202876"/>
                <a:ext cx="5349993" cy="3025177"/>
              </a:xfrm>
              <a:prstGeom prst="rect">
                <a:avLst/>
              </a:prstGeom>
              <a:ln>
                <a:round/>
              </a:ln>
              <a:effectLst>
                <a:glow>
                  <a:schemeClr val="accent1">
                    <a:alpha val="40000"/>
                  </a:schemeClr>
                </a:glow>
                <a:reflection stA="99000" endPos="0" dist="50800" dir="5400000" sy="-100000" algn="bl" rotWithShape="0"/>
                <a:softEdge rad="0"/>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grpSp>
        <p:sp>
          <p:nvSpPr>
            <p:cNvPr id="38" name="Rectangle: Rounded Corners 37">
              <a:extLst>
                <a:ext uri="{FF2B5EF4-FFF2-40B4-BE49-F238E27FC236}">
                  <a16:creationId xmlns:a16="http://schemas.microsoft.com/office/drawing/2014/main" id="{885C2F74-C7E8-4BF6-840D-56AF29F514F0}"/>
                </a:ext>
              </a:extLst>
            </p:cNvPr>
            <p:cNvSpPr/>
            <p:nvPr/>
          </p:nvSpPr>
          <p:spPr bwMode="auto">
            <a:xfrm>
              <a:off x="7542478" y="1955757"/>
              <a:ext cx="1764970" cy="357012"/>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tr-TR" sz="1600" b="0" i="0" u="none" strike="noStrike" kern="1200" cap="none" spc="0" normalizeH="0" baseline="0" noProof="0" err="1">
                  <a:ln>
                    <a:noFill/>
                  </a:ln>
                  <a:solidFill>
                    <a:srgbClr val="000000"/>
                  </a:solidFill>
                  <a:effectLst/>
                  <a:uLnTx/>
                  <a:uFillTx/>
                  <a:latin typeface="Segoe UI"/>
                  <a:ea typeface="+mn-ea"/>
                  <a:cs typeface="Segoe UI" pitchFamily="34" charset="0"/>
                </a:rPr>
                <a:t>Kubelet</a:t>
              </a:r>
              <a:endParaRPr kumimoji="0" lang="en-US" sz="16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39" name="Rectangle: Rounded Corners 38">
              <a:extLst>
                <a:ext uri="{FF2B5EF4-FFF2-40B4-BE49-F238E27FC236}">
                  <a16:creationId xmlns:a16="http://schemas.microsoft.com/office/drawing/2014/main" id="{F777ABBC-D301-4CD5-A229-B3C9982E5CE6}"/>
                </a:ext>
              </a:extLst>
            </p:cNvPr>
            <p:cNvSpPr/>
            <p:nvPr/>
          </p:nvSpPr>
          <p:spPr bwMode="auto">
            <a:xfrm>
              <a:off x="7251623" y="2439504"/>
              <a:ext cx="4395674" cy="1222345"/>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45720" rIns="9144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r>
                <a:rPr kumimoji="0" lang="tr-TR" sz="1400" b="0" i="0" u="none" strike="noStrike" kern="1200" cap="none" spc="0" normalizeH="0" baseline="0" noProof="0">
                  <a:ln>
                    <a:noFill/>
                  </a:ln>
                  <a:solidFill>
                    <a:srgbClr val="000000"/>
                  </a:solidFill>
                  <a:effectLst/>
                  <a:uLnTx/>
                  <a:uFillTx/>
                  <a:latin typeface="Segoe UI"/>
                  <a:ea typeface="+mn-ea"/>
                  <a:cs typeface="Segoe UI" pitchFamily="34" charset="0"/>
                </a:rPr>
                <a:t>Container Runtime</a:t>
              </a:r>
              <a:endParaRPr kumimoji="0" lang="en-US" sz="14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grpSp>
      <p:grpSp>
        <p:nvGrpSpPr>
          <p:cNvPr id="53" name="Group 52">
            <a:extLst>
              <a:ext uri="{FF2B5EF4-FFF2-40B4-BE49-F238E27FC236}">
                <a16:creationId xmlns:a16="http://schemas.microsoft.com/office/drawing/2014/main" id="{2060B392-5957-48BA-ACB5-CC4201F73E66}"/>
              </a:ext>
            </a:extLst>
          </p:cNvPr>
          <p:cNvGrpSpPr/>
          <p:nvPr/>
        </p:nvGrpSpPr>
        <p:grpSpPr>
          <a:xfrm>
            <a:off x="7294988" y="4291424"/>
            <a:ext cx="4718958" cy="2447723"/>
            <a:chOff x="7119257" y="1394822"/>
            <a:chExt cx="4718958" cy="2447723"/>
          </a:xfrm>
        </p:grpSpPr>
        <p:grpSp>
          <p:nvGrpSpPr>
            <p:cNvPr id="63" name="Group 62">
              <a:extLst>
                <a:ext uri="{FF2B5EF4-FFF2-40B4-BE49-F238E27FC236}">
                  <a16:creationId xmlns:a16="http://schemas.microsoft.com/office/drawing/2014/main" id="{80E03324-6A3B-4CBA-9C47-36D2795EE2D7}"/>
                </a:ext>
              </a:extLst>
            </p:cNvPr>
            <p:cNvGrpSpPr/>
            <p:nvPr/>
          </p:nvGrpSpPr>
          <p:grpSpPr>
            <a:xfrm>
              <a:off x="7119257" y="1394822"/>
              <a:ext cx="4718958" cy="2447723"/>
              <a:chOff x="762792" y="2661152"/>
              <a:chExt cx="5349993" cy="3566901"/>
            </a:xfrm>
          </p:grpSpPr>
          <p:sp>
            <p:nvSpPr>
              <p:cNvPr id="66" name="Freeform: Shape 65">
                <a:extLst>
                  <a:ext uri="{FF2B5EF4-FFF2-40B4-BE49-F238E27FC236}">
                    <a16:creationId xmlns:a16="http://schemas.microsoft.com/office/drawing/2014/main" id="{FDC0205D-6128-4EE7-B0AE-A3FE8EA34C93}"/>
                  </a:ext>
                </a:extLst>
              </p:cNvPr>
              <p:cNvSpPr/>
              <p:nvPr/>
            </p:nvSpPr>
            <p:spPr>
              <a:xfrm>
                <a:off x="762792" y="2661152"/>
                <a:ext cx="5349993" cy="557079"/>
              </a:xfrm>
              <a:custGeom>
                <a:avLst/>
                <a:gdLst>
                  <a:gd name="connsiteX0" fmla="*/ 0 w 5190335"/>
                  <a:gd name="connsiteY0" fmla="*/ 0 h 1497600"/>
                  <a:gd name="connsiteX1" fmla="*/ 5190335 w 5190335"/>
                  <a:gd name="connsiteY1" fmla="*/ 0 h 1497600"/>
                  <a:gd name="connsiteX2" fmla="*/ 5190335 w 5190335"/>
                  <a:gd name="connsiteY2" fmla="*/ 1497600 h 1497600"/>
                  <a:gd name="connsiteX3" fmla="*/ 0 w 5190335"/>
                  <a:gd name="connsiteY3" fmla="*/ 1497600 h 1497600"/>
                  <a:gd name="connsiteX4" fmla="*/ 0 w 5190335"/>
                  <a:gd name="connsiteY4" fmla="*/ 0 h 1497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0335" h="1497600">
                    <a:moveTo>
                      <a:pt x="0" y="0"/>
                    </a:moveTo>
                    <a:lnTo>
                      <a:pt x="5190335" y="0"/>
                    </a:lnTo>
                    <a:lnTo>
                      <a:pt x="5190335" y="1497600"/>
                    </a:lnTo>
                    <a:lnTo>
                      <a:pt x="0" y="1497600"/>
                    </a:lnTo>
                    <a:lnTo>
                      <a:pt x="0" y="0"/>
                    </a:lnTo>
                    <a:close/>
                  </a:path>
                </a:pathLst>
              </a:custGeom>
            </p:spPr>
            <p:style>
              <a:lnRef idx="1">
                <a:schemeClr val="accent3"/>
              </a:lnRef>
              <a:fillRef idx="2">
                <a:schemeClr val="accent3"/>
              </a:fillRef>
              <a:effectRef idx="1">
                <a:schemeClr val="accent3"/>
              </a:effectRef>
              <a:fontRef idx="minor">
                <a:schemeClr val="dk1"/>
              </a:fontRef>
            </p:style>
            <p:txBody>
              <a:bodyPr spcFirstLastPara="0" vert="horz" wrap="square" lIns="369824" tIns="211328" rIns="369824" bIns="211328" numCol="1" spcCol="1270" anchor="ctr" anchorCtr="0">
                <a:noAutofit/>
              </a:bodyPr>
              <a:lstStyle/>
              <a:p>
                <a:pPr marL="0" marR="0" lvl="0" indent="0" algn="l" defTabSz="2311400" rtl="0" eaLnBrk="1" fontAlgn="auto" latinLnBrk="0" hangingPunct="1">
                  <a:lnSpc>
                    <a:spcPct val="90000"/>
                  </a:lnSpc>
                  <a:spcBef>
                    <a:spcPct val="0"/>
                  </a:spcBef>
                  <a:spcAft>
                    <a:spcPct val="35000"/>
                  </a:spcAft>
                  <a:buClrTx/>
                  <a:buSzTx/>
                  <a:buFontTx/>
                  <a:buNone/>
                  <a:tabLst/>
                  <a:defRPr/>
                </a:pPr>
                <a:r>
                  <a:rPr kumimoji="0" lang="tr-TR" sz="1800" b="0" i="0" u="none" strike="noStrike" kern="1200" cap="none" spc="0" normalizeH="0" baseline="0" noProof="0" err="1">
                    <a:ln>
                      <a:noFill/>
                    </a:ln>
                    <a:solidFill>
                      <a:srgbClr val="002050"/>
                    </a:solidFill>
                    <a:effectLst/>
                    <a:uLnTx/>
                    <a:uFillTx/>
                    <a:latin typeface="Segoe UI"/>
                    <a:ea typeface="+mn-ea"/>
                    <a:cs typeface="+mn-cs"/>
                  </a:rPr>
                  <a:t>Worker</a:t>
                </a:r>
                <a:r>
                  <a:rPr kumimoji="0" lang="tr-TR" sz="1800" b="0" i="0" u="none" strike="noStrike" kern="1200" cap="none" spc="0" normalizeH="0" baseline="0" noProof="0">
                    <a:ln>
                      <a:noFill/>
                    </a:ln>
                    <a:solidFill>
                      <a:srgbClr val="002050"/>
                    </a:solidFill>
                    <a:effectLst/>
                    <a:uLnTx/>
                    <a:uFillTx/>
                    <a:latin typeface="Segoe UI"/>
                    <a:ea typeface="+mn-ea"/>
                    <a:cs typeface="+mn-cs"/>
                  </a:rPr>
                  <a:t> </a:t>
                </a:r>
                <a:r>
                  <a:rPr kumimoji="0" lang="tr-TR" sz="1800" b="0" i="0" u="none" strike="noStrike" kern="1200" cap="none" spc="0" normalizeH="0" baseline="0" noProof="0" err="1">
                    <a:ln>
                      <a:noFill/>
                    </a:ln>
                    <a:solidFill>
                      <a:srgbClr val="002050"/>
                    </a:solidFill>
                    <a:effectLst/>
                    <a:uLnTx/>
                    <a:uFillTx/>
                    <a:latin typeface="Segoe UI"/>
                    <a:ea typeface="+mn-ea"/>
                    <a:cs typeface="+mn-cs"/>
                  </a:rPr>
                  <a:t>node</a:t>
                </a:r>
                <a:r>
                  <a:rPr kumimoji="0" lang="tr-TR" sz="1800" b="0" i="0" u="none" strike="noStrike" kern="1200" cap="none" spc="0" normalizeH="0" baseline="0" noProof="0">
                    <a:ln>
                      <a:noFill/>
                    </a:ln>
                    <a:solidFill>
                      <a:srgbClr val="002050"/>
                    </a:solidFill>
                    <a:effectLst/>
                    <a:uLnTx/>
                    <a:uFillTx/>
                    <a:latin typeface="Segoe UI"/>
                    <a:ea typeface="+mn-ea"/>
                    <a:cs typeface="+mn-cs"/>
                  </a:rPr>
                  <a:t> 2</a:t>
                </a:r>
                <a:endParaRPr kumimoji="0" lang="en-US" sz="1800" b="0" i="0" u="none" strike="noStrike" kern="1200" cap="none" spc="0" normalizeH="0" baseline="0" noProof="0">
                  <a:ln>
                    <a:noFill/>
                  </a:ln>
                  <a:solidFill>
                    <a:srgbClr val="002050"/>
                  </a:solidFill>
                  <a:effectLst/>
                  <a:uLnTx/>
                  <a:uFillTx/>
                  <a:latin typeface="Segoe UI"/>
                  <a:ea typeface="+mn-ea"/>
                  <a:cs typeface="+mn-cs"/>
                </a:endParaRPr>
              </a:p>
            </p:txBody>
          </p:sp>
          <p:sp>
            <p:nvSpPr>
              <p:cNvPr id="67" name="Rectangle 66">
                <a:extLst>
                  <a:ext uri="{FF2B5EF4-FFF2-40B4-BE49-F238E27FC236}">
                    <a16:creationId xmlns:a16="http://schemas.microsoft.com/office/drawing/2014/main" id="{0FDC2842-02FD-45D4-9681-A32718C2096C}"/>
                  </a:ext>
                </a:extLst>
              </p:cNvPr>
              <p:cNvSpPr/>
              <p:nvPr/>
            </p:nvSpPr>
            <p:spPr>
              <a:xfrm>
                <a:off x="762792" y="3202876"/>
                <a:ext cx="5349993" cy="3025177"/>
              </a:xfrm>
              <a:prstGeom prst="rect">
                <a:avLst/>
              </a:prstGeom>
              <a:ln>
                <a:round/>
              </a:ln>
              <a:effectLst>
                <a:glow>
                  <a:schemeClr val="accent1">
                    <a:alpha val="40000"/>
                  </a:schemeClr>
                </a:glow>
                <a:reflection stA="99000" endPos="0" dist="50800" dir="5400000" sy="-100000" algn="bl" rotWithShape="0"/>
                <a:softEdge rad="0"/>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grpSp>
        <p:sp>
          <p:nvSpPr>
            <p:cNvPr id="64" name="Rectangle: Rounded Corners 63">
              <a:extLst>
                <a:ext uri="{FF2B5EF4-FFF2-40B4-BE49-F238E27FC236}">
                  <a16:creationId xmlns:a16="http://schemas.microsoft.com/office/drawing/2014/main" id="{D894BA60-31BE-4205-A539-325A8C961055}"/>
                </a:ext>
              </a:extLst>
            </p:cNvPr>
            <p:cNvSpPr/>
            <p:nvPr/>
          </p:nvSpPr>
          <p:spPr bwMode="auto">
            <a:xfrm>
              <a:off x="7542478" y="1955757"/>
              <a:ext cx="1764970" cy="357012"/>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tr-TR" sz="1600" b="0" i="0" u="none" strike="noStrike" kern="1200" cap="none" spc="0" normalizeH="0" baseline="0" noProof="0" err="1">
                  <a:ln>
                    <a:noFill/>
                  </a:ln>
                  <a:solidFill>
                    <a:srgbClr val="000000"/>
                  </a:solidFill>
                  <a:effectLst/>
                  <a:uLnTx/>
                  <a:uFillTx/>
                  <a:latin typeface="Segoe UI"/>
                  <a:ea typeface="+mn-ea"/>
                  <a:cs typeface="Segoe UI" pitchFamily="34" charset="0"/>
                </a:rPr>
                <a:t>Kubelet</a:t>
              </a:r>
              <a:endParaRPr kumimoji="0" lang="en-US" sz="16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65" name="Rectangle: Rounded Corners 64">
              <a:extLst>
                <a:ext uri="{FF2B5EF4-FFF2-40B4-BE49-F238E27FC236}">
                  <a16:creationId xmlns:a16="http://schemas.microsoft.com/office/drawing/2014/main" id="{B016FA96-0C5A-4B36-B49A-63FCF2EA432E}"/>
                </a:ext>
              </a:extLst>
            </p:cNvPr>
            <p:cNvSpPr/>
            <p:nvPr/>
          </p:nvSpPr>
          <p:spPr bwMode="auto">
            <a:xfrm>
              <a:off x="7251623" y="2439504"/>
              <a:ext cx="4395674" cy="1222345"/>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45720" rIns="9144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r>
                <a:rPr kumimoji="0" lang="tr-TR" sz="1400" b="0" i="0" u="none" strike="noStrike" kern="1200" cap="none" spc="0" normalizeH="0" baseline="0" noProof="0">
                  <a:ln>
                    <a:noFill/>
                  </a:ln>
                  <a:solidFill>
                    <a:srgbClr val="000000"/>
                  </a:solidFill>
                  <a:effectLst/>
                  <a:uLnTx/>
                  <a:uFillTx/>
                  <a:latin typeface="Segoe UI"/>
                  <a:ea typeface="+mn-ea"/>
                  <a:cs typeface="Segoe UI" pitchFamily="34" charset="0"/>
                </a:rPr>
                <a:t>Container Runtime</a:t>
              </a:r>
              <a:endParaRPr kumimoji="0" lang="en-US" sz="14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grpSp>
      <p:sp>
        <p:nvSpPr>
          <p:cNvPr id="33" name="TextBox 32">
            <a:extLst>
              <a:ext uri="{FF2B5EF4-FFF2-40B4-BE49-F238E27FC236}">
                <a16:creationId xmlns:a16="http://schemas.microsoft.com/office/drawing/2014/main" id="{68E2F055-9068-418A-B03B-4D41CC88D652}"/>
              </a:ext>
            </a:extLst>
          </p:cNvPr>
          <p:cNvSpPr txBox="1"/>
          <p:nvPr/>
        </p:nvSpPr>
        <p:spPr>
          <a:xfrm>
            <a:off x="4447206" y="1438156"/>
            <a:ext cx="2620612" cy="1181862"/>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tr-TR" sz="1600" b="0" i="0" u="none" strike="noStrike" kern="1200" cap="none" spc="0" normalizeH="0" baseline="0" noProof="0" dirty="0">
                <a:ln>
                  <a:noFill/>
                </a:ln>
                <a:solidFill>
                  <a:srgbClr val="000000"/>
                </a:solidFill>
                <a:effectLst/>
                <a:uLnTx/>
                <a:uFillTx/>
                <a:latin typeface="Segoe UI"/>
                <a:ea typeface="+mn-ea"/>
                <a:cs typeface="+mn-cs"/>
              </a:rPr>
              <a:t>Kube-controller-manager ensures </a:t>
            </a:r>
            <a:r>
              <a:rPr kumimoji="0" lang="en-US" sz="1600" b="0" i="0" u="none" strike="noStrike" kern="1200" cap="none" spc="0" normalizeH="0" baseline="0" noProof="0" dirty="0">
                <a:ln>
                  <a:noFill/>
                </a:ln>
                <a:solidFill>
                  <a:srgbClr val="000000"/>
                </a:solidFill>
                <a:effectLst/>
                <a:uLnTx/>
                <a:uFillTx/>
                <a:latin typeface="Segoe UI"/>
                <a:ea typeface="+mn-ea"/>
                <a:cs typeface="+mn-cs"/>
              </a:rPr>
              <a:t>the correct number of pods</a:t>
            </a:r>
            <a:r>
              <a:rPr kumimoji="0" lang="tr-TR" sz="1600" b="0" i="0" u="none" strike="noStrike" kern="1200" cap="none" spc="0" normalizeH="0" baseline="0" noProof="0" dirty="0">
                <a:ln>
                  <a:noFill/>
                </a:ln>
                <a:solidFill>
                  <a:srgbClr val="000000"/>
                </a:solidFill>
                <a:effectLst/>
                <a:uLnTx/>
                <a:uFillTx/>
                <a:latin typeface="Segoe UI"/>
                <a:ea typeface="+mn-ea"/>
                <a:cs typeface="+mn-cs"/>
              </a:rPr>
              <a:t> is running in the cluster</a:t>
            </a:r>
            <a:endParaRPr kumimoji="0" lang="en-US" sz="16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5" name="TextBox 34">
            <a:extLst>
              <a:ext uri="{FF2B5EF4-FFF2-40B4-BE49-F238E27FC236}">
                <a16:creationId xmlns:a16="http://schemas.microsoft.com/office/drawing/2014/main" id="{AADFBFB5-2440-405D-B9CB-F3A1C235496E}"/>
              </a:ext>
            </a:extLst>
          </p:cNvPr>
          <p:cNvSpPr txBox="1"/>
          <p:nvPr/>
        </p:nvSpPr>
        <p:spPr>
          <a:xfrm>
            <a:off x="746805" y="5591717"/>
            <a:ext cx="2872687" cy="815608"/>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tr-TR" sz="1600" b="0" i="0" u="none" strike="noStrike" kern="1200" cap="none" spc="0" normalizeH="0" baseline="0" noProof="0">
                <a:ln>
                  <a:noFill/>
                </a:ln>
                <a:solidFill>
                  <a:srgbClr val="000000"/>
                </a:solidFill>
                <a:effectLst/>
                <a:uLnTx/>
                <a:uFillTx/>
                <a:latin typeface="Segoe UI"/>
                <a:ea typeface="+mn-ea"/>
                <a:cs typeface="+mn-cs"/>
              </a:rPr>
              <a:t>1. </a:t>
            </a:r>
            <a:r>
              <a:rPr kumimoji="0" lang="tr-TR" sz="1600" b="0" i="0" u="none" strike="noStrike" kern="1200" cap="none" spc="0" normalizeH="0" baseline="0" noProof="0" err="1">
                <a:ln>
                  <a:noFill/>
                </a:ln>
                <a:solidFill>
                  <a:srgbClr val="000000"/>
                </a:solidFill>
                <a:effectLst/>
                <a:uLnTx/>
                <a:uFillTx/>
                <a:latin typeface="Segoe UI"/>
                <a:ea typeface="+mn-ea"/>
                <a:cs typeface="+mn-cs"/>
              </a:rPr>
              <a:t>Pod</a:t>
            </a:r>
            <a:r>
              <a:rPr kumimoji="0" lang="tr-TR" sz="1600" b="0" i="0" u="none" strike="noStrike" kern="1200" cap="none" spc="0" normalizeH="0" baseline="0" noProof="0">
                <a:ln>
                  <a:noFill/>
                </a:ln>
                <a:solidFill>
                  <a:srgbClr val="000000"/>
                </a:solidFill>
                <a:effectLst/>
                <a:uLnTx/>
                <a:uFillTx/>
                <a:latin typeface="Segoe UI"/>
                <a:ea typeface="+mn-ea"/>
                <a:cs typeface="+mn-cs"/>
              </a:rPr>
              <a:t> = </a:t>
            </a:r>
            <a:r>
              <a:rPr kumimoji="0" lang="tr-TR" sz="1600" b="0" i="0" u="none" strike="noStrike" kern="1200" cap="none" spc="0" normalizeH="0" baseline="0" noProof="0" err="1">
                <a:ln>
                  <a:noFill/>
                </a:ln>
                <a:solidFill>
                  <a:srgbClr val="000000"/>
                </a:solidFill>
                <a:effectLst/>
                <a:uLnTx/>
                <a:uFillTx/>
                <a:latin typeface="Segoe UI"/>
                <a:ea typeface="+mn-ea"/>
                <a:cs typeface="+mn-cs"/>
              </a:rPr>
              <a:t>Worker</a:t>
            </a:r>
            <a:r>
              <a:rPr kumimoji="0" lang="tr-TR" sz="1600" b="0" i="0" u="none" strike="noStrike" kern="1200" cap="none" spc="0" normalizeH="0" baseline="0" noProof="0">
                <a:ln>
                  <a:noFill/>
                </a:ln>
                <a:solidFill>
                  <a:srgbClr val="000000"/>
                </a:solidFill>
                <a:effectLst/>
                <a:uLnTx/>
                <a:uFillTx/>
                <a:latin typeface="Segoe UI"/>
                <a:ea typeface="+mn-ea"/>
                <a:cs typeface="+mn-cs"/>
              </a:rPr>
              <a:t> </a:t>
            </a:r>
            <a:r>
              <a:rPr kumimoji="0" lang="tr-TR" sz="1600" b="0" i="0" u="none" strike="noStrike" kern="1200" cap="none" spc="0" normalizeH="0" baseline="0" noProof="0" err="1">
                <a:ln>
                  <a:noFill/>
                </a:ln>
                <a:solidFill>
                  <a:srgbClr val="000000"/>
                </a:solidFill>
                <a:effectLst/>
                <a:uLnTx/>
                <a:uFillTx/>
                <a:latin typeface="Segoe UI"/>
                <a:ea typeface="+mn-ea"/>
                <a:cs typeface="+mn-cs"/>
              </a:rPr>
              <a:t>Node</a:t>
            </a:r>
            <a:r>
              <a:rPr kumimoji="0" lang="tr-TR" sz="1600" b="0" i="0" u="none" strike="noStrike" kern="1200" cap="none" spc="0" normalizeH="0" baseline="0" noProof="0">
                <a:ln>
                  <a:noFill/>
                </a:ln>
                <a:solidFill>
                  <a:srgbClr val="000000"/>
                </a:solidFill>
                <a:effectLst/>
                <a:uLnTx/>
                <a:uFillTx/>
                <a:latin typeface="Segoe UI"/>
                <a:ea typeface="+mn-ea"/>
                <a:cs typeface="+mn-cs"/>
              </a:rPr>
              <a:t> 1</a:t>
            </a:r>
          </a:p>
          <a:p>
            <a:pPr marL="0" marR="0" lvl="0" indent="0" algn="l" defTabSz="932742" rtl="0" eaLnBrk="1" fontAlgn="auto" latinLnBrk="0" hangingPunct="1">
              <a:lnSpc>
                <a:spcPct val="90000"/>
              </a:lnSpc>
              <a:spcBef>
                <a:spcPts val="0"/>
              </a:spcBef>
              <a:spcAft>
                <a:spcPts val="600"/>
              </a:spcAft>
              <a:buClrTx/>
              <a:buSzTx/>
              <a:buFontTx/>
              <a:buNone/>
              <a:tabLst/>
              <a:defRPr/>
            </a:pPr>
            <a:r>
              <a:rPr kumimoji="0" lang="tr-TR" sz="1600" b="0" i="0" u="none" strike="noStrike" kern="1200" cap="none" spc="0" normalizeH="0" baseline="0" noProof="0">
                <a:ln>
                  <a:noFill/>
                </a:ln>
                <a:solidFill>
                  <a:srgbClr val="000000"/>
                </a:solidFill>
                <a:effectLst/>
                <a:uLnTx/>
                <a:uFillTx/>
                <a:latin typeface="Segoe UI"/>
                <a:ea typeface="+mn-ea"/>
                <a:cs typeface="+mn-cs"/>
              </a:rPr>
              <a:t>2. </a:t>
            </a:r>
            <a:r>
              <a:rPr kumimoji="0" lang="tr-TR" sz="1600" b="0" i="0" u="none" strike="noStrike" kern="1200" cap="none" spc="0" normalizeH="0" baseline="0" noProof="0" err="1">
                <a:ln>
                  <a:noFill/>
                </a:ln>
                <a:solidFill>
                  <a:srgbClr val="000000"/>
                </a:solidFill>
                <a:effectLst/>
                <a:uLnTx/>
                <a:uFillTx/>
                <a:latin typeface="Segoe UI"/>
                <a:ea typeface="+mn-ea"/>
                <a:cs typeface="+mn-cs"/>
              </a:rPr>
              <a:t>Pod</a:t>
            </a:r>
            <a:r>
              <a:rPr kumimoji="0" lang="tr-TR" sz="1600" b="0" i="0" u="none" strike="noStrike" kern="1200" cap="none" spc="0" normalizeH="0" baseline="0" noProof="0">
                <a:ln>
                  <a:noFill/>
                </a:ln>
                <a:solidFill>
                  <a:srgbClr val="000000"/>
                </a:solidFill>
                <a:effectLst/>
                <a:uLnTx/>
                <a:uFillTx/>
                <a:latin typeface="Segoe UI"/>
                <a:ea typeface="+mn-ea"/>
                <a:cs typeface="+mn-cs"/>
              </a:rPr>
              <a:t> = </a:t>
            </a:r>
            <a:r>
              <a:rPr kumimoji="0" lang="tr-TR" sz="1600" b="0" i="0" u="none" strike="noStrike" kern="1200" cap="none" spc="0" normalizeH="0" baseline="0" noProof="0" err="1">
                <a:ln>
                  <a:noFill/>
                </a:ln>
                <a:solidFill>
                  <a:srgbClr val="000000"/>
                </a:solidFill>
                <a:effectLst/>
                <a:uLnTx/>
                <a:uFillTx/>
                <a:latin typeface="Segoe UI"/>
                <a:ea typeface="+mn-ea"/>
                <a:cs typeface="+mn-cs"/>
              </a:rPr>
              <a:t>Worker</a:t>
            </a:r>
            <a:r>
              <a:rPr kumimoji="0" lang="tr-TR" sz="1600" b="0" i="0" u="none" strike="noStrike" kern="1200" cap="none" spc="0" normalizeH="0" baseline="0" noProof="0">
                <a:ln>
                  <a:noFill/>
                </a:ln>
                <a:solidFill>
                  <a:srgbClr val="000000"/>
                </a:solidFill>
                <a:effectLst/>
                <a:uLnTx/>
                <a:uFillTx/>
                <a:latin typeface="Segoe UI"/>
                <a:ea typeface="+mn-ea"/>
                <a:cs typeface="+mn-cs"/>
              </a:rPr>
              <a:t> </a:t>
            </a:r>
            <a:r>
              <a:rPr kumimoji="0" lang="tr-TR" sz="1600" b="0" i="0" u="none" strike="noStrike" kern="1200" cap="none" spc="0" normalizeH="0" baseline="0" noProof="0" err="1">
                <a:ln>
                  <a:noFill/>
                </a:ln>
                <a:solidFill>
                  <a:srgbClr val="000000"/>
                </a:solidFill>
                <a:effectLst/>
                <a:uLnTx/>
                <a:uFillTx/>
                <a:latin typeface="Segoe UI"/>
                <a:ea typeface="+mn-ea"/>
                <a:cs typeface="+mn-cs"/>
              </a:rPr>
              <a:t>Node</a:t>
            </a:r>
            <a:r>
              <a:rPr kumimoji="0" lang="tr-TR" sz="1600" b="0" i="0" u="none" strike="noStrike" kern="1200" cap="none" spc="0" normalizeH="0" baseline="0" noProof="0">
                <a:ln>
                  <a:noFill/>
                </a:ln>
                <a:solidFill>
                  <a:srgbClr val="000000"/>
                </a:solidFill>
                <a:effectLst/>
                <a:uLnTx/>
                <a:uFillTx/>
                <a:latin typeface="Segoe UI"/>
                <a:ea typeface="+mn-ea"/>
                <a:cs typeface="+mn-cs"/>
              </a:rPr>
              <a:t> 2</a:t>
            </a:r>
            <a:endParaRPr kumimoji="0" lang="en-US" sz="1600" b="0" i="0" u="none" strike="noStrike" kern="1200" cap="none" spc="0" normalizeH="0" baseline="0" noProof="0" err="1">
              <a:ln>
                <a:noFill/>
              </a:ln>
              <a:solidFill>
                <a:srgbClr val="000000"/>
              </a:solidFill>
              <a:effectLst/>
              <a:uLnTx/>
              <a:uFillTx/>
              <a:latin typeface="Segoe UI"/>
              <a:ea typeface="+mn-ea"/>
              <a:cs typeface="+mn-cs"/>
            </a:endParaRPr>
          </a:p>
        </p:txBody>
      </p:sp>
      <p:cxnSp>
        <p:nvCxnSpPr>
          <p:cNvPr id="40" name="Straight Arrow Connector 39">
            <a:extLst>
              <a:ext uri="{FF2B5EF4-FFF2-40B4-BE49-F238E27FC236}">
                <a16:creationId xmlns:a16="http://schemas.microsoft.com/office/drawing/2014/main" id="{DB610C23-2679-4F5C-8469-0B81B437CCF4}"/>
              </a:ext>
            </a:extLst>
          </p:cNvPr>
          <p:cNvCxnSpPr>
            <a:cxnSpLocks/>
            <a:stCxn id="9" idx="3"/>
            <a:endCxn id="64" idx="1"/>
          </p:cNvCxnSpPr>
          <p:nvPr/>
        </p:nvCxnSpPr>
        <p:spPr>
          <a:xfrm>
            <a:off x="5153354" y="3556956"/>
            <a:ext cx="2564855" cy="1473909"/>
          </a:xfrm>
          <a:prstGeom prst="straightConnector1">
            <a:avLst/>
          </a:prstGeom>
          <a:ln w="38100">
            <a:solidFill>
              <a:srgbClr val="C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5" name="Rectangle: Rounded Corners 44">
            <a:extLst>
              <a:ext uri="{FF2B5EF4-FFF2-40B4-BE49-F238E27FC236}">
                <a16:creationId xmlns:a16="http://schemas.microsoft.com/office/drawing/2014/main" id="{F5B93DAA-F343-4E65-B8B8-ECF91F456A90}"/>
              </a:ext>
            </a:extLst>
          </p:cNvPr>
          <p:cNvSpPr/>
          <p:nvPr/>
        </p:nvSpPr>
        <p:spPr bwMode="auto">
          <a:xfrm>
            <a:off x="7722813" y="5701160"/>
            <a:ext cx="1801130" cy="625740"/>
          </a:xfrm>
          <a:prstGeom prst="roundRect">
            <a:avLst/>
          </a:prstGeom>
          <a:ln>
            <a:round/>
          </a:ln>
          <a:effectLst>
            <a:glow>
              <a:schemeClr val="accent1">
                <a:alpha val="40000"/>
              </a:schemeClr>
            </a:glow>
            <a:reflection stA="99000" endPos="0" dist="50800" dir="5400000" sy="-100000" algn="bl" rotWithShape="0"/>
            <a:softEdge rad="0"/>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rot="0" spcFirstLastPara="0" vertOverflow="overflow" horzOverflow="overflow" vert="horz" wrap="square" lIns="91440" tIns="0"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tr-TR" sz="1400" b="0" i="0" u="none" strike="noStrike" kern="1200" cap="none" spc="0" normalizeH="0" baseline="0" noProof="0" err="1">
                <a:ln>
                  <a:noFill/>
                </a:ln>
                <a:solidFill>
                  <a:srgbClr val="000000"/>
                </a:solidFill>
                <a:effectLst/>
                <a:uLnTx/>
                <a:uFillTx/>
                <a:latin typeface="Segoe UI"/>
                <a:ea typeface="+mn-ea"/>
                <a:cs typeface="Segoe UI" pitchFamily="34" charset="0"/>
              </a:rPr>
              <a:t>Pod</a:t>
            </a:r>
            <a:endParaRPr kumimoji="0" lang="en-US" sz="14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46" name="Rectangle: Rounded Corners 45">
            <a:extLst>
              <a:ext uri="{FF2B5EF4-FFF2-40B4-BE49-F238E27FC236}">
                <a16:creationId xmlns:a16="http://schemas.microsoft.com/office/drawing/2014/main" id="{0BA34925-214A-4D8B-9E16-651AE2466F32}"/>
              </a:ext>
            </a:extLst>
          </p:cNvPr>
          <p:cNvSpPr/>
          <p:nvPr/>
        </p:nvSpPr>
        <p:spPr bwMode="auto">
          <a:xfrm>
            <a:off x="8466002" y="5849006"/>
            <a:ext cx="459106" cy="204018"/>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0"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47" name="Rectangle: Rounded Corners 46">
            <a:extLst>
              <a:ext uri="{FF2B5EF4-FFF2-40B4-BE49-F238E27FC236}">
                <a16:creationId xmlns:a16="http://schemas.microsoft.com/office/drawing/2014/main" id="{702FB242-E2C1-4C7E-A8E5-BFD4055E07AD}"/>
              </a:ext>
            </a:extLst>
          </p:cNvPr>
          <p:cNvSpPr/>
          <p:nvPr/>
        </p:nvSpPr>
        <p:spPr bwMode="auto">
          <a:xfrm>
            <a:off x="8568428" y="5951015"/>
            <a:ext cx="459106" cy="204018"/>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0"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48" name="Rectangle: Rounded Corners 47">
            <a:extLst>
              <a:ext uri="{FF2B5EF4-FFF2-40B4-BE49-F238E27FC236}">
                <a16:creationId xmlns:a16="http://schemas.microsoft.com/office/drawing/2014/main" id="{6DF7EFA3-2E91-4E9A-8FB1-8F058E5DE781}"/>
              </a:ext>
            </a:extLst>
          </p:cNvPr>
          <p:cNvSpPr/>
          <p:nvPr/>
        </p:nvSpPr>
        <p:spPr bwMode="auto">
          <a:xfrm>
            <a:off x="8682683" y="6043655"/>
            <a:ext cx="459106" cy="204018"/>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0"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58" name="Rectangle: Rounded Corners 57">
            <a:extLst>
              <a:ext uri="{FF2B5EF4-FFF2-40B4-BE49-F238E27FC236}">
                <a16:creationId xmlns:a16="http://schemas.microsoft.com/office/drawing/2014/main" id="{A664A5D6-FF0F-4006-8A61-2F5ABEE27504}"/>
              </a:ext>
            </a:extLst>
          </p:cNvPr>
          <p:cNvSpPr/>
          <p:nvPr/>
        </p:nvSpPr>
        <p:spPr bwMode="auto">
          <a:xfrm>
            <a:off x="7652241" y="2965080"/>
            <a:ext cx="1801130" cy="625740"/>
          </a:xfrm>
          <a:prstGeom prst="roundRect">
            <a:avLst/>
          </a:prstGeom>
          <a:ln>
            <a:round/>
          </a:ln>
          <a:effectLst>
            <a:glow>
              <a:schemeClr val="accent1">
                <a:alpha val="40000"/>
              </a:schemeClr>
            </a:glow>
            <a:reflection stA="99000" endPos="0" dist="50800" dir="5400000" sy="-100000" algn="bl" rotWithShape="0"/>
            <a:softEdge rad="0"/>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rot="0" spcFirstLastPara="0" vertOverflow="overflow" horzOverflow="overflow" vert="horz" wrap="square" lIns="91440" tIns="0"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tr-TR" sz="1400" b="0" i="0" u="none" strike="noStrike" kern="1200" cap="none" spc="0" normalizeH="0" baseline="0" noProof="0" err="1">
                <a:ln>
                  <a:noFill/>
                </a:ln>
                <a:solidFill>
                  <a:srgbClr val="000000"/>
                </a:solidFill>
                <a:effectLst/>
                <a:uLnTx/>
                <a:uFillTx/>
                <a:latin typeface="Segoe UI"/>
                <a:ea typeface="+mn-ea"/>
                <a:cs typeface="Segoe UI" pitchFamily="34" charset="0"/>
              </a:rPr>
              <a:t>Pod</a:t>
            </a:r>
            <a:endParaRPr kumimoji="0" lang="en-US" sz="14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59" name="Rectangle: Rounded Corners 58">
            <a:extLst>
              <a:ext uri="{FF2B5EF4-FFF2-40B4-BE49-F238E27FC236}">
                <a16:creationId xmlns:a16="http://schemas.microsoft.com/office/drawing/2014/main" id="{70FC054B-B7AA-43A5-B305-CCFEE1F97A82}"/>
              </a:ext>
            </a:extLst>
          </p:cNvPr>
          <p:cNvSpPr/>
          <p:nvPr/>
        </p:nvSpPr>
        <p:spPr bwMode="auto">
          <a:xfrm>
            <a:off x="8472127" y="3111014"/>
            <a:ext cx="459106" cy="204018"/>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0"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60" name="Rectangle: Rounded Corners 59">
            <a:extLst>
              <a:ext uri="{FF2B5EF4-FFF2-40B4-BE49-F238E27FC236}">
                <a16:creationId xmlns:a16="http://schemas.microsoft.com/office/drawing/2014/main" id="{20A4658B-F9F9-45C7-AA16-28A120925878}"/>
              </a:ext>
            </a:extLst>
          </p:cNvPr>
          <p:cNvSpPr/>
          <p:nvPr/>
        </p:nvSpPr>
        <p:spPr bwMode="auto">
          <a:xfrm>
            <a:off x="8574553" y="3213023"/>
            <a:ext cx="459106" cy="204018"/>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0"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61" name="Rectangle: Rounded Corners 60">
            <a:extLst>
              <a:ext uri="{FF2B5EF4-FFF2-40B4-BE49-F238E27FC236}">
                <a16:creationId xmlns:a16="http://schemas.microsoft.com/office/drawing/2014/main" id="{EEFD9F17-DDE5-4DB4-827F-2330444A5B7C}"/>
              </a:ext>
            </a:extLst>
          </p:cNvPr>
          <p:cNvSpPr/>
          <p:nvPr/>
        </p:nvSpPr>
        <p:spPr bwMode="auto">
          <a:xfrm>
            <a:off x="8688808" y="3305663"/>
            <a:ext cx="459106" cy="204018"/>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0"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cxnSp>
        <p:nvCxnSpPr>
          <p:cNvPr id="62" name="Straight Arrow Connector 61">
            <a:extLst>
              <a:ext uri="{FF2B5EF4-FFF2-40B4-BE49-F238E27FC236}">
                <a16:creationId xmlns:a16="http://schemas.microsoft.com/office/drawing/2014/main" id="{4B87483A-A905-45E6-81DE-3AEE814C0AAE}"/>
              </a:ext>
            </a:extLst>
          </p:cNvPr>
          <p:cNvCxnSpPr>
            <a:cxnSpLocks/>
            <a:stCxn id="9" idx="3"/>
            <a:endCxn id="38" idx="1"/>
          </p:cNvCxnSpPr>
          <p:nvPr/>
        </p:nvCxnSpPr>
        <p:spPr>
          <a:xfrm flipV="1">
            <a:off x="5153354" y="2321073"/>
            <a:ext cx="2498887" cy="1235883"/>
          </a:xfrm>
          <a:prstGeom prst="straightConnector1">
            <a:avLst/>
          </a:prstGeom>
          <a:ln w="38100">
            <a:solidFill>
              <a:srgbClr val="C0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27980660"/>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4638" y="1394165"/>
            <a:ext cx="11887200" cy="4339650"/>
          </a:xfrm>
        </p:spPr>
        <p:txBody>
          <a:bodyPr/>
          <a:lstStyle/>
          <a:p>
            <a:r>
              <a:rPr lang="en-US"/>
              <a:t>What is orchestration? </a:t>
            </a:r>
          </a:p>
          <a:p>
            <a:r>
              <a:rPr lang="en-US"/>
              <a:t>Microsoft offerings for containers </a:t>
            </a:r>
          </a:p>
          <a:p>
            <a:r>
              <a:rPr lang="en-US"/>
              <a:t>Azure Container Instance</a:t>
            </a:r>
          </a:p>
          <a:p>
            <a:r>
              <a:rPr lang="en-US"/>
              <a:t>Service Fabric</a:t>
            </a:r>
          </a:p>
          <a:p>
            <a:r>
              <a:rPr lang="en-US"/>
              <a:t>Additional options for orchestration</a:t>
            </a:r>
          </a:p>
          <a:p>
            <a:r>
              <a:rPr lang="en-US"/>
              <a:t>Introduction to Kubernetes</a:t>
            </a:r>
          </a:p>
          <a:p>
            <a:r>
              <a:rPr lang="en-US"/>
              <a:t>Introduction to </a:t>
            </a:r>
            <a:r>
              <a:rPr lang="en-US" err="1"/>
              <a:t>MiniKube</a:t>
            </a:r>
            <a:endParaRPr lang="en-US"/>
          </a:p>
        </p:txBody>
      </p:sp>
      <p:sp>
        <p:nvSpPr>
          <p:cNvPr id="2" name="Title 1"/>
          <p:cNvSpPr>
            <a:spLocks noGrp="1"/>
          </p:cNvSpPr>
          <p:nvPr>
            <p:ph type="title"/>
          </p:nvPr>
        </p:nvSpPr>
        <p:spPr/>
        <p:txBody>
          <a:bodyPr/>
          <a:lstStyle/>
          <a:p>
            <a:r>
              <a:rPr lang="en-US">
                <a:solidFill>
                  <a:schemeClr val="accent3"/>
                </a:solidFill>
              </a:rPr>
              <a:t>Agenda</a:t>
            </a:r>
            <a:endParaRPr lang="en-US" sz="4000">
              <a:solidFill>
                <a:schemeClr val="accent3"/>
              </a:solidFill>
            </a:endParaRPr>
          </a:p>
        </p:txBody>
      </p:sp>
    </p:spTree>
    <p:extLst>
      <p:ext uri="{BB962C8B-B14F-4D97-AF65-F5344CB8AC3E}">
        <p14:creationId xmlns:p14="http://schemas.microsoft.com/office/powerpoint/2010/main" val="4273017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CB095-6616-419A-82A6-55B75A7C1232}"/>
              </a:ext>
            </a:extLst>
          </p:cNvPr>
          <p:cNvSpPr>
            <a:spLocks noGrp="1"/>
          </p:cNvSpPr>
          <p:nvPr>
            <p:ph type="title"/>
          </p:nvPr>
        </p:nvSpPr>
        <p:spPr/>
        <p:txBody>
          <a:bodyPr/>
          <a:lstStyle/>
          <a:p>
            <a:r>
              <a:rPr lang="en-US" sz="4000" dirty="0">
                <a:solidFill>
                  <a:schemeClr val="accent3"/>
                </a:solidFill>
              </a:rPr>
              <a:t>What are Replica Sets?</a:t>
            </a:r>
          </a:p>
        </p:txBody>
      </p:sp>
      <p:sp>
        <p:nvSpPr>
          <p:cNvPr id="4" name="Text Placeholder 3">
            <a:extLst>
              <a:ext uri="{FF2B5EF4-FFF2-40B4-BE49-F238E27FC236}">
                <a16:creationId xmlns:a16="http://schemas.microsoft.com/office/drawing/2014/main" id="{ED073236-61CF-4077-92F5-73974994C881}"/>
              </a:ext>
            </a:extLst>
          </p:cNvPr>
          <p:cNvSpPr>
            <a:spLocks noGrp="1"/>
          </p:cNvSpPr>
          <p:nvPr>
            <p:ph type="body" sz="quarter" idx="11"/>
          </p:nvPr>
        </p:nvSpPr>
        <p:spPr>
          <a:xfrm>
            <a:off x="274637" y="1209673"/>
            <a:ext cx="11887200" cy="5035225"/>
          </a:xfrm>
        </p:spPr>
        <p:txBody>
          <a:bodyPr/>
          <a:lstStyle/>
          <a:p>
            <a:r>
              <a:rPr lang="en-US" sz="2800" dirty="0"/>
              <a:t>A Pod is essentially a one-off singleton instance</a:t>
            </a:r>
          </a:p>
          <a:p>
            <a:r>
              <a:rPr lang="en-US" sz="2800" b="1" dirty="0">
                <a:solidFill>
                  <a:schemeClr val="accent3"/>
                </a:solidFill>
              </a:rPr>
              <a:t>Replica Sets </a:t>
            </a:r>
            <a:r>
              <a:rPr lang="en-US" sz="2800" dirty="0"/>
              <a:t>are a Kubernetes object that manage Pods</a:t>
            </a:r>
          </a:p>
          <a:p>
            <a:pPr lvl="1">
              <a:spcBef>
                <a:spcPts val="1200"/>
              </a:spcBef>
            </a:pPr>
            <a:r>
              <a:rPr lang="en-US" dirty="0"/>
              <a:t>Redundancy – allow for failure </a:t>
            </a:r>
          </a:p>
          <a:p>
            <a:pPr lvl="1"/>
            <a:r>
              <a:rPr lang="en-US" dirty="0"/>
              <a:t>Scale – allow for more requests to be processed</a:t>
            </a:r>
          </a:p>
          <a:p>
            <a:r>
              <a:rPr lang="en-US" sz="2800" dirty="0"/>
              <a:t>They monitor the cluster and ensure the desired number of Pods are correctly running</a:t>
            </a:r>
          </a:p>
          <a:p>
            <a:pPr lvl="1">
              <a:spcBef>
                <a:spcPts val="1200"/>
              </a:spcBef>
            </a:pPr>
            <a:r>
              <a:rPr lang="en-US" dirty="0"/>
              <a:t>If no Pods are provisioned, the Replica Set Controller will schedule them</a:t>
            </a:r>
          </a:p>
          <a:p>
            <a:pPr lvl="1">
              <a:spcBef>
                <a:spcPts val="600"/>
              </a:spcBef>
            </a:pPr>
            <a:r>
              <a:rPr lang="en-US" dirty="0"/>
              <a:t>If actual count drops below the desired, the controller will schedule replacements</a:t>
            </a:r>
          </a:p>
          <a:p>
            <a:pPr lvl="1">
              <a:spcBef>
                <a:spcPts val="600"/>
              </a:spcBef>
            </a:pPr>
            <a:r>
              <a:rPr lang="en-US" dirty="0"/>
              <a:t>If you exceed the desired count, the controller will destroy them</a:t>
            </a:r>
          </a:p>
          <a:p>
            <a:pPr>
              <a:spcBef>
                <a:spcPts val="1200"/>
              </a:spcBef>
            </a:pPr>
            <a:r>
              <a:rPr lang="en-US" sz="2800" dirty="0"/>
              <a:t>Replica sets are created by and managed through Kubernetes Deployment objects</a:t>
            </a:r>
            <a:endParaRPr lang="en-US" dirty="0"/>
          </a:p>
        </p:txBody>
      </p:sp>
      <p:sp>
        <p:nvSpPr>
          <p:cNvPr id="21" name="Oval 20">
            <a:extLst>
              <a:ext uri="{FF2B5EF4-FFF2-40B4-BE49-F238E27FC236}">
                <a16:creationId xmlns:a16="http://schemas.microsoft.com/office/drawing/2014/main" id="{672B32DB-921C-4D8D-BB6C-317A8CCA6EAD}"/>
              </a:ext>
            </a:extLst>
          </p:cNvPr>
          <p:cNvSpPr/>
          <p:nvPr/>
        </p:nvSpPr>
        <p:spPr bwMode="auto">
          <a:xfrm>
            <a:off x="9858375" y="115026"/>
            <a:ext cx="2467702" cy="261461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2" name="Oval 21">
            <a:extLst>
              <a:ext uri="{FF2B5EF4-FFF2-40B4-BE49-F238E27FC236}">
                <a16:creationId xmlns:a16="http://schemas.microsoft.com/office/drawing/2014/main" id="{151D969C-F382-4926-ABC3-536A969697DE}"/>
              </a:ext>
            </a:extLst>
          </p:cNvPr>
          <p:cNvSpPr/>
          <p:nvPr/>
        </p:nvSpPr>
        <p:spPr bwMode="auto">
          <a:xfrm>
            <a:off x="10037424" y="678320"/>
            <a:ext cx="2071233" cy="1956148"/>
          </a:xfrm>
          <a:prstGeom prst="ellipse">
            <a:avLst/>
          </a:prstGeom>
          <a:solidFill>
            <a:srgbClr val="FFFFC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3" name="TextBox 22">
            <a:extLst>
              <a:ext uri="{FF2B5EF4-FFF2-40B4-BE49-F238E27FC236}">
                <a16:creationId xmlns:a16="http://schemas.microsoft.com/office/drawing/2014/main" id="{6A98B518-CE76-47A2-9B05-110318134C72}"/>
              </a:ext>
            </a:extLst>
          </p:cNvPr>
          <p:cNvSpPr txBox="1"/>
          <p:nvPr/>
        </p:nvSpPr>
        <p:spPr>
          <a:xfrm>
            <a:off x="9808368" y="215452"/>
            <a:ext cx="2535951" cy="544765"/>
          </a:xfrm>
          <a:prstGeom prst="rect">
            <a:avLst/>
          </a:prstGeom>
          <a:noFill/>
        </p:spPr>
        <p:txBody>
          <a:bodyPr wrap="square" lIns="182880" tIns="146304" rIns="182880" bIns="146304" rtlCol="0">
            <a:spAutoFit/>
          </a:bodyPr>
          <a:lstStyle/>
          <a:p>
            <a:pPr algn="ctr">
              <a:lnSpc>
                <a:spcPct val="90000"/>
              </a:lnSpc>
              <a:spcAft>
                <a:spcPts val="600"/>
              </a:spcAft>
            </a:pPr>
            <a:r>
              <a:rPr lang="en-US" sz="1600" dirty="0">
                <a:solidFill>
                  <a:schemeClr val="bg1"/>
                </a:solidFill>
              </a:rPr>
              <a:t>Deploymen</a:t>
            </a:r>
            <a:r>
              <a:rPr lang="en-US" dirty="0">
                <a:solidFill>
                  <a:schemeClr val="bg1"/>
                </a:solidFill>
              </a:rPr>
              <a:t>t</a:t>
            </a:r>
          </a:p>
        </p:txBody>
      </p:sp>
      <p:sp>
        <p:nvSpPr>
          <p:cNvPr id="24" name="TextBox 23">
            <a:extLst>
              <a:ext uri="{FF2B5EF4-FFF2-40B4-BE49-F238E27FC236}">
                <a16:creationId xmlns:a16="http://schemas.microsoft.com/office/drawing/2014/main" id="{20491270-1C2A-43DD-B39C-83AC30743B72}"/>
              </a:ext>
            </a:extLst>
          </p:cNvPr>
          <p:cNvSpPr txBox="1"/>
          <p:nvPr/>
        </p:nvSpPr>
        <p:spPr>
          <a:xfrm>
            <a:off x="9808368" y="692608"/>
            <a:ext cx="2517709" cy="517065"/>
          </a:xfrm>
          <a:prstGeom prst="rect">
            <a:avLst/>
          </a:prstGeom>
          <a:noFill/>
        </p:spPr>
        <p:txBody>
          <a:bodyPr wrap="square" lIns="182880" tIns="146304" rIns="182880" bIns="146304" rtlCol="0">
            <a:spAutoFit/>
          </a:bodyPr>
          <a:lstStyle/>
          <a:p>
            <a:pPr algn="ctr">
              <a:lnSpc>
                <a:spcPct val="90000"/>
              </a:lnSpc>
              <a:spcAft>
                <a:spcPts val="600"/>
              </a:spcAft>
            </a:pPr>
            <a:r>
              <a:rPr lang="en-US" sz="1600" dirty="0">
                <a:solidFill>
                  <a:srgbClr val="000000"/>
                </a:solidFill>
              </a:rPr>
              <a:t>Replica Set</a:t>
            </a:r>
          </a:p>
        </p:txBody>
      </p:sp>
      <p:sp>
        <p:nvSpPr>
          <p:cNvPr id="25" name="Oval 24">
            <a:extLst>
              <a:ext uri="{FF2B5EF4-FFF2-40B4-BE49-F238E27FC236}">
                <a16:creationId xmlns:a16="http://schemas.microsoft.com/office/drawing/2014/main" id="{3C1AEE0B-3DBF-4BD6-A9AB-ACF67E1BAAE8}"/>
              </a:ext>
            </a:extLst>
          </p:cNvPr>
          <p:cNvSpPr/>
          <p:nvPr/>
        </p:nvSpPr>
        <p:spPr bwMode="auto">
          <a:xfrm>
            <a:off x="10200829" y="1121417"/>
            <a:ext cx="1707804" cy="1306318"/>
          </a:xfrm>
          <a:prstGeom prst="ellipse">
            <a:avLst/>
          </a:prstGeom>
          <a:solidFill>
            <a:schemeClr val="bg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6" name="TextBox 25">
            <a:extLst>
              <a:ext uri="{FF2B5EF4-FFF2-40B4-BE49-F238E27FC236}">
                <a16:creationId xmlns:a16="http://schemas.microsoft.com/office/drawing/2014/main" id="{583A3590-B310-43B3-9D2E-24811C4F6CC9}"/>
              </a:ext>
            </a:extLst>
          </p:cNvPr>
          <p:cNvSpPr txBox="1"/>
          <p:nvPr/>
        </p:nvSpPr>
        <p:spPr>
          <a:xfrm>
            <a:off x="9711544" y="1149993"/>
            <a:ext cx="2614534" cy="517065"/>
          </a:xfrm>
          <a:prstGeom prst="rect">
            <a:avLst/>
          </a:prstGeom>
          <a:noFill/>
        </p:spPr>
        <p:txBody>
          <a:bodyPr wrap="square" lIns="182880" tIns="146304" rIns="182880" bIns="146304" rtlCol="0">
            <a:spAutoFit/>
          </a:bodyPr>
          <a:lstStyle/>
          <a:p>
            <a:pPr algn="ctr">
              <a:lnSpc>
                <a:spcPct val="90000"/>
              </a:lnSpc>
              <a:spcAft>
                <a:spcPts val="600"/>
              </a:spcAft>
            </a:pPr>
            <a:r>
              <a:rPr lang="en-US" sz="1600" dirty="0">
                <a:solidFill>
                  <a:srgbClr val="000000"/>
                </a:solidFill>
              </a:rPr>
              <a:t>POD</a:t>
            </a:r>
          </a:p>
        </p:txBody>
      </p:sp>
      <p:sp>
        <p:nvSpPr>
          <p:cNvPr id="27" name="Oval 26">
            <a:extLst>
              <a:ext uri="{FF2B5EF4-FFF2-40B4-BE49-F238E27FC236}">
                <a16:creationId xmlns:a16="http://schemas.microsoft.com/office/drawing/2014/main" id="{F9619ED2-14D9-41CE-A75A-39A7F420FE63}"/>
              </a:ext>
            </a:extLst>
          </p:cNvPr>
          <p:cNvSpPr/>
          <p:nvPr/>
        </p:nvSpPr>
        <p:spPr bwMode="auto">
          <a:xfrm>
            <a:off x="10368735" y="1580553"/>
            <a:ext cx="1397022" cy="586980"/>
          </a:xfrm>
          <a:prstGeom prst="ellipse">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8" name="TextBox 27">
            <a:extLst>
              <a:ext uri="{FF2B5EF4-FFF2-40B4-BE49-F238E27FC236}">
                <a16:creationId xmlns:a16="http://schemas.microsoft.com/office/drawing/2014/main" id="{EA31BE2F-019D-438E-AA07-867BD73FB067}"/>
              </a:ext>
            </a:extLst>
          </p:cNvPr>
          <p:cNvSpPr txBox="1"/>
          <p:nvPr/>
        </p:nvSpPr>
        <p:spPr>
          <a:xfrm>
            <a:off x="9808369" y="1600533"/>
            <a:ext cx="2517708" cy="517065"/>
          </a:xfrm>
          <a:prstGeom prst="rect">
            <a:avLst/>
          </a:prstGeom>
          <a:noFill/>
        </p:spPr>
        <p:txBody>
          <a:bodyPr wrap="square" lIns="182880" tIns="146304" rIns="182880" bIns="146304" rtlCol="0">
            <a:spAutoFit/>
          </a:bodyPr>
          <a:lstStyle/>
          <a:p>
            <a:pPr algn="ctr">
              <a:lnSpc>
                <a:spcPct val="90000"/>
              </a:lnSpc>
              <a:spcAft>
                <a:spcPts val="600"/>
              </a:spcAft>
            </a:pPr>
            <a:r>
              <a:rPr lang="en-US" sz="1600" dirty="0">
                <a:solidFill>
                  <a:srgbClr val="000000"/>
                </a:solidFill>
              </a:rPr>
              <a:t>Container</a:t>
            </a:r>
          </a:p>
        </p:txBody>
      </p:sp>
    </p:spTree>
    <p:extLst>
      <p:ext uri="{BB962C8B-B14F-4D97-AF65-F5344CB8AC3E}">
        <p14:creationId xmlns:p14="http://schemas.microsoft.com/office/powerpoint/2010/main" val="2417335038"/>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CB095-6616-419A-82A6-55B75A7C1232}"/>
              </a:ext>
            </a:extLst>
          </p:cNvPr>
          <p:cNvSpPr>
            <a:spLocks noGrp="1"/>
          </p:cNvSpPr>
          <p:nvPr>
            <p:ph type="title"/>
          </p:nvPr>
        </p:nvSpPr>
        <p:spPr/>
        <p:txBody>
          <a:bodyPr/>
          <a:lstStyle/>
          <a:p>
            <a:r>
              <a:rPr lang="en-US" sz="4000" dirty="0">
                <a:solidFill>
                  <a:schemeClr val="accent3"/>
                </a:solidFill>
              </a:rPr>
              <a:t>What are Deployments?</a:t>
            </a:r>
          </a:p>
        </p:txBody>
      </p:sp>
      <p:sp>
        <p:nvSpPr>
          <p:cNvPr id="4" name="Text Placeholder 3">
            <a:extLst>
              <a:ext uri="{FF2B5EF4-FFF2-40B4-BE49-F238E27FC236}">
                <a16:creationId xmlns:a16="http://schemas.microsoft.com/office/drawing/2014/main" id="{ED073236-61CF-4077-92F5-73974994C881}"/>
              </a:ext>
            </a:extLst>
          </p:cNvPr>
          <p:cNvSpPr>
            <a:spLocks noGrp="1"/>
          </p:cNvSpPr>
          <p:nvPr>
            <p:ph type="body" sz="quarter" idx="11"/>
          </p:nvPr>
        </p:nvSpPr>
        <p:spPr>
          <a:xfrm>
            <a:off x="272272" y="1211263"/>
            <a:ext cx="11887200" cy="4979825"/>
          </a:xfrm>
        </p:spPr>
        <p:txBody>
          <a:bodyPr/>
          <a:lstStyle/>
          <a:p>
            <a:r>
              <a:rPr lang="en-US" sz="2800" dirty="0"/>
              <a:t>A deployment defines the lifecycle of an application</a:t>
            </a:r>
          </a:p>
          <a:p>
            <a:pPr lvl="1"/>
            <a:r>
              <a:rPr lang="en-US" dirty="0"/>
              <a:t>Is made up of pods</a:t>
            </a:r>
          </a:p>
          <a:p>
            <a:pPr lvl="1"/>
            <a:r>
              <a:rPr lang="en-US" dirty="0"/>
              <a:t>Controls Replica Sets</a:t>
            </a:r>
          </a:p>
          <a:p>
            <a:pPr lvl="1"/>
            <a:r>
              <a:rPr lang="en-US" dirty="0"/>
              <a:t>Includes the functionality to update the desired state</a:t>
            </a:r>
          </a:p>
          <a:p>
            <a:pPr lvl="1"/>
            <a:r>
              <a:rPr lang="en-US" dirty="0"/>
              <a:t>Rolling updates are included</a:t>
            </a:r>
          </a:p>
          <a:p>
            <a:pPr lvl="1"/>
            <a:r>
              <a:rPr lang="en-US" dirty="0"/>
              <a:t>Provides fine-grained control over how and when a new pod version is rolled out as well as rolled back to a previous state</a:t>
            </a:r>
          </a:p>
          <a:p>
            <a:pPr lvl="1"/>
            <a:endParaRPr lang="en-US" dirty="0"/>
          </a:p>
          <a:p>
            <a:r>
              <a:rPr lang="en-US" sz="2800" dirty="0"/>
              <a:t>With a deployment, you can declaratively state how many instances of your pod you would like, you can define rollout strategies, gain self-healing behavior, and much more. This provides a scalable platform to deploy your application.</a:t>
            </a:r>
            <a:endParaRPr lang="en-US" dirty="0"/>
          </a:p>
        </p:txBody>
      </p:sp>
      <p:sp>
        <p:nvSpPr>
          <p:cNvPr id="21" name="Oval 20">
            <a:extLst>
              <a:ext uri="{FF2B5EF4-FFF2-40B4-BE49-F238E27FC236}">
                <a16:creationId xmlns:a16="http://schemas.microsoft.com/office/drawing/2014/main" id="{8A43BFB4-CAC5-40AD-AE8F-B89D5BA97F46}"/>
              </a:ext>
            </a:extLst>
          </p:cNvPr>
          <p:cNvSpPr/>
          <p:nvPr/>
        </p:nvSpPr>
        <p:spPr bwMode="auto">
          <a:xfrm>
            <a:off x="9858374" y="100014"/>
            <a:ext cx="2467702" cy="261461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2" name="Oval 21">
            <a:extLst>
              <a:ext uri="{FF2B5EF4-FFF2-40B4-BE49-F238E27FC236}">
                <a16:creationId xmlns:a16="http://schemas.microsoft.com/office/drawing/2014/main" id="{AD606967-6329-40D0-91E8-F94935545C9F}"/>
              </a:ext>
            </a:extLst>
          </p:cNvPr>
          <p:cNvSpPr/>
          <p:nvPr/>
        </p:nvSpPr>
        <p:spPr bwMode="auto">
          <a:xfrm>
            <a:off x="10037423" y="663308"/>
            <a:ext cx="2071233" cy="1956148"/>
          </a:xfrm>
          <a:prstGeom prst="ellipse">
            <a:avLst/>
          </a:prstGeom>
          <a:solidFill>
            <a:srgbClr val="FFFFC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 name="TextBox 22">
            <a:extLst>
              <a:ext uri="{FF2B5EF4-FFF2-40B4-BE49-F238E27FC236}">
                <a16:creationId xmlns:a16="http://schemas.microsoft.com/office/drawing/2014/main" id="{4EAEFFF1-2B49-402E-935F-610A7DC732C4}"/>
              </a:ext>
            </a:extLst>
          </p:cNvPr>
          <p:cNvSpPr txBox="1"/>
          <p:nvPr/>
        </p:nvSpPr>
        <p:spPr>
          <a:xfrm>
            <a:off x="9808367" y="200440"/>
            <a:ext cx="2535951" cy="544765"/>
          </a:xfrm>
          <a:prstGeom prst="rect">
            <a:avLst/>
          </a:prstGeom>
          <a:noFill/>
        </p:spPr>
        <p:txBody>
          <a:bodyPr wrap="square" lIns="182880" tIns="146304" rIns="182880" bIns="146304" rtlCol="0">
            <a:spAutoFit/>
          </a:bodyPr>
          <a:lstStyle/>
          <a:p>
            <a:pPr algn="ctr">
              <a:lnSpc>
                <a:spcPct val="90000"/>
              </a:lnSpc>
              <a:spcAft>
                <a:spcPts val="600"/>
              </a:spcAft>
            </a:pPr>
            <a:r>
              <a:rPr lang="en-US" sz="1600" dirty="0">
                <a:solidFill>
                  <a:schemeClr val="bg1"/>
                </a:solidFill>
              </a:rPr>
              <a:t>Deploymen</a:t>
            </a:r>
            <a:r>
              <a:rPr lang="en-US" dirty="0">
                <a:solidFill>
                  <a:schemeClr val="bg1"/>
                </a:solidFill>
              </a:rPr>
              <a:t>t</a:t>
            </a:r>
          </a:p>
        </p:txBody>
      </p:sp>
      <p:sp>
        <p:nvSpPr>
          <p:cNvPr id="24" name="TextBox 23">
            <a:extLst>
              <a:ext uri="{FF2B5EF4-FFF2-40B4-BE49-F238E27FC236}">
                <a16:creationId xmlns:a16="http://schemas.microsoft.com/office/drawing/2014/main" id="{FC8F19AB-0029-4001-A610-A40FAA60DB17}"/>
              </a:ext>
            </a:extLst>
          </p:cNvPr>
          <p:cNvSpPr txBox="1"/>
          <p:nvPr/>
        </p:nvSpPr>
        <p:spPr>
          <a:xfrm>
            <a:off x="9808367" y="677596"/>
            <a:ext cx="2517709" cy="517065"/>
          </a:xfrm>
          <a:prstGeom prst="rect">
            <a:avLst/>
          </a:prstGeom>
          <a:noFill/>
        </p:spPr>
        <p:txBody>
          <a:bodyPr wrap="square" lIns="182880" tIns="146304" rIns="182880" bIns="146304" rtlCol="0">
            <a:spAutoFit/>
          </a:bodyPr>
          <a:lstStyle/>
          <a:p>
            <a:pPr algn="ctr">
              <a:lnSpc>
                <a:spcPct val="90000"/>
              </a:lnSpc>
              <a:spcAft>
                <a:spcPts val="600"/>
              </a:spcAft>
            </a:pPr>
            <a:r>
              <a:rPr lang="en-US" sz="1600" dirty="0">
                <a:solidFill>
                  <a:srgbClr val="000000"/>
                </a:solidFill>
              </a:rPr>
              <a:t>Replica Set</a:t>
            </a:r>
          </a:p>
        </p:txBody>
      </p:sp>
      <p:sp>
        <p:nvSpPr>
          <p:cNvPr id="25" name="Oval 24">
            <a:extLst>
              <a:ext uri="{FF2B5EF4-FFF2-40B4-BE49-F238E27FC236}">
                <a16:creationId xmlns:a16="http://schemas.microsoft.com/office/drawing/2014/main" id="{8D191D75-BEE4-4DF1-B609-3A1CC73CC273}"/>
              </a:ext>
            </a:extLst>
          </p:cNvPr>
          <p:cNvSpPr/>
          <p:nvPr/>
        </p:nvSpPr>
        <p:spPr bwMode="auto">
          <a:xfrm>
            <a:off x="10200828" y="1106405"/>
            <a:ext cx="1707804" cy="1306318"/>
          </a:xfrm>
          <a:prstGeom prst="ellipse">
            <a:avLst/>
          </a:prstGeom>
          <a:solidFill>
            <a:schemeClr val="bg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Box 25">
            <a:extLst>
              <a:ext uri="{FF2B5EF4-FFF2-40B4-BE49-F238E27FC236}">
                <a16:creationId xmlns:a16="http://schemas.microsoft.com/office/drawing/2014/main" id="{705A2621-F9D8-4774-839A-81E190F27821}"/>
              </a:ext>
            </a:extLst>
          </p:cNvPr>
          <p:cNvSpPr txBox="1"/>
          <p:nvPr/>
        </p:nvSpPr>
        <p:spPr>
          <a:xfrm>
            <a:off x="9711543" y="1134981"/>
            <a:ext cx="2614534" cy="517065"/>
          </a:xfrm>
          <a:prstGeom prst="rect">
            <a:avLst/>
          </a:prstGeom>
          <a:noFill/>
        </p:spPr>
        <p:txBody>
          <a:bodyPr wrap="square" lIns="182880" tIns="146304" rIns="182880" bIns="146304" rtlCol="0">
            <a:spAutoFit/>
          </a:bodyPr>
          <a:lstStyle/>
          <a:p>
            <a:pPr algn="ctr">
              <a:lnSpc>
                <a:spcPct val="90000"/>
              </a:lnSpc>
              <a:spcAft>
                <a:spcPts val="600"/>
              </a:spcAft>
            </a:pPr>
            <a:r>
              <a:rPr lang="en-US" sz="1600" dirty="0">
                <a:solidFill>
                  <a:srgbClr val="000000"/>
                </a:solidFill>
              </a:rPr>
              <a:t>POD</a:t>
            </a:r>
          </a:p>
        </p:txBody>
      </p:sp>
      <p:sp>
        <p:nvSpPr>
          <p:cNvPr id="27" name="Oval 26">
            <a:extLst>
              <a:ext uri="{FF2B5EF4-FFF2-40B4-BE49-F238E27FC236}">
                <a16:creationId xmlns:a16="http://schemas.microsoft.com/office/drawing/2014/main" id="{8251A76F-CBDA-4301-A990-4E1339E9B1B1}"/>
              </a:ext>
            </a:extLst>
          </p:cNvPr>
          <p:cNvSpPr/>
          <p:nvPr/>
        </p:nvSpPr>
        <p:spPr bwMode="auto">
          <a:xfrm>
            <a:off x="10368734" y="1565541"/>
            <a:ext cx="1397022" cy="586980"/>
          </a:xfrm>
          <a:prstGeom prst="ellipse">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8" name="TextBox 27">
            <a:extLst>
              <a:ext uri="{FF2B5EF4-FFF2-40B4-BE49-F238E27FC236}">
                <a16:creationId xmlns:a16="http://schemas.microsoft.com/office/drawing/2014/main" id="{B272B8FB-95DC-4AB0-8648-AB21255CE651}"/>
              </a:ext>
            </a:extLst>
          </p:cNvPr>
          <p:cNvSpPr txBox="1"/>
          <p:nvPr/>
        </p:nvSpPr>
        <p:spPr>
          <a:xfrm>
            <a:off x="9808368" y="1585521"/>
            <a:ext cx="2517708" cy="517065"/>
          </a:xfrm>
          <a:prstGeom prst="rect">
            <a:avLst/>
          </a:prstGeom>
          <a:noFill/>
        </p:spPr>
        <p:txBody>
          <a:bodyPr wrap="square" lIns="182880" tIns="146304" rIns="182880" bIns="146304" rtlCol="0">
            <a:spAutoFit/>
          </a:bodyPr>
          <a:lstStyle/>
          <a:p>
            <a:pPr algn="ctr">
              <a:lnSpc>
                <a:spcPct val="90000"/>
              </a:lnSpc>
              <a:spcAft>
                <a:spcPts val="600"/>
              </a:spcAft>
            </a:pPr>
            <a:r>
              <a:rPr lang="en-US" sz="1600" dirty="0">
                <a:solidFill>
                  <a:srgbClr val="000000"/>
                </a:solidFill>
              </a:rPr>
              <a:t>Container</a:t>
            </a:r>
          </a:p>
        </p:txBody>
      </p:sp>
    </p:spTree>
    <p:extLst>
      <p:ext uri="{BB962C8B-B14F-4D97-AF65-F5344CB8AC3E}">
        <p14:creationId xmlns:p14="http://schemas.microsoft.com/office/powerpoint/2010/main" val="3414708151"/>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4DAC37BC-8BE8-4FD5-A0B2-2E99E8206267}"/>
              </a:ext>
            </a:extLst>
          </p:cNvPr>
          <p:cNvCxnSpPr>
            <a:cxnSpLocks/>
          </p:cNvCxnSpPr>
          <p:nvPr/>
        </p:nvCxnSpPr>
        <p:spPr>
          <a:xfrm>
            <a:off x="2346158" y="0"/>
            <a:ext cx="0" cy="7395411"/>
          </a:xfrm>
          <a:prstGeom prst="line">
            <a:avLst/>
          </a:prstGeom>
          <a:ln>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9" name="Title 3">
            <a:extLst>
              <a:ext uri="{FF2B5EF4-FFF2-40B4-BE49-F238E27FC236}">
                <a16:creationId xmlns:a16="http://schemas.microsoft.com/office/drawing/2014/main" id="{A33B64E7-2A98-48B7-A8AC-AEA4E83FE881}"/>
              </a:ext>
            </a:extLst>
          </p:cNvPr>
          <p:cNvSpPr txBox="1">
            <a:spLocks/>
          </p:cNvSpPr>
          <p:nvPr/>
        </p:nvSpPr>
        <p:spPr>
          <a:xfrm>
            <a:off x="4030088" y="215314"/>
            <a:ext cx="6632776"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en-US">
                <a:solidFill>
                  <a:schemeClr val="accent3"/>
                </a:solidFill>
              </a:rPr>
              <a:t>Azure Kubernetes Engine</a:t>
            </a:r>
          </a:p>
        </p:txBody>
      </p:sp>
      <p:sp>
        <p:nvSpPr>
          <p:cNvPr id="2" name="Rectangle 1">
            <a:extLst>
              <a:ext uri="{FF2B5EF4-FFF2-40B4-BE49-F238E27FC236}">
                <a16:creationId xmlns:a16="http://schemas.microsoft.com/office/drawing/2014/main" id="{04F96759-4363-4C60-9DBE-BC9206178729}"/>
              </a:ext>
            </a:extLst>
          </p:cNvPr>
          <p:cNvSpPr/>
          <p:nvPr/>
        </p:nvSpPr>
        <p:spPr>
          <a:xfrm>
            <a:off x="2852737" y="1712546"/>
            <a:ext cx="9282109" cy="3600986"/>
          </a:xfrm>
          <a:prstGeom prst="rect">
            <a:avLst/>
          </a:prstGeom>
        </p:spPr>
        <p:txBody>
          <a:bodyPr wrap="square">
            <a:spAutoFit/>
          </a:bodyPr>
          <a:lstStyle/>
          <a:p>
            <a:pPr marL="342900" indent="-342900">
              <a:buFont typeface="Arial" panose="020B0604020202020204" pitchFamily="34" charset="0"/>
              <a:buChar char="•"/>
            </a:pPr>
            <a:r>
              <a:rPr lang="en-US" sz="2400"/>
              <a:t>Easiest way to provision a self-managed Kubernetes cluster on Azure</a:t>
            </a:r>
            <a:br>
              <a:rPr lang="en-US" sz="2400"/>
            </a:br>
            <a:endParaRPr lang="en-US" sz="2400"/>
          </a:p>
          <a:p>
            <a:pPr marL="342900" indent="-342900">
              <a:buFont typeface="Arial" panose="020B0604020202020204" pitchFamily="34" charset="0"/>
              <a:buChar char="•"/>
            </a:pPr>
            <a:r>
              <a:rPr lang="en-US" sz="2400"/>
              <a:t>Leverages Azure Resource Manager (ARM), to help you create, destroy and maintain clusters provisioned with basic IaaS resources in Azure</a:t>
            </a:r>
          </a:p>
          <a:p>
            <a:pPr marL="342900" indent="-342900">
              <a:buFont typeface="Arial" panose="020B0604020202020204" pitchFamily="34" charset="0"/>
              <a:buChar char="•"/>
            </a:pPr>
            <a:endParaRPr lang="en-US" sz="2400"/>
          </a:p>
          <a:p>
            <a:pPr marL="342900" indent="-342900">
              <a:buFont typeface="Arial" panose="020B0604020202020204" pitchFamily="34" charset="0"/>
              <a:buChar char="•"/>
            </a:pPr>
            <a:r>
              <a:rPr lang="en-US" sz="2400"/>
              <a:t>Allows you to customize Deployments </a:t>
            </a:r>
          </a:p>
          <a:p>
            <a:pPr marL="752121" lvl="1" indent="-285750">
              <a:buFont typeface="Arial" panose="020B0604020202020204" pitchFamily="34" charset="0"/>
              <a:buChar char="•"/>
            </a:pPr>
            <a:r>
              <a:rPr lang="en-US"/>
              <a:t>Deploying into existing virtual networks</a:t>
            </a:r>
          </a:p>
          <a:p>
            <a:pPr marL="752121" lvl="1" indent="-285750">
              <a:buFont typeface="Arial" panose="020B0604020202020204" pitchFamily="34" charset="0"/>
              <a:buChar char="•"/>
            </a:pPr>
            <a:r>
              <a:rPr lang="en-US"/>
              <a:t>Utilizing multiple agent pools</a:t>
            </a:r>
          </a:p>
        </p:txBody>
      </p:sp>
      <p:sp>
        <p:nvSpPr>
          <p:cNvPr id="29" name="TextBox 28">
            <a:extLst>
              <a:ext uri="{FF2B5EF4-FFF2-40B4-BE49-F238E27FC236}">
                <a16:creationId xmlns:a16="http://schemas.microsoft.com/office/drawing/2014/main" id="{130C6B5F-7C19-4284-B186-1BF58AF33A8C}"/>
              </a:ext>
            </a:extLst>
          </p:cNvPr>
          <p:cNvSpPr txBox="1"/>
          <p:nvPr/>
        </p:nvSpPr>
        <p:spPr>
          <a:xfrm>
            <a:off x="3249891" y="843715"/>
            <a:ext cx="8193169" cy="578347"/>
          </a:xfrm>
          <a:prstGeom prst="rect">
            <a:avLst/>
          </a:prstGeom>
          <a:noFill/>
        </p:spPr>
        <p:txBody>
          <a:bodyPr wrap="square" lIns="149217" tIns="149217" rIns="149217" bIns="149217" rtlCol="0">
            <a:spAutoFit/>
          </a:bodyPr>
          <a:lstStyle/>
          <a:p>
            <a:pPr lvl="0" algn="ctr">
              <a:lnSpc>
                <a:spcPct val="90000"/>
              </a:lnSpc>
              <a:spcAft>
                <a:spcPts val="340"/>
              </a:spcAft>
              <a:defRPr/>
            </a:pPr>
            <a:r>
              <a:rPr lang="en-US" sz="2000"/>
              <a:t>Open source: </a:t>
            </a:r>
            <a:r>
              <a:rPr lang="en-US" sz="2000">
                <a:hlinkClick r:id="rId3"/>
              </a:rPr>
              <a:t>https://github.com/Azure/aks-engine</a:t>
            </a:r>
            <a:endParaRPr lang="en-US" sz="2000"/>
          </a:p>
        </p:txBody>
      </p:sp>
      <p:pic>
        <p:nvPicPr>
          <p:cNvPr id="14" name="Picture 13">
            <a:extLst>
              <a:ext uri="{FF2B5EF4-FFF2-40B4-BE49-F238E27FC236}">
                <a16:creationId xmlns:a16="http://schemas.microsoft.com/office/drawing/2014/main" id="{B98EBCCB-4813-4CCF-8083-8CD42DBBA69C}"/>
              </a:ext>
            </a:extLst>
          </p:cNvPr>
          <p:cNvPicPr>
            <a:picLocks noChangeAspect="1"/>
          </p:cNvPicPr>
          <p:nvPr/>
        </p:nvPicPr>
        <p:blipFill>
          <a:blip r:embed="rId4">
            <a:alphaModFix amt="20000"/>
          </a:blip>
          <a:stretch>
            <a:fillRect/>
          </a:stretch>
        </p:blipFill>
        <p:spPr>
          <a:xfrm>
            <a:off x="442962" y="1493345"/>
            <a:ext cx="1326107" cy="479958"/>
          </a:xfrm>
          <a:prstGeom prst="rect">
            <a:avLst/>
          </a:prstGeom>
        </p:spPr>
      </p:pic>
      <p:pic>
        <p:nvPicPr>
          <p:cNvPr id="15" name="Picture 14">
            <a:extLst>
              <a:ext uri="{FF2B5EF4-FFF2-40B4-BE49-F238E27FC236}">
                <a16:creationId xmlns:a16="http://schemas.microsoft.com/office/drawing/2014/main" id="{C3AB4196-1DE2-4A91-9E4E-8ACAC05B172F}"/>
              </a:ext>
            </a:extLst>
          </p:cNvPr>
          <p:cNvPicPr>
            <a:picLocks noChangeAspect="1"/>
          </p:cNvPicPr>
          <p:nvPr/>
        </p:nvPicPr>
        <p:blipFill>
          <a:blip r:embed="rId5">
            <a:alphaModFix amt="20000"/>
          </a:blip>
          <a:stretch>
            <a:fillRect/>
          </a:stretch>
        </p:blipFill>
        <p:spPr>
          <a:xfrm>
            <a:off x="581110" y="139625"/>
            <a:ext cx="1068955" cy="1068955"/>
          </a:xfrm>
          <a:prstGeom prst="rect">
            <a:avLst/>
          </a:prstGeom>
        </p:spPr>
      </p:pic>
      <p:pic>
        <p:nvPicPr>
          <p:cNvPr id="16" name="Picture 15">
            <a:extLst>
              <a:ext uri="{FF2B5EF4-FFF2-40B4-BE49-F238E27FC236}">
                <a16:creationId xmlns:a16="http://schemas.microsoft.com/office/drawing/2014/main" id="{9FAA6197-F3BF-49C7-A799-94D560057D6E}"/>
              </a:ext>
            </a:extLst>
          </p:cNvPr>
          <p:cNvPicPr>
            <a:picLocks noChangeAspect="1"/>
          </p:cNvPicPr>
          <p:nvPr/>
        </p:nvPicPr>
        <p:blipFill>
          <a:blip r:embed="rId6">
            <a:alphaModFix amt="20000"/>
            <a:extLst>
              <a:ext uri="{28A0092B-C50C-407E-A947-70E740481C1C}">
                <a14:useLocalDpi xmlns:a14="http://schemas.microsoft.com/office/drawing/2010/main" val="0"/>
              </a:ext>
            </a:extLst>
          </a:blip>
          <a:stretch>
            <a:fillRect/>
          </a:stretch>
        </p:blipFill>
        <p:spPr>
          <a:xfrm>
            <a:off x="442961" y="2258068"/>
            <a:ext cx="1326107" cy="795664"/>
          </a:xfrm>
          <a:prstGeom prst="rect">
            <a:avLst/>
          </a:prstGeom>
        </p:spPr>
      </p:pic>
      <p:pic>
        <p:nvPicPr>
          <p:cNvPr id="17" name="Picture 2" descr="https://upload.wikimedia.org/wikipedia/commons/thumb/3/3a/OpenShift-LogoType.svg/1200px-OpenShift-LogoType.svg.png">
            <a:extLst>
              <a:ext uri="{FF2B5EF4-FFF2-40B4-BE49-F238E27FC236}">
                <a16:creationId xmlns:a16="http://schemas.microsoft.com/office/drawing/2014/main" id="{BC62238B-5653-463D-9E6F-B7159DB2A23D}"/>
              </a:ext>
            </a:extLst>
          </p:cNvPr>
          <p:cNvPicPr>
            <a:picLocks noChangeAspect="1" noChangeArrowheads="1"/>
          </p:cNvPicPr>
          <p:nvPr/>
        </p:nvPicPr>
        <p:blipFill>
          <a:blip r:embed="rId7">
            <a:alphaModFix amt="20000"/>
            <a:extLst>
              <a:ext uri="{28A0092B-C50C-407E-A947-70E740481C1C}">
                <a14:useLocalDpi xmlns:a14="http://schemas.microsoft.com/office/drawing/2010/main" val="0"/>
              </a:ext>
            </a:extLst>
          </a:blip>
          <a:srcRect/>
          <a:stretch>
            <a:fillRect/>
          </a:stretch>
        </p:blipFill>
        <p:spPr bwMode="auto">
          <a:xfrm>
            <a:off x="640822" y="3334488"/>
            <a:ext cx="930384" cy="994004"/>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a:extLst>
              <a:ext uri="{FF2B5EF4-FFF2-40B4-BE49-F238E27FC236}">
                <a16:creationId xmlns:a16="http://schemas.microsoft.com/office/drawing/2014/main" id="{CE0501C9-F732-479E-B900-C66586ED7E87}"/>
              </a:ext>
            </a:extLst>
          </p:cNvPr>
          <p:cNvPicPr>
            <a:picLocks noChangeAspect="1"/>
          </p:cNvPicPr>
          <p:nvPr/>
        </p:nvPicPr>
        <p:blipFill>
          <a:blip r:embed="rId8">
            <a:alphaModFix amt="20000"/>
          </a:blip>
          <a:stretch>
            <a:fillRect/>
          </a:stretch>
        </p:blipFill>
        <p:spPr>
          <a:xfrm>
            <a:off x="603917" y="4609248"/>
            <a:ext cx="1023340" cy="1009756"/>
          </a:xfrm>
          <a:prstGeom prst="rect">
            <a:avLst/>
          </a:prstGeom>
        </p:spPr>
      </p:pic>
      <p:pic>
        <p:nvPicPr>
          <p:cNvPr id="19" name="Picture 18">
            <a:extLst>
              <a:ext uri="{FF2B5EF4-FFF2-40B4-BE49-F238E27FC236}">
                <a16:creationId xmlns:a16="http://schemas.microsoft.com/office/drawing/2014/main" id="{A9556937-15C0-4183-8F04-8784DEDB8C6C}"/>
              </a:ext>
            </a:extLst>
          </p:cNvPr>
          <p:cNvPicPr>
            <a:picLocks noChangeAspect="1"/>
          </p:cNvPicPr>
          <p:nvPr/>
        </p:nvPicPr>
        <p:blipFill>
          <a:blip r:embed="rId9">
            <a:alphaModFix/>
          </a:blip>
          <a:stretch>
            <a:fillRect/>
          </a:stretch>
        </p:blipFill>
        <p:spPr>
          <a:xfrm>
            <a:off x="698430" y="5899760"/>
            <a:ext cx="815167" cy="795666"/>
          </a:xfrm>
          <a:prstGeom prst="rect">
            <a:avLst/>
          </a:prstGeom>
        </p:spPr>
      </p:pic>
    </p:spTree>
    <p:extLst>
      <p:ext uri="{BB962C8B-B14F-4D97-AF65-F5344CB8AC3E}">
        <p14:creationId xmlns:p14="http://schemas.microsoft.com/office/powerpoint/2010/main" val="3505517305"/>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4DAC37BC-8BE8-4FD5-A0B2-2E99E8206267}"/>
              </a:ext>
            </a:extLst>
          </p:cNvPr>
          <p:cNvCxnSpPr>
            <a:cxnSpLocks/>
          </p:cNvCxnSpPr>
          <p:nvPr/>
        </p:nvCxnSpPr>
        <p:spPr>
          <a:xfrm>
            <a:off x="2346158" y="0"/>
            <a:ext cx="0" cy="7395411"/>
          </a:xfrm>
          <a:prstGeom prst="line">
            <a:avLst/>
          </a:prstGeom>
          <a:ln>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6BB0D9A8-57F1-44BA-A57E-4CF52DEA3A07}"/>
              </a:ext>
            </a:extLst>
          </p:cNvPr>
          <p:cNvSpPr/>
          <p:nvPr/>
        </p:nvSpPr>
        <p:spPr bwMode="auto">
          <a:xfrm rot="16200000">
            <a:off x="10418867" y="1946398"/>
            <a:ext cx="663480" cy="663480"/>
          </a:xfrm>
          <a:prstGeom prst="ellipse">
            <a:avLst/>
          </a:prstGeom>
          <a:solidFill>
            <a:srgbClr val="FFFFFF"/>
          </a:solidFill>
          <a:ln w="28575" cap="flat" cmpd="sng" algn="ctr">
            <a:solidFill>
              <a:srgbClr val="0072C6"/>
            </a:solid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ctr" defTabSz="913926" rtl="0" eaLnBrk="1" fontAlgn="base" latinLnBrk="0" hangingPunct="1">
              <a:lnSpc>
                <a:spcPct val="100000"/>
              </a:lnSpc>
              <a:spcBef>
                <a:spcPct val="0"/>
              </a:spcBef>
              <a:spcAft>
                <a:spcPct val="0"/>
              </a:spcAft>
              <a:buClrTx/>
              <a:buSzTx/>
              <a:buFontTx/>
              <a:buNone/>
              <a:tabLst/>
              <a:defRPr/>
            </a:pPr>
            <a:endParaRPr kumimoji="0" lang="en-US" sz="1960" b="0" i="0" u="none" strike="noStrike" kern="0" cap="none" spc="0" normalizeH="0" baseline="0" noProof="0">
              <a:ln>
                <a:noFill/>
              </a:ln>
              <a:gradFill>
                <a:gsLst>
                  <a:gs pos="0">
                    <a:srgbClr val="FFFFFF"/>
                  </a:gs>
                  <a:gs pos="100000">
                    <a:srgbClr val="FFFFFF"/>
                  </a:gs>
                </a:gsLst>
                <a:lin ang="5400000" scaled="0"/>
              </a:gradFill>
              <a:effectLst/>
              <a:uLnTx/>
              <a:uFillTx/>
              <a:latin typeface="Segoe UI Light" charset="0"/>
              <a:ea typeface="+mn-ea"/>
              <a:cs typeface="+mn-cs"/>
            </a:endParaRPr>
          </a:p>
        </p:txBody>
      </p:sp>
      <p:sp>
        <p:nvSpPr>
          <p:cNvPr id="11" name="TextBox 10">
            <a:extLst>
              <a:ext uri="{FF2B5EF4-FFF2-40B4-BE49-F238E27FC236}">
                <a16:creationId xmlns:a16="http://schemas.microsoft.com/office/drawing/2014/main" id="{49E11974-8A1A-44E4-9399-53185029855B}"/>
              </a:ext>
            </a:extLst>
          </p:cNvPr>
          <p:cNvSpPr txBox="1"/>
          <p:nvPr/>
        </p:nvSpPr>
        <p:spPr>
          <a:xfrm>
            <a:off x="3262799" y="810912"/>
            <a:ext cx="8193169" cy="609125"/>
          </a:xfrm>
          <a:prstGeom prst="rect">
            <a:avLst/>
          </a:prstGeom>
          <a:noFill/>
        </p:spPr>
        <p:txBody>
          <a:bodyPr wrap="square" lIns="149217" tIns="149217" rIns="149217" bIns="149217" rtlCol="0">
            <a:spAutoFit/>
          </a:bodyPr>
          <a:lstStyle/>
          <a:p>
            <a:pPr marL="0" marR="0" lvl="0" indent="0" defTabSz="932597" rtl="0" eaLnBrk="1" fontAlgn="auto" latinLnBrk="0" hangingPunct="1">
              <a:lnSpc>
                <a:spcPct val="100000"/>
              </a:lnSpc>
              <a:spcBef>
                <a:spcPts val="0"/>
              </a:spcBef>
              <a:spcAft>
                <a:spcPts val="612"/>
              </a:spcAft>
              <a:buClrTx/>
              <a:buSzTx/>
              <a:buFontTx/>
              <a:buNone/>
              <a:tabLst/>
              <a:defRPr/>
            </a:pPr>
            <a:r>
              <a:rPr kumimoji="0" lang="en-US" sz="2000" b="0" i="0" u="none" strike="noStrike" kern="1200" cap="none" spc="0" normalizeH="0" baseline="0" noProof="0">
                <a:ln>
                  <a:noFill/>
                </a:ln>
                <a:effectLst/>
                <a:uLnTx/>
                <a:uFillTx/>
                <a:latin typeface="Segoe UI"/>
                <a:ea typeface="+mn-ea"/>
                <a:cs typeface="Segoe UI Semibold" panose="020B0702040204020203" pitchFamily="34" charset="0"/>
              </a:rPr>
              <a:t>Simplify the deployment, management, and operations of Kubernetes</a:t>
            </a:r>
          </a:p>
        </p:txBody>
      </p:sp>
      <p:sp>
        <p:nvSpPr>
          <p:cNvPr id="12" name="TextBox 11">
            <a:extLst>
              <a:ext uri="{FF2B5EF4-FFF2-40B4-BE49-F238E27FC236}">
                <a16:creationId xmlns:a16="http://schemas.microsoft.com/office/drawing/2014/main" id="{ED0BF211-15EF-4D46-B650-AF21C7FCF0AD}"/>
              </a:ext>
            </a:extLst>
          </p:cNvPr>
          <p:cNvSpPr txBox="1"/>
          <p:nvPr/>
        </p:nvSpPr>
        <p:spPr>
          <a:xfrm>
            <a:off x="3333725" y="2620307"/>
            <a:ext cx="2377848" cy="1126420"/>
          </a:xfrm>
          <a:prstGeom prst="rect">
            <a:avLst/>
          </a:prstGeom>
          <a:noFill/>
        </p:spPr>
        <p:txBody>
          <a:bodyPr wrap="square" lIns="146283" tIns="146283" rIns="146283" bIns="146283" rtlCol="0">
            <a:spAutoFit/>
          </a:bodyPr>
          <a:lstStyle/>
          <a:p>
            <a:pPr marL="0" marR="0" lvl="0" indent="0" algn="ctr" defTabSz="932563" rtl="0" eaLnBrk="1" fontAlgn="auto" latinLnBrk="0" hangingPunct="1">
              <a:lnSpc>
                <a:spcPct val="100000"/>
              </a:lnSpc>
              <a:spcBef>
                <a:spcPts val="0"/>
              </a:spcBef>
              <a:spcAft>
                <a:spcPts val="240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rPr>
              <a:t>Deploy and manage Kubernetes with ease </a:t>
            </a:r>
          </a:p>
        </p:txBody>
      </p:sp>
      <p:sp>
        <p:nvSpPr>
          <p:cNvPr id="13" name="TextBox 12">
            <a:extLst>
              <a:ext uri="{FF2B5EF4-FFF2-40B4-BE49-F238E27FC236}">
                <a16:creationId xmlns:a16="http://schemas.microsoft.com/office/drawing/2014/main" id="{B880C32B-21D6-43B5-95F5-FB2C715340F6}"/>
              </a:ext>
            </a:extLst>
          </p:cNvPr>
          <p:cNvSpPr txBox="1"/>
          <p:nvPr/>
        </p:nvSpPr>
        <p:spPr>
          <a:xfrm>
            <a:off x="6319719" y="2620307"/>
            <a:ext cx="2742810" cy="1142963"/>
          </a:xfrm>
          <a:prstGeom prst="rect">
            <a:avLst/>
          </a:prstGeom>
          <a:noFill/>
        </p:spPr>
        <p:txBody>
          <a:bodyPr wrap="square" lIns="146283" tIns="146283" rIns="146283" bIns="146283" rtlCol="0">
            <a:spAutoFit/>
          </a:bodyPr>
          <a:lstStyle/>
          <a:p>
            <a:pPr marL="0" marR="0" lvl="0" indent="0" algn="ctr" defTabSz="932563" rtl="0" eaLnBrk="1" fontAlgn="auto" latinLnBrk="0" hangingPunct="1">
              <a:lnSpc>
                <a:spcPct val="100000"/>
              </a:lnSpc>
              <a:spcBef>
                <a:spcPts val="0"/>
              </a:spcBef>
              <a:spcAft>
                <a:spcPts val="240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rPr>
              <a:t>Scale and run applications with confidence </a:t>
            </a:r>
          </a:p>
        </p:txBody>
      </p:sp>
      <p:sp>
        <p:nvSpPr>
          <p:cNvPr id="14" name="TextBox 13">
            <a:extLst>
              <a:ext uri="{FF2B5EF4-FFF2-40B4-BE49-F238E27FC236}">
                <a16:creationId xmlns:a16="http://schemas.microsoft.com/office/drawing/2014/main" id="{956530F5-E6C8-47B8-AA09-C7E7AE271AC1}"/>
              </a:ext>
            </a:extLst>
          </p:cNvPr>
          <p:cNvSpPr txBox="1"/>
          <p:nvPr/>
        </p:nvSpPr>
        <p:spPr>
          <a:xfrm>
            <a:off x="9379202" y="2614393"/>
            <a:ext cx="2742810" cy="1142963"/>
          </a:xfrm>
          <a:prstGeom prst="rect">
            <a:avLst/>
          </a:prstGeom>
          <a:noFill/>
        </p:spPr>
        <p:txBody>
          <a:bodyPr wrap="square" lIns="146283" tIns="146283" rIns="146283" bIns="146283" rtlCol="0">
            <a:spAutoFit/>
          </a:bodyPr>
          <a:lstStyle/>
          <a:p>
            <a:pPr marL="0" marR="0" lvl="0" indent="0" algn="ctr" defTabSz="932563" rtl="0" eaLnBrk="1" fontAlgn="auto" latinLnBrk="0" hangingPunct="1">
              <a:lnSpc>
                <a:spcPct val="100000"/>
              </a:lnSpc>
              <a:spcBef>
                <a:spcPts val="0"/>
              </a:spcBef>
              <a:spcAft>
                <a:spcPts val="240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rPr>
              <a:t>Secure your Kubernetes environment</a:t>
            </a:r>
          </a:p>
        </p:txBody>
      </p:sp>
      <p:sp>
        <p:nvSpPr>
          <p:cNvPr id="15" name="TextBox 14">
            <a:extLst>
              <a:ext uri="{FF2B5EF4-FFF2-40B4-BE49-F238E27FC236}">
                <a16:creationId xmlns:a16="http://schemas.microsoft.com/office/drawing/2014/main" id="{74A6E18A-C5F8-4834-BE22-A2972351AD8B}"/>
              </a:ext>
            </a:extLst>
          </p:cNvPr>
          <p:cNvSpPr txBox="1"/>
          <p:nvPr/>
        </p:nvSpPr>
        <p:spPr>
          <a:xfrm>
            <a:off x="3042252" y="5117835"/>
            <a:ext cx="2960794" cy="1142963"/>
          </a:xfrm>
          <a:prstGeom prst="rect">
            <a:avLst/>
          </a:prstGeom>
          <a:noFill/>
        </p:spPr>
        <p:txBody>
          <a:bodyPr wrap="square" lIns="146283" tIns="146283" rIns="146283" bIns="146283" rtlCol="0">
            <a:spAutoFit/>
          </a:bodyPr>
          <a:lstStyle/>
          <a:p>
            <a:pPr marL="0" marR="0" lvl="0" indent="0" algn="ctr" defTabSz="932563" rtl="0" eaLnBrk="1" fontAlgn="auto" latinLnBrk="0" hangingPunct="1">
              <a:lnSpc>
                <a:spcPct val="100000"/>
              </a:lnSpc>
              <a:spcBef>
                <a:spcPts val="0"/>
              </a:spcBef>
              <a:spcAft>
                <a:spcPts val="240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rPr>
              <a:t>Accelerate </a:t>
            </a:r>
            <a:br>
              <a:rPr kumimoji="0" lang="en-US" sz="1800" b="0" i="0" u="none" strike="noStrike" kern="120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rPr>
            </a:br>
            <a:r>
              <a:rPr kumimoji="0" lang="en-US" sz="1800" b="0" i="0" u="none" strike="noStrike" kern="120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rPr>
              <a:t>containerized application development  </a:t>
            </a:r>
          </a:p>
        </p:txBody>
      </p:sp>
      <p:sp>
        <p:nvSpPr>
          <p:cNvPr id="16" name="TextBox 15">
            <a:extLst>
              <a:ext uri="{FF2B5EF4-FFF2-40B4-BE49-F238E27FC236}">
                <a16:creationId xmlns:a16="http://schemas.microsoft.com/office/drawing/2014/main" id="{574424A5-62DD-4530-852D-327BD92B9B22}"/>
              </a:ext>
            </a:extLst>
          </p:cNvPr>
          <p:cNvSpPr txBox="1"/>
          <p:nvPr/>
        </p:nvSpPr>
        <p:spPr>
          <a:xfrm>
            <a:off x="6370707" y="5117835"/>
            <a:ext cx="2640834" cy="1142963"/>
          </a:xfrm>
          <a:prstGeom prst="rect">
            <a:avLst/>
          </a:prstGeom>
          <a:noFill/>
        </p:spPr>
        <p:txBody>
          <a:bodyPr wrap="square" lIns="146283" tIns="146283" rIns="146283" bIns="146283" rtlCol="0">
            <a:spAutoFit/>
          </a:bodyPr>
          <a:lstStyle/>
          <a:p>
            <a:pPr marL="0" marR="0" lvl="0" indent="0" algn="ctr" defTabSz="932563" rtl="0" eaLnBrk="1" fontAlgn="auto" latinLnBrk="0" hangingPunct="1">
              <a:lnSpc>
                <a:spcPct val="100000"/>
              </a:lnSpc>
              <a:spcBef>
                <a:spcPts val="0"/>
              </a:spcBef>
              <a:spcAft>
                <a:spcPts val="240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rPr>
              <a:t>Work how you want with open-source tools &amp; APIs </a:t>
            </a:r>
          </a:p>
        </p:txBody>
      </p:sp>
      <p:sp>
        <p:nvSpPr>
          <p:cNvPr id="17" name="TextBox 16">
            <a:extLst>
              <a:ext uri="{FF2B5EF4-FFF2-40B4-BE49-F238E27FC236}">
                <a16:creationId xmlns:a16="http://schemas.microsoft.com/office/drawing/2014/main" id="{A4B2BAA7-8711-4AAD-A662-11554023AA52}"/>
              </a:ext>
            </a:extLst>
          </p:cNvPr>
          <p:cNvSpPr txBox="1"/>
          <p:nvPr/>
        </p:nvSpPr>
        <p:spPr>
          <a:xfrm>
            <a:off x="9883516" y="5111921"/>
            <a:ext cx="1734182" cy="1126420"/>
          </a:xfrm>
          <a:prstGeom prst="rect">
            <a:avLst/>
          </a:prstGeom>
          <a:noFill/>
        </p:spPr>
        <p:txBody>
          <a:bodyPr wrap="square" lIns="146283" tIns="146283" rIns="146283" bIns="146283" rtlCol="0">
            <a:spAutoFit/>
          </a:bodyPr>
          <a:lstStyle/>
          <a:p>
            <a:pPr marL="0" marR="0" lvl="0" indent="0" algn="ctr" defTabSz="932563" rtl="0" eaLnBrk="1" fontAlgn="auto" latinLnBrk="0" hangingPunct="1">
              <a:lnSpc>
                <a:spcPct val="100000"/>
              </a:lnSpc>
              <a:spcBef>
                <a:spcPts val="0"/>
              </a:spcBef>
              <a:spcAft>
                <a:spcPts val="240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rPr>
              <a:t>Set up </a:t>
            </a:r>
            <a:br>
              <a:rPr kumimoji="0" lang="en-US" sz="1800" b="0" i="0" u="none" strike="noStrike" kern="120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rPr>
            </a:br>
            <a:r>
              <a:rPr kumimoji="0" lang="en-US" sz="1800" b="0" i="0" u="none" strike="noStrike" kern="120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rPr>
              <a:t>CI/CD in a </a:t>
            </a:r>
            <a:br>
              <a:rPr kumimoji="0" lang="en-US" sz="1800" b="0" i="0" u="none" strike="noStrike" kern="120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rPr>
            </a:br>
            <a:r>
              <a:rPr kumimoji="0" lang="en-US" sz="1800" b="0" i="0" u="none" strike="noStrike" kern="120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rPr>
              <a:t>few clicks</a:t>
            </a:r>
          </a:p>
        </p:txBody>
      </p:sp>
      <p:sp>
        <p:nvSpPr>
          <p:cNvPr id="18" name="Oval 17">
            <a:extLst>
              <a:ext uri="{FF2B5EF4-FFF2-40B4-BE49-F238E27FC236}">
                <a16:creationId xmlns:a16="http://schemas.microsoft.com/office/drawing/2014/main" id="{594FA998-2A94-4C4D-80FE-308B1ABA531B}"/>
              </a:ext>
            </a:extLst>
          </p:cNvPr>
          <p:cNvSpPr/>
          <p:nvPr/>
        </p:nvSpPr>
        <p:spPr bwMode="auto">
          <a:xfrm rot="16200000">
            <a:off x="4190909" y="1946399"/>
            <a:ext cx="663480" cy="663480"/>
          </a:xfrm>
          <a:prstGeom prst="ellipse">
            <a:avLst/>
          </a:prstGeom>
          <a:solidFill>
            <a:srgbClr val="FFFFFF"/>
          </a:solidFill>
          <a:ln w="28575" cap="flat" cmpd="sng" algn="ctr">
            <a:solidFill>
              <a:srgbClr val="0072C6"/>
            </a:solid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ctr" defTabSz="913926" rtl="0" eaLnBrk="1" fontAlgn="base" latinLnBrk="0" hangingPunct="1">
              <a:lnSpc>
                <a:spcPct val="100000"/>
              </a:lnSpc>
              <a:spcBef>
                <a:spcPct val="0"/>
              </a:spcBef>
              <a:spcAft>
                <a:spcPct val="0"/>
              </a:spcAft>
              <a:buClrTx/>
              <a:buSzTx/>
              <a:buFontTx/>
              <a:buNone/>
              <a:tabLst/>
              <a:defRPr/>
            </a:pPr>
            <a:endParaRPr kumimoji="0" lang="en-US" sz="1960" b="0" i="0" u="none" strike="noStrike" kern="0" cap="none" spc="0" normalizeH="0" baseline="0" noProof="0">
              <a:ln>
                <a:noFill/>
              </a:ln>
              <a:gradFill>
                <a:gsLst>
                  <a:gs pos="0">
                    <a:srgbClr val="FFFFFF"/>
                  </a:gs>
                  <a:gs pos="100000">
                    <a:srgbClr val="FFFFFF"/>
                  </a:gs>
                </a:gsLst>
                <a:lin ang="5400000" scaled="0"/>
              </a:gradFill>
              <a:effectLst/>
              <a:uLnTx/>
              <a:uFillTx/>
              <a:latin typeface="Segoe UI Light" charset="0"/>
              <a:ea typeface="+mn-ea"/>
              <a:cs typeface="+mn-cs"/>
            </a:endParaRPr>
          </a:p>
        </p:txBody>
      </p:sp>
      <p:sp>
        <p:nvSpPr>
          <p:cNvPr id="19" name="Oval 18">
            <a:extLst>
              <a:ext uri="{FF2B5EF4-FFF2-40B4-BE49-F238E27FC236}">
                <a16:creationId xmlns:a16="http://schemas.microsoft.com/office/drawing/2014/main" id="{A0BBA911-0F91-4726-B182-FC4E745C63FA}"/>
              </a:ext>
            </a:extLst>
          </p:cNvPr>
          <p:cNvSpPr/>
          <p:nvPr/>
        </p:nvSpPr>
        <p:spPr bwMode="auto">
          <a:xfrm rot="16200000">
            <a:off x="7359385" y="4297892"/>
            <a:ext cx="663480" cy="663480"/>
          </a:xfrm>
          <a:prstGeom prst="ellipse">
            <a:avLst/>
          </a:prstGeom>
          <a:solidFill>
            <a:srgbClr val="FFFFFF"/>
          </a:solidFill>
          <a:ln w="28575" cap="flat" cmpd="sng" algn="ctr">
            <a:solidFill>
              <a:srgbClr val="0072C6"/>
            </a:solid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ctr" defTabSz="913926" rtl="0" eaLnBrk="1" fontAlgn="base" latinLnBrk="0" hangingPunct="1">
              <a:lnSpc>
                <a:spcPct val="100000"/>
              </a:lnSpc>
              <a:spcBef>
                <a:spcPct val="0"/>
              </a:spcBef>
              <a:spcAft>
                <a:spcPct val="0"/>
              </a:spcAft>
              <a:buClrTx/>
              <a:buSzTx/>
              <a:buFontTx/>
              <a:buNone/>
              <a:tabLst/>
              <a:defRPr/>
            </a:pPr>
            <a:endParaRPr kumimoji="0" lang="en-US" sz="1960" b="0" i="0" u="none" strike="noStrike" kern="0" cap="none" spc="0" normalizeH="0" baseline="0" noProof="0">
              <a:ln>
                <a:noFill/>
              </a:ln>
              <a:gradFill>
                <a:gsLst>
                  <a:gs pos="0">
                    <a:srgbClr val="FFFFFF"/>
                  </a:gs>
                  <a:gs pos="100000">
                    <a:srgbClr val="FFFFFF"/>
                  </a:gs>
                </a:gsLst>
                <a:lin ang="5400000" scaled="0"/>
              </a:gradFill>
              <a:effectLst/>
              <a:uLnTx/>
              <a:uFillTx/>
              <a:latin typeface="Segoe UI Light" charset="0"/>
              <a:ea typeface="+mn-ea"/>
              <a:cs typeface="+mn-cs"/>
            </a:endParaRPr>
          </a:p>
        </p:txBody>
      </p:sp>
      <p:sp>
        <p:nvSpPr>
          <p:cNvPr id="20" name="Oval 19">
            <a:extLst>
              <a:ext uri="{FF2B5EF4-FFF2-40B4-BE49-F238E27FC236}">
                <a16:creationId xmlns:a16="http://schemas.microsoft.com/office/drawing/2014/main" id="{687D4E6F-6926-4A42-8857-F0954E36026A}"/>
              </a:ext>
            </a:extLst>
          </p:cNvPr>
          <p:cNvSpPr/>
          <p:nvPr/>
        </p:nvSpPr>
        <p:spPr bwMode="auto">
          <a:xfrm rot="16200000">
            <a:off x="10418867" y="4297892"/>
            <a:ext cx="663480" cy="663480"/>
          </a:xfrm>
          <a:prstGeom prst="ellipse">
            <a:avLst/>
          </a:prstGeom>
          <a:solidFill>
            <a:srgbClr val="FFFFFF"/>
          </a:solidFill>
          <a:ln w="28575" cap="flat" cmpd="sng" algn="ctr">
            <a:solidFill>
              <a:srgbClr val="0072C6"/>
            </a:solid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ctr" defTabSz="913926" rtl="0" eaLnBrk="1" fontAlgn="base" latinLnBrk="0" hangingPunct="1">
              <a:lnSpc>
                <a:spcPct val="100000"/>
              </a:lnSpc>
              <a:spcBef>
                <a:spcPct val="0"/>
              </a:spcBef>
              <a:spcAft>
                <a:spcPct val="0"/>
              </a:spcAft>
              <a:buClrTx/>
              <a:buSzTx/>
              <a:buFontTx/>
              <a:buNone/>
              <a:tabLst/>
              <a:defRPr/>
            </a:pPr>
            <a:endParaRPr kumimoji="0" lang="en-US" sz="1960" b="0" i="0" u="none" strike="noStrike" kern="0" cap="none" spc="0" normalizeH="0" baseline="0" noProof="0">
              <a:ln>
                <a:noFill/>
              </a:ln>
              <a:gradFill>
                <a:gsLst>
                  <a:gs pos="0">
                    <a:srgbClr val="FFFFFF"/>
                  </a:gs>
                  <a:gs pos="100000">
                    <a:srgbClr val="FFFFFF"/>
                  </a:gs>
                </a:gsLst>
                <a:lin ang="5400000" scaled="0"/>
              </a:gradFill>
              <a:effectLst/>
              <a:uLnTx/>
              <a:uFillTx/>
              <a:latin typeface="Segoe UI Light" charset="0"/>
              <a:ea typeface="+mn-ea"/>
              <a:cs typeface="+mn-cs"/>
            </a:endParaRPr>
          </a:p>
        </p:txBody>
      </p:sp>
      <p:sp>
        <p:nvSpPr>
          <p:cNvPr id="21" name="Oval 20">
            <a:extLst>
              <a:ext uri="{FF2B5EF4-FFF2-40B4-BE49-F238E27FC236}">
                <a16:creationId xmlns:a16="http://schemas.microsoft.com/office/drawing/2014/main" id="{112396C2-D639-415D-987E-47B1C2BB46BA}"/>
              </a:ext>
            </a:extLst>
          </p:cNvPr>
          <p:cNvSpPr/>
          <p:nvPr/>
        </p:nvSpPr>
        <p:spPr bwMode="auto">
          <a:xfrm rot="16200000">
            <a:off x="4190909" y="4297892"/>
            <a:ext cx="663480" cy="663480"/>
          </a:xfrm>
          <a:prstGeom prst="ellipse">
            <a:avLst/>
          </a:prstGeom>
          <a:solidFill>
            <a:srgbClr val="FFFFFF"/>
          </a:solidFill>
          <a:ln w="28575" cap="flat" cmpd="sng" algn="ctr">
            <a:solidFill>
              <a:srgbClr val="0072C6"/>
            </a:solid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ctr" defTabSz="913926" rtl="0" eaLnBrk="1" fontAlgn="base" latinLnBrk="0" hangingPunct="1">
              <a:lnSpc>
                <a:spcPct val="100000"/>
              </a:lnSpc>
              <a:spcBef>
                <a:spcPct val="0"/>
              </a:spcBef>
              <a:spcAft>
                <a:spcPct val="0"/>
              </a:spcAft>
              <a:buClrTx/>
              <a:buSzTx/>
              <a:buFontTx/>
              <a:buNone/>
              <a:tabLst/>
              <a:defRPr/>
            </a:pPr>
            <a:endParaRPr kumimoji="0" lang="en-US" sz="1960" b="0" i="0" u="none" strike="noStrike" kern="0" cap="none" spc="0" normalizeH="0" baseline="0" noProof="0">
              <a:ln>
                <a:noFill/>
              </a:ln>
              <a:gradFill>
                <a:gsLst>
                  <a:gs pos="0">
                    <a:srgbClr val="FFFFFF"/>
                  </a:gs>
                  <a:gs pos="100000">
                    <a:srgbClr val="FFFFFF"/>
                  </a:gs>
                </a:gsLst>
                <a:lin ang="5400000" scaled="0"/>
              </a:gradFill>
              <a:effectLst/>
              <a:uLnTx/>
              <a:uFillTx/>
              <a:latin typeface="Segoe UI Light" charset="0"/>
              <a:ea typeface="+mn-ea"/>
              <a:cs typeface="+mn-cs"/>
            </a:endParaRPr>
          </a:p>
        </p:txBody>
      </p:sp>
      <p:sp>
        <p:nvSpPr>
          <p:cNvPr id="22" name="Oval 21">
            <a:extLst>
              <a:ext uri="{FF2B5EF4-FFF2-40B4-BE49-F238E27FC236}">
                <a16:creationId xmlns:a16="http://schemas.microsoft.com/office/drawing/2014/main" id="{DB80B057-A64A-4DE0-BB97-37AE73556D93}"/>
              </a:ext>
            </a:extLst>
          </p:cNvPr>
          <p:cNvSpPr/>
          <p:nvPr/>
        </p:nvSpPr>
        <p:spPr bwMode="auto">
          <a:xfrm rot="16200000">
            <a:off x="7359384" y="1946399"/>
            <a:ext cx="663480" cy="663480"/>
          </a:xfrm>
          <a:prstGeom prst="ellipse">
            <a:avLst/>
          </a:prstGeom>
          <a:solidFill>
            <a:srgbClr val="FFFFFF"/>
          </a:solidFill>
          <a:ln w="28575" cap="flat" cmpd="sng" algn="ctr">
            <a:solidFill>
              <a:srgbClr val="0072C6"/>
            </a:solid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ctr" defTabSz="913926" rtl="0" eaLnBrk="1" fontAlgn="base" latinLnBrk="0" hangingPunct="1">
              <a:lnSpc>
                <a:spcPct val="100000"/>
              </a:lnSpc>
              <a:spcBef>
                <a:spcPct val="0"/>
              </a:spcBef>
              <a:spcAft>
                <a:spcPct val="0"/>
              </a:spcAft>
              <a:buClrTx/>
              <a:buSzTx/>
              <a:buFontTx/>
              <a:buNone/>
              <a:tabLst/>
              <a:defRPr/>
            </a:pPr>
            <a:endParaRPr kumimoji="0" lang="en-US" sz="1960" b="0" i="0" u="none" strike="noStrike" kern="0" cap="none" spc="0" normalizeH="0" baseline="0" noProof="0">
              <a:ln>
                <a:noFill/>
              </a:ln>
              <a:gradFill>
                <a:gsLst>
                  <a:gs pos="0">
                    <a:srgbClr val="FFFFFF"/>
                  </a:gs>
                  <a:gs pos="100000">
                    <a:srgbClr val="FFFFFF"/>
                  </a:gs>
                </a:gsLst>
                <a:lin ang="5400000" scaled="0"/>
              </a:gradFill>
              <a:effectLst/>
              <a:uLnTx/>
              <a:uFillTx/>
              <a:latin typeface="Segoe UI Light" charset="0"/>
              <a:ea typeface="+mn-ea"/>
              <a:cs typeface="+mn-cs"/>
            </a:endParaRPr>
          </a:p>
        </p:txBody>
      </p:sp>
      <p:sp>
        <p:nvSpPr>
          <p:cNvPr id="23" name="3D" title="Icon of a 3D box with square points on each corner">
            <a:extLst>
              <a:ext uri="{FF2B5EF4-FFF2-40B4-BE49-F238E27FC236}">
                <a16:creationId xmlns:a16="http://schemas.microsoft.com/office/drawing/2014/main" id="{22DD1FE5-F7D7-4C0D-B039-FAF45F831BC0}"/>
              </a:ext>
            </a:extLst>
          </p:cNvPr>
          <p:cNvSpPr>
            <a:spLocks noChangeAspect="1" noEditPoints="1"/>
          </p:cNvSpPr>
          <p:nvPr/>
        </p:nvSpPr>
        <p:spPr bwMode="auto">
          <a:xfrm>
            <a:off x="4351620" y="4446751"/>
            <a:ext cx="342059" cy="365760"/>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MiniExpand_E93A" title="Icon of a rectangle on the lower-left inside a larger rectangle with an arrow pointed to the upper-right corner">
            <a:extLst>
              <a:ext uri="{FF2B5EF4-FFF2-40B4-BE49-F238E27FC236}">
                <a16:creationId xmlns:a16="http://schemas.microsoft.com/office/drawing/2014/main" id="{92746625-C8B4-45FB-9838-61705F5E8F56}"/>
              </a:ext>
            </a:extLst>
          </p:cNvPr>
          <p:cNvSpPr>
            <a:spLocks noChangeAspect="1" noEditPoints="1"/>
          </p:cNvSpPr>
          <p:nvPr/>
        </p:nvSpPr>
        <p:spPr bwMode="auto">
          <a:xfrm>
            <a:off x="7520991" y="2134125"/>
            <a:ext cx="340266" cy="288026"/>
          </a:xfrm>
          <a:custGeom>
            <a:avLst/>
            <a:gdLst>
              <a:gd name="T0" fmla="*/ 3493 w 4781"/>
              <a:gd name="T1" fmla="*/ 0 h 4047"/>
              <a:gd name="T2" fmla="*/ 4781 w 4781"/>
              <a:gd name="T3" fmla="*/ 0 h 4047"/>
              <a:gd name="T4" fmla="*/ 4781 w 4781"/>
              <a:gd name="T5" fmla="*/ 1288 h 4047"/>
              <a:gd name="T6" fmla="*/ 4781 w 4781"/>
              <a:gd name="T7" fmla="*/ 0 h 4047"/>
              <a:gd name="T8" fmla="*/ 2889 w 4781"/>
              <a:gd name="T9" fmla="*/ 1894 h 4047"/>
              <a:gd name="T10" fmla="*/ 3126 w 4781"/>
              <a:gd name="T11" fmla="*/ 0 h 4047"/>
              <a:gd name="T12" fmla="*/ 0 w 4781"/>
              <a:gd name="T13" fmla="*/ 0 h 4047"/>
              <a:gd name="T14" fmla="*/ 0 w 4781"/>
              <a:gd name="T15" fmla="*/ 4047 h 4047"/>
              <a:gd name="T16" fmla="*/ 4781 w 4781"/>
              <a:gd name="T17" fmla="*/ 4047 h 4047"/>
              <a:gd name="T18" fmla="*/ 4781 w 4781"/>
              <a:gd name="T19" fmla="*/ 1656 h 4047"/>
              <a:gd name="T20" fmla="*/ 2207 w 4781"/>
              <a:gd name="T21" fmla="*/ 4047 h 4047"/>
              <a:gd name="T22" fmla="*/ 2207 w 4781"/>
              <a:gd name="T23" fmla="*/ 2575 h 4047"/>
              <a:gd name="T24" fmla="*/ 0 w 4781"/>
              <a:gd name="T25" fmla="*/ 2575 h 40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781" h="4047">
                <a:moveTo>
                  <a:pt x="3493" y="0"/>
                </a:moveTo>
                <a:lnTo>
                  <a:pt x="4781" y="0"/>
                </a:lnTo>
                <a:lnTo>
                  <a:pt x="4781" y="1288"/>
                </a:lnTo>
                <a:moveTo>
                  <a:pt x="4781" y="0"/>
                </a:moveTo>
                <a:lnTo>
                  <a:pt x="2889" y="1894"/>
                </a:lnTo>
                <a:moveTo>
                  <a:pt x="3126" y="0"/>
                </a:moveTo>
                <a:lnTo>
                  <a:pt x="0" y="0"/>
                </a:lnTo>
                <a:lnTo>
                  <a:pt x="0" y="4047"/>
                </a:lnTo>
                <a:lnTo>
                  <a:pt x="4781" y="4047"/>
                </a:lnTo>
                <a:lnTo>
                  <a:pt x="4781" y="1656"/>
                </a:lnTo>
                <a:moveTo>
                  <a:pt x="2207" y="4047"/>
                </a:moveTo>
                <a:lnTo>
                  <a:pt x="2207" y="2575"/>
                </a:lnTo>
                <a:lnTo>
                  <a:pt x="0" y="2575"/>
                </a:lnTo>
              </a:path>
            </a:pathLst>
          </a:custGeom>
          <a:noFill/>
          <a:ln w="1905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25" name="shield_3" title="Icon of a shield with an exclamation point inside">
            <a:extLst>
              <a:ext uri="{FF2B5EF4-FFF2-40B4-BE49-F238E27FC236}">
                <a16:creationId xmlns:a16="http://schemas.microsoft.com/office/drawing/2014/main" id="{47BB1BBF-994C-4CB3-A839-430170465E5A}"/>
              </a:ext>
            </a:extLst>
          </p:cNvPr>
          <p:cNvSpPr>
            <a:spLocks noChangeAspect="1" noEditPoints="1"/>
          </p:cNvSpPr>
          <p:nvPr/>
        </p:nvSpPr>
        <p:spPr bwMode="auto">
          <a:xfrm>
            <a:off x="10571446" y="2096556"/>
            <a:ext cx="358323" cy="363165"/>
          </a:xfrm>
          <a:custGeom>
            <a:avLst/>
            <a:gdLst>
              <a:gd name="T0" fmla="*/ 55 w 322"/>
              <a:gd name="T1" fmla="*/ 246 h 329"/>
              <a:gd name="T2" fmla="*/ 4 w 322"/>
              <a:gd name="T3" fmla="*/ 101 h 329"/>
              <a:gd name="T4" fmla="*/ 4 w 322"/>
              <a:gd name="T5" fmla="*/ 44 h 329"/>
              <a:gd name="T6" fmla="*/ 72 w 322"/>
              <a:gd name="T7" fmla="*/ 34 h 329"/>
              <a:gd name="T8" fmla="*/ 161 w 322"/>
              <a:gd name="T9" fmla="*/ 0 h 329"/>
              <a:gd name="T10" fmla="*/ 250 w 322"/>
              <a:gd name="T11" fmla="*/ 34 h 329"/>
              <a:gd name="T12" fmla="*/ 318 w 322"/>
              <a:gd name="T13" fmla="*/ 44 h 329"/>
              <a:gd name="T14" fmla="*/ 318 w 322"/>
              <a:gd name="T15" fmla="*/ 101 h 329"/>
              <a:gd name="T16" fmla="*/ 267 w 322"/>
              <a:gd name="T17" fmla="*/ 246 h 329"/>
              <a:gd name="T18" fmla="*/ 161 w 322"/>
              <a:gd name="T19" fmla="*/ 329 h 329"/>
              <a:gd name="T20" fmla="*/ 55 w 322"/>
              <a:gd name="T21" fmla="*/ 246 h 329"/>
              <a:gd name="T22" fmla="*/ 161 w 322"/>
              <a:gd name="T23" fmla="*/ 53 h 329"/>
              <a:gd name="T24" fmla="*/ 161 w 322"/>
              <a:gd name="T25" fmla="*/ 207 h 329"/>
              <a:gd name="T26" fmla="*/ 161 w 322"/>
              <a:gd name="T27" fmla="*/ 231 h 329"/>
              <a:gd name="T28" fmla="*/ 161 w 322"/>
              <a:gd name="T29" fmla="*/ 251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2" h="329">
                <a:moveTo>
                  <a:pt x="55" y="246"/>
                </a:moveTo>
                <a:cubicBezTo>
                  <a:pt x="0" y="179"/>
                  <a:pt x="4" y="101"/>
                  <a:pt x="4" y="101"/>
                </a:cubicBezTo>
                <a:cubicBezTo>
                  <a:pt x="4" y="44"/>
                  <a:pt x="4" y="44"/>
                  <a:pt x="4" y="44"/>
                </a:cubicBezTo>
                <a:cubicBezTo>
                  <a:pt x="4" y="44"/>
                  <a:pt x="38" y="45"/>
                  <a:pt x="72" y="34"/>
                </a:cubicBezTo>
                <a:cubicBezTo>
                  <a:pt x="107" y="22"/>
                  <a:pt x="124" y="0"/>
                  <a:pt x="161" y="0"/>
                </a:cubicBezTo>
                <a:cubicBezTo>
                  <a:pt x="198" y="0"/>
                  <a:pt x="215" y="22"/>
                  <a:pt x="250" y="34"/>
                </a:cubicBezTo>
                <a:cubicBezTo>
                  <a:pt x="284" y="45"/>
                  <a:pt x="318" y="44"/>
                  <a:pt x="318" y="44"/>
                </a:cubicBezTo>
                <a:cubicBezTo>
                  <a:pt x="318" y="101"/>
                  <a:pt x="318" y="101"/>
                  <a:pt x="318" y="101"/>
                </a:cubicBezTo>
                <a:cubicBezTo>
                  <a:pt x="318" y="101"/>
                  <a:pt x="322" y="179"/>
                  <a:pt x="267" y="246"/>
                </a:cubicBezTo>
                <a:cubicBezTo>
                  <a:pt x="234" y="286"/>
                  <a:pt x="161" y="329"/>
                  <a:pt x="161" y="329"/>
                </a:cubicBezTo>
                <a:cubicBezTo>
                  <a:pt x="161" y="329"/>
                  <a:pt x="88" y="286"/>
                  <a:pt x="55" y="246"/>
                </a:cubicBezTo>
                <a:close/>
                <a:moveTo>
                  <a:pt x="161" y="53"/>
                </a:moveTo>
                <a:cubicBezTo>
                  <a:pt x="161" y="207"/>
                  <a:pt x="161" y="207"/>
                  <a:pt x="161" y="207"/>
                </a:cubicBezTo>
                <a:moveTo>
                  <a:pt x="161" y="231"/>
                </a:moveTo>
                <a:cubicBezTo>
                  <a:pt x="161" y="251"/>
                  <a:pt x="161" y="251"/>
                  <a:pt x="161" y="251"/>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mouse" title="Icon of a computer mouse">
            <a:extLst>
              <a:ext uri="{FF2B5EF4-FFF2-40B4-BE49-F238E27FC236}">
                <a16:creationId xmlns:a16="http://schemas.microsoft.com/office/drawing/2014/main" id="{1E44B6CB-D0B4-453C-A134-D69367650655}"/>
              </a:ext>
            </a:extLst>
          </p:cNvPr>
          <p:cNvSpPr>
            <a:spLocks noChangeAspect="1" noEditPoints="1"/>
          </p:cNvSpPr>
          <p:nvPr/>
        </p:nvSpPr>
        <p:spPr bwMode="auto">
          <a:xfrm>
            <a:off x="10625396" y="4446751"/>
            <a:ext cx="250423" cy="365760"/>
          </a:xfrm>
          <a:custGeom>
            <a:avLst/>
            <a:gdLst>
              <a:gd name="T0" fmla="*/ 230 w 230"/>
              <a:gd name="T1" fmla="*/ 224 h 339"/>
              <a:gd name="T2" fmla="*/ 115 w 230"/>
              <a:gd name="T3" fmla="*/ 339 h 339"/>
              <a:gd name="T4" fmla="*/ 115 w 230"/>
              <a:gd name="T5" fmla="*/ 339 h 339"/>
              <a:gd name="T6" fmla="*/ 0 w 230"/>
              <a:gd name="T7" fmla="*/ 224 h 339"/>
              <a:gd name="T8" fmla="*/ 0 w 230"/>
              <a:gd name="T9" fmla="*/ 224 h 339"/>
              <a:gd name="T10" fmla="*/ 0 w 230"/>
              <a:gd name="T11" fmla="*/ 76 h 339"/>
              <a:gd name="T12" fmla="*/ 76 w 230"/>
              <a:gd name="T13" fmla="*/ 0 h 339"/>
              <a:gd name="T14" fmla="*/ 155 w 230"/>
              <a:gd name="T15" fmla="*/ 0 h 339"/>
              <a:gd name="T16" fmla="*/ 230 w 230"/>
              <a:gd name="T17" fmla="*/ 76 h 339"/>
              <a:gd name="T18" fmla="*/ 230 w 230"/>
              <a:gd name="T19" fmla="*/ 224 h 339"/>
              <a:gd name="T20" fmla="*/ 115 w 230"/>
              <a:gd name="T21" fmla="*/ 0 h 339"/>
              <a:gd name="T22" fmla="*/ 115 w 230"/>
              <a:gd name="T23" fmla="*/ 126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0" h="339">
                <a:moveTo>
                  <a:pt x="230" y="224"/>
                </a:moveTo>
                <a:cubicBezTo>
                  <a:pt x="230" y="287"/>
                  <a:pt x="178" y="339"/>
                  <a:pt x="115" y="339"/>
                </a:cubicBezTo>
                <a:cubicBezTo>
                  <a:pt x="115" y="339"/>
                  <a:pt x="115" y="339"/>
                  <a:pt x="115" y="339"/>
                </a:cubicBezTo>
                <a:cubicBezTo>
                  <a:pt x="52" y="339"/>
                  <a:pt x="0" y="287"/>
                  <a:pt x="0" y="224"/>
                </a:cubicBezTo>
                <a:cubicBezTo>
                  <a:pt x="0" y="224"/>
                  <a:pt x="0" y="224"/>
                  <a:pt x="0" y="224"/>
                </a:cubicBezTo>
                <a:cubicBezTo>
                  <a:pt x="0" y="76"/>
                  <a:pt x="0" y="76"/>
                  <a:pt x="0" y="76"/>
                </a:cubicBezTo>
                <a:cubicBezTo>
                  <a:pt x="0" y="34"/>
                  <a:pt x="34" y="0"/>
                  <a:pt x="76" y="0"/>
                </a:cubicBezTo>
                <a:cubicBezTo>
                  <a:pt x="155" y="0"/>
                  <a:pt x="155" y="0"/>
                  <a:pt x="155" y="0"/>
                </a:cubicBezTo>
                <a:cubicBezTo>
                  <a:pt x="196" y="0"/>
                  <a:pt x="230" y="34"/>
                  <a:pt x="230" y="76"/>
                </a:cubicBezTo>
                <a:cubicBezTo>
                  <a:pt x="230" y="224"/>
                  <a:pt x="230" y="224"/>
                  <a:pt x="230" y="224"/>
                </a:cubicBezTo>
                <a:close/>
                <a:moveTo>
                  <a:pt x="115" y="0"/>
                </a:moveTo>
                <a:cubicBezTo>
                  <a:pt x="115" y="126"/>
                  <a:pt x="115" y="126"/>
                  <a:pt x="115" y="126"/>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tool" title="Icon of a skrewdriver and wrench">
            <a:extLst>
              <a:ext uri="{FF2B5EF4-FFF2-40B4-BE49-F238E27FC236}">
                <a16:creationId xmlns:a16="http://schemas.microsoft.com/office/drawing/2014/main" id="{BAEE68E6-5B7C-49DD-A582-9CF51F977545}"/>
              </a:ext>
            </a:extLst>
          </p:cNvPr>
          <p:cNvSpPr>
            <a:spLocks noChangeAspect="1" noEditPoints="1"/>
          </p:cNvSpPr>
          <p:nvPr/>
        </p:nvSpPr>
        <p:spPr bwMode="auto">
          <a:xfrm>
            <a:off x="7561293" y="4446751"/>
            <a:ext cx="259662" cy="365760"/>
          </a:xfrm>
          <a:custGeom>
            <a:avLst/>
            <a:gdLst>
              <a:gd name="T0" fmla="*/ 196 w 256"/>
              <a:gd name="T1" fmla="*/ 0 h 360"/>
              <a:gd name="T2" fmla="*/ 256 w 256"/>
              <a:gd name="T3" fmla="*/ 60 h 360"/>
              <a:gd name="T4" fmla="*/ 230 w 256"/>
              <a:gd name="T5" fmla="*/ 110 h 360"/>
              <a:gd name="T6" fmla="*/ 222 w 256"/>
              <a:gd name="T7" fmla="*/ 114 h 360"/>
              <a:gd name="T8" fmla="*/ 222 w 256"/>
              <a:gd name="T9" fmla="*/ 334 h 360"/>
              <a:gd name="T10" fmla="*/ 196 w 256"/>
              <a:gd name="T11" fmla="*/ 360 h 360"/>
              <a:gd name="T12" fmla="*/ 170 w 256"/>
              <a:gd name="T13" fmla="*/ 334 h 360"/>
              <a:gd name="T14" fmla="*/ 170 w 256"/>
              <a:gd name="T15" fmla="*/ 114 h 360"/>
              <a:gd name="T16" fmla="*/ 162 w 256"/>
              <a:gd name="T17" fmla="*/ 110 h 360"/>
              <a:gd name="T18" fmla="*/ 136 w 256"/>
              <a:gd name="T19" fmla="*/ 60 h 360"/>
              <a:gd name="T20" fmla="*/ 196 w 256"/>
              <a:gd name="T21" fmla="*/ 0 h 360"/>
              <a:gd name="T22" fmla="*/ 0 w 256"/>
              <a:gd name="T23" fmla="*/ 193 h 360"/>
              <a:gd name="T24" fmla="*/ 0 w 256"/>
              <a:gd name="T25" fmla="*/ 219 h 360"/>
              <a:gd name="T26" fmla="*/ 0 w 256"/>
              <a:gd name="T27" fmla="*/ 287 h 360"/>
              <a:gd name="T28" fmla="*/ 0 w 256"/>
              <a:gd name="T29" fmla="*/ 334 h 360"/>
              <a:gd name="T30" fmla="*/ 26 w 256"/>
              <a:gd name="T31" fmla="*/ 360 h 360"/>
              <a:gd name="T32" fmla="*/ 53 w 256"/>
              <a:gd name="T33" fmla="*/ 334 h 360"/>
              <a:gd name="T34" fmla="*/ 53 w 256"/>
              <a:gd name="T35" fmla="*/ 287 h 360"/>
              <a:gd name="T36" fmla="*/ 53 w 256"/>
              <a:gd name="T37" fmla="*/ 219 h 360"/>
              <a:gd name="T38" fmla="*/ 53 w 256"/>
              <a:gd name="T39" fmla="*/ 193 h 360"/>
              <a:gd name="T40" fmla="*/ 26 w 256"/>
              <a:gd name="T41" fmla="*/ 193 h 360"/>
              <a:gd name="T42" fmla="*/ 0 w 256"/>
              <a:gd name="T43" fmla="*/ 193 h 360"/>
              <a:gd name="T44" fmla="*/ 53 w 256"/>
              <a:gd name="T45" fmla="*/ 0 h 360"/>
              <a:gd name="T46" fmla="*/ 0 w 256"/>
              <a:gd name="T47" fmla="*/ 0 h 360"/>
              <a:gd name="T48" fmla="*/ 0 w 256"/>
              <a:gd name="T49" fmla="*/ 42 h 360"/>
              <a:gd name="T50" fmla="*/ 26 w 256"/>
              <a:gd name="T51" fmla="*/ 68 h 360"/>
              <a:gd name="T52" fmla="*/ 53 w 256"/>
              <a:gd name="T53" fmla="*/ 42 h 360"/>
              <a:gd name="T54" fmla="*/ 53 w 256"/>
              <a:gd name="T55" fmla="*/ 0 h 360"/>
              <a:gd name="T56" fmla="*/ 26 w 256"/>
              <a:gd name="T57" fmla="*/ 68 h 360"/>
              <a:gd name="T58" fmla="*/ 26 w 256"/>
              <a:gd name="T59" fmla="*/ 193 h 360"/>
              <a:gd name="T60" fmla="*/ 193 w 256"/>
              <a:gd name="T61" fmla="*/ 0 h 360"/>
              <a:gd name="T62" fmla="*/ 193 w 256"/>
              <a:gd name="T63" fmla="*/ 57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56" h="360">
                <a:moveTo>
                  <a:pt x="196" y="0"/>
                </a:moveTo>
                <a:cubicBezTo>
                  <a:pt x="229" y="0"/>
                  <a:pt x="256" y="27"/>
                  <a:pt x="256" y="60"/>
                </a:cubicBezTo>
                <a:cubicBezTo>
                  <a:pt x="256" y="81"/>
                  <a:pt x="246" y="99"/>
                  <a:pt x="230" y="110"/>
                </a:cubicBezTo>
                <a:cubicBezTo>
                  <a:pt x="222" y="114"/>
                  <a:pt x="222" y="114"/>
                  <a:pt x="222" y="114"/>
                </a:cubicBezTo>
                <a:cubicBezTo>
                  <a:pt x="222" y="334"/>
                  <a:pt x="222" y="334"/>
                  <a:pt x="222" y="334"/>
                </a:cubicBezTo>
                <a:cubicBezTo>
                  <a:pt x="222" y="348"/>
                  <a:pt x="210" y="360"/>
                  <a:pt x="196" y="360"/>
                </a:cubicBezTo>
                <a:cubicBezTo>
                  <a:pt x="182" y="360"/>
                  <a:pt x="170" y="348"/>
                  <a:pt x="170" y="334"/>
                </a:cubicBezTo>
                <a:cubicBezTo>
                  <a:pt x="170" y="114"/>
                  <a:pt x="170" y="114"/>
                  <a:pt x="170" y="114"/>
                </a:cubicBezTo>
                <a:cubicBezTo>
                  <a:pt x="162" y="110"/>
                  <a:pt x="162" y="110"/>
                  <a:pt x="162" y="110"/>
                </a:cubicBezTo>
                <a:cubicBezTo>
                  <a:pt x="147" y="99"/>
                  <a:pt x="136" y="81"/>
                  <a:pt x="136" y="60"/>
                </a:cubicBezTo>
                <a:cubicBezTo>
                  <a:pt x="136" y="27"/>
                  <a:pt x="163" y="0"/>
                  <a:pt x="196" y="0"/>
                </a:cubicBezTo>
                <a:close/>
                <a:moveTo>
                  <a:pt x="0" y="193"/>
                </a:moveTo>
                <a:cubicBezTo>
                  <a:pt x="0" y="219"/>
                  <a:pt x="0" y="219"/>
                  <a:pt x="0" y="219"/>
                </a:cubicBezTo>
                <a:cubicBezTo>
                  <a:pt x="0" y="287"/>
                  <a:pt x="0" y="287"/>
                  <a:pt x="0" y="287"/>
                </a:cubicBezTo>
                <a:cubicBezTo>
                  <a:pt x="0" y="334"/>
                  <a:pt x="0" y="334"/>
                  <a:pt x="0" y="334"/>
                </a:cubicBezTo>
                <a:cubicBezTo>
                  <a:pt x="0" y="348"/>
                  <a:pt x="12" y="360"/>
                  <a:pt x="26" y="360"/>
                </a:cubicBezTo>
                <a:cubicBezTo>
                  <a:pt x="41" y="360"/>
                  <a:pt x="53" y="348"/>
                  <a:pt x="53" y="334"/>
                </a:cubicBezTo>
                <a:cubicBezTo>
                  <a:pt x="53" y="287"/>
                  <a:pt x="53" y="287"/>
                  <a:pt x="53" y="287"/>
                </a:cubicBezTo>
                <a:cubicBezTo>
                  <a:pt x="53" y="219"/>
                  <a:pt x="53" y="219"/>
                  <a:pt x="53" y="219"/>
                </a:cubicBezTo>
                <a:cubicBezTo>
                  <a:pt x="53" y="193"/>
                  <a:pt x="53" y="193"/>
                  <a:pt x="53" y="193"/>
                </a:cubicBezTo>
                <a:cubicBezTo>
                  <a:pt x="26" y="193"/>
                  <a:pt x="26" y="193"/>
                  <a:pt x="26" y="193"/>
                </a:cubicBezTo>
                <a:cubicBezTo>
                  <a:pt x="0" y="193"/>
                  <a:pt x="0" y="193"/>
                  <a:pt x="0" y="193"/>
                </a:cubicBezTo>
                <a:close/>
                <a:moveTo>
                  <a:pt x="53" y="0"/>
                </a:moveTo>
                <a:cubicBezTo>
                  <a:pt x="0" y="0"/>
                  <a:pt x="0" y="0"/>
                  <a:pt x="0" y="0"/>
                </a:cubicBezTo>
                <a:cubicBezTo>
                  <a:pt x="0" y="42"/>
                  <a:pt x="0" y="42"/>
                  <a:pt x="0" y="42"/>
                </a:cubicBezTo>
                <a:cubicBezTo>
                  <a:pt x="26" y="68"/>
                  <a:pt x="26" y="68"/>
                  <a:pt x="26" y="68"/>
                </a:cubicBezTo>
                <a:cubicBezTo>
                  <a:pt x="53" y="42"/>
                  <a:pt x="53" y="42"/>
                  <a:pt x="53" y="42"/>
                </a:cubicBezTo>
                <a:cubicBezTo>
                  <a:pt x="53" y="0"/>
                  <a:pt x="53" y="0"/>
                  <a:pt x="53" y="0"/>
                </a:cubicBezTo>
                <a:close/>
                <a:moveTo>
                  <a:pt x="26" y="68"/>
                </a:moveTo>
                <a:cubicBezTo>
                  <a:pt x="26" y="193"/>
                  <a:pt x="26" y="193"/>
                  <a:pt x="26" y="193"/>
                </a:cubicBezTo>
                <a:moveTo>
                  <a:pt x="193" y="0"/>
                </a:moveTo>
                <a:cubicBezTo>
                  <a:pt x="193" y="57"/>
                  <a:pt x="193" y="57"/>
                  <a:pt x="193" y="57"/>
                </a:cubicBezTo>
              </a:path>
            </a:pathLst>
          </a:custGeom>
          <a:noFill/>
          <a:ln w="19050"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28" name="Touchscreen" title="Icon of a closed hand with one finger touching a screen">
            <a:extLst>
              <a:ext uri="{FF2B5EF4-FFF2-40B4-BE49-F238E27FC236}">
                <a16:creationId xmlns:a16="http://schemas.microsoft.com/office/drawing/2014/main" id="{8E858BC7-447C-4EF0-8430-C5028A0CB983}"/>
              </a:ext>
            </a:extLst>
          </p:cNvPr>
          <p:cNvSpPr>
            <a:spLocks noChangeAspect="1" noEditPoints="1"/>
          </p:cNvSpPr>
          <p:nvPr/>
        </p:nvSpPr>
        <p:spPr bwMode="auto">
          <a:xfrm>
            <a:off x="4327598" y="2095258"/>
            <a:ext cx="390103" cy="365760"/>
          </a:xfrm>
          <a:custGeom>
            <a:avLst/>
            <a:gdLst>
              <a:gd name="T0" fmla="*/ 1917 w 3772"/>
              <a:gd name="T1" fmla="*/ 1791 h 3535"/>
              <a:gd name="T2" fmla="*/ 1917 w 3772"/>
              <a:gd name="T3" fmla="*/ 1985 h 3535"/>
              <a:gd name="T4" fmla="*/ 1917 w 3772"/>
              <a:gd name="T5" fmla="*/ 1123 h 3535"/>
              <a:gd name="T6" fmla="*/ 1745 w 3772"/>
              <a:gd name="T7" fmla="*/ 951 h 3535"/>
              <a:gd name="T8" fmla="*/ 1573 w 3772"/>
              <a:gd name="T9" fmla="*/ 1123 h 3535"/>
              <a:gd name="T10" fmla="*/ 1573 w 3772"/>
              <a:gd name="T11" fmla="*/ 1135 h 3535"/>
              <a:gd name="T12" fmla="*/ 1573 w 3772"/>
              <a:gd name="T13" fmla="*/ 2527 h 3535"/>
              <a:gd name="T14" fmla="*/ 1469 w 3772"/>
              <a:gd name="T15" fmla="*/ 2569 h 3535"/>
              <a:gd name="T16" fmla="*/ 1282 w 3772"/>
              <a:gd name="T17" fmla="*/ 2383 h 3535"/>
              <a:gd name="T18" fmla="*/ 1023 w 3772"/>
              <a:gd name="T19" fmla="*/ 2383 h 3535"/>
              <a:gd name="T20" fmla="*/ 1023 w 3772"/>
              <a:gd name="T21" fmla="*/ 2641 h 3535"/>
              <a:gd name="T22" fmla="*/ 1659 w 3772"/>
              <a:gd name="T23" fmla="*/ 3277 h 3535"/>
              <a:gd name="T24" fmla="*/ 2262 w 3772"/>
              <a:gd name="T25" fmla="*/ 3535 h 3535"/>
              <a:gd name="T26" fmla="*/ 2951 w 3772"/>
              <a:gd name="T27" fmla="*/ 2846 h 3535"/>
              <a:gd name="T28" fmla="*/ 2951 w 3772"/>
              <a:gd name="T29" fmla="*/ 2184 h 3535"/>
              <a:gd name="T30" fmla="*/ 2820 w 3772"/>
              <a:gd name="T31" fmla="*/ 2017 h 3535"/>
              <a:gd name="T32" fmla="*/ 1917 w 3772"/>
              <a:gd name="T33" fmla="*/ 1791 h 3535"/>
              <a:gd name="T34" fmla="*/ 1917 w 3772"/>
              <a:gd name="T35" fmla="*/ 1123 h 3535"/>
              <a:gd name="T36" fmla="*/ 1917 w 3772"/>
              <a:gd name="T37" fmla="*/ 1602 h 3535"/>
              <a:gd name="T38" fmla="*/ 2254 w 3772"/>
              <a:gd name="T39" fmla="*/ 1123 h 3535"/>
              <a:gd name="T40" fmla="*/ 1744 w 3772"/>
              <a:gd name="T41" fmla="*/ 614 h 3535"/>
              <a:gd name="T42" fmla="*/ 1235 w 3772"/>
              <a:gd name="T43" fmla="*/ 1123 h 3535"/>
              <a:gd name="T44" fmla="*/ 1573 w 3772"/>
              <a:gd name="T45" fmla="*/ 1603 h 3535"/>
              <a:gd name="T46" fmla="*/ 2951 w 3772"/>
              <a:gd name="T47" fmla="*/ 2672 h 3535"/>
              <a:gd name="T48" fmla="*/ 3657 w 3772"/>
              <a:gd name="T49" fmla="*/ 2672 h 3535"/>
              <a:gd name="T50" fmla="*/ 3772 w 3772"/>
              <a:gd name="T51" fmla="*/ 2557 h 3535"/>
              <a:gd name="T52" fmla="*/ 3772 w 3772"/>
              <a:gd name="T53" fmla="*/ 115 h 3535"/>
              <a:gd name="T54" fmla="*/ 3657 w 3772"/>
              <a:gd name="T55" fmla="*/ 0 h 3535"/>
              <a:gd name="T56" fmla="*/ 115 w 3772"/>
              <a:gd name="T57" fmla="*/ 0 h 3535"/>
              <a:gd name="T58" fmla="*/ 0 w 3772"/>
              <a:gd name="T59" fmla="*/ 115 h 3535"/>
              <a:gd name="T60" fmla="*/ 0 w 3772"/>
              <a:gd name="T61" fmla="*/ 2557 h 3535"/>
              <a:gd name="T62" fmla="*/ 115 w 3772"/>
              <a:gd name="T63" fmla="*/ 2672 h 3535"/>
              <a:gd name="T64" fmla="*/ 1054 w 3772"/>
              <a:gd name="T65" fmla="*/ 2672 h 3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72" h="3535">
                <a:moveTo>
                  <a:pt x="1917" y="1791"/>
                </a:moveTo>
                <a:cubicBezTo>
                  <a:pt x="1917" y="1985"/>
                  <a:pt x="1917" y="1985"/>
                  <a:pt x="1917" y="1985"/>
                </a:cubicBezTo>
                <a:moveTo>
                  <a:pt x="1917" y="1123"/>
                </a:moveTo>
                <a:cubicBezTo>
                  <a:pt x="1917" y="1028"/>
                  <a:pt x="1840" y="951"/>
                  <a:pt x="1745" y="951"/>
                </a:cubicBezTo>
                <a:cubicBezTo>
                  <a:pt x="1650" y="951"/>
                  <a:pt x="1573" y="1028"/>
                  <a:pt x="1573" y="1123"/>
                </a:cubicBezTo>
                <a:cubicBezTo>
                  <a:pt x="1573" y="1123"/>
                  <a:pt x="1573" y="1127"/>
                  <a:pt x="1573" y="1135"/>
                </a:cubicBezTo>
                <a:cubicBezTo>
                  <a:pt x="1573" y="1252"/>
                  <a:pt x="1573" y="2194"/>
                  <a:pt x="1573" y="2527"/>
                </a:cubicBezTo>
                <a:cubicBezTo>
                  <a:pt x="1573" y="2581"/>
                  <a:pt x="1507" y="2608"/>
                  <a:pt x="1469" y="2569"/>
                </a:cubicBezTo>
                <a:cubicBezTo>
                  <a:pt x="1282" y="2383"/>
                  <a:pt x="1282" y="2383"/>
                  <a:pt x="1282" y="2383"/>
                </a:cubicBezTo>
                <a:cubicBezTo>
                  <a:pt x="1210" y="2311"/>
                  <a:pt x="1095" y="2311"/>
                  <a:pt x="1023" y="2383"/>
                </a:cubicBezTo>
                <a:cubicBezTo>
                  <a:pt x="952" y="2454"/>
                  <a:pt x="952" y="2570"/>
                  <a:pt x="1023" y="2641"/>
                </a:cubicBezTo>
                <a:cubicBezTo>
                  <a:pt x="1659" y="3277"/>
                  <a:pt x="1659" y="3277"/>
                  <a:pt x="1659" y="3277"/>
                </a:cubicBezTo>
                <a:cubicBezTo>
                  <a:pt x="1813" y="3436"/>
                  <a:pt x="2026" y="3535"/>
                  <a:pt x="2262" y="3535"/>
                </a:cubicBezTo>
                <a:cubicBezTo>
                  <a:pt x="2643" y="3535"/>
                  <a:pt x="2951" y="3227"/>
                  <a:pt x="2951" y="2846"/>
                </a:cubicBezTo>
                <a:cubicBezTo>
                  <a:pt x="2951" y="2184"/>
                  <a:pt x="2951" y="2184"/>
                  <a:pt x="2951" y="2184"/>
                </a:cubicBezTo>
                <a:cubicBezTo>
                  <a:pt x="2951" y="2105"/>
                  <a:pt x="2897" y="2036"/>
                  <a:pt x="2820" y="2017"/>
                </a:cubicBezTo>
                <a:cubicBezTo>
                  <a:pt x="1917" y="1791"/>
                  <a:pt x="1917" y="1791"/>
                  <a:pt x="1917" y="1791"/>
                </a:cubicBezTo>
                <a:lnTo>
                  <a:pt x="1917" y="1123"/>
                </a:lnTo>
                <a:close/>
                <a:moveTo>
                  <a:pt x="1917" y="1602"/>
                </a:moveTo>
                <a:cubicBezTo>
                  <a:pt x="2114" y="1532"/>
                  <a:pt x="2254" y="1344"/>
                  <a:pt x="2254" y="1123"/>
                </a:cubicBezTo>
                <a:cubicBezTo>
                  <a:pt x="2254" y="842"/>
                  <a:pt x="2026" y="614"/>
                  <a:pt x="1744" y="614"/>
                </a:cubicBezTo>
                <a:cubicBezTo>
                  <a:pt x="1463" y="614"/>
                  <a:pt x="1235" y="842"/>
                  <a:pt x="1235" y="1123"/>
                </a:cubicBezTo>
                <a:cubicBezTo>
                  <a:pt x="1235" y="1344"/>
                  <a:pt x="1376" y="1532"/>
                  <a:pt x="1573" y="1603"/>
                </a:cubicBezTo>
                <a:moveTo>
                  <a:pt x="2951" y="2672"/>
                </a:moveTo>
                <a:cubicBezTo>
                  <a:pt x="3657" y="2672"/>
                  <a:pt x="3657" y="2672"/>
                  <a:pt x="3657" y="2672"/>
                </a:cubicBezTo>
                <a:cubicBezTo>
                  <a:pt x="3720" y="2672"/>
                  <a:pt x="3772" y="2621"/>
                  <a:pt x="3772" y="2557"/>
                </a:cubicBezTo>
                <a:cubicBezTo>
                  <a:pt x="3772" y="115"/>
                  <a:pt x="3772" y="115"/>
                  <a:pt x="3772" y="115"/>
                </a:cubicBezTo>
                <a:cubicBezTo>
                  <a:pt x="3772" y="51"/>
                  <a:pt x="3720" y="0"/>
                  <a:pt x="3657" y="0"/>
                </a:cubicBezTo>
                <a:cubicBezTo>
                  <a:pt x="115" y="0"/>
                  <a:pt x="115" y="0"/>
                  <a:pt x="115" y="0"/>
                </a:cubicBezTo>
                <a:cubicBezTo>
                  <a:pt x="51" y="0"/>
                  <a:pt x="0" y="51"/>
                  <a:pt x="0" y="115"/>
                </a:cubicBezTo>
                <a:cubicBezTo>
                  <a:pt x="0" y="2557"/>
                  <a:pt x="0" y="2557"/>
                  <a:pt x="0" y="2557"/>
                </a:cubicBezTo>
                <a:cubicBezTo>
                  <a:pt x="0" y="2621"/>
                  <a:pt x="51" y="2672"/>
                  <a:pt x="115" y="2672"/>
                </a:cubicBezTo>
                <a:cubicBezTo>
                  <a:pt x="1054" y="2672"/>
                  <a:pt x="1054" y="2672"/>
                  <a:pt x="1054" y="2672"/>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 name="Title 3">
            <a:extLst>
              <a:ext uri="{FF2B5EF4-FFF2-40B4-BE49-F238E27FC236}">
                <a16:creationId xmlns:a16="http://schemas.microsoft.com/office/drawing/2014/main" id="{EF16E667-14D2-4BCB-98F7-C6B17C10F6FA}"/>
              </a:ext>
            </a:extLst>
          </p:cNvPr>
          <p:cNvSpPr txBox="1">
            <a:spLocks/>
          </p:cNvSpPr>
          <p:nvPr/>
        </p:nvSpPr>
        <p:spPr>
          <a:xfrm>
            <a:off x="4042996" y="215314"/>
            <a:ext cx="6632776"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a:solidFill>
                  <a:schemeClr val="accent3"/>
                </a:solidFill>
              </a:rPr>
              <a:t>Azure Kubernetes Service</a:t>
            </a:r>
          </a:p>
        </p:txBody>
      </p:sp>
      <p:pic>
        <p:nvPicPr>
          <p:cNvPr id="31" name="Picture 2" descr="Image result for microsoft heart kubernetes">
            <a:extLst>
              <a:ext uri="{FF2B5EF4-FFF2-40B4-BE49-F238E27FC236}">
                <a16:creationId xmlns:a16="http://schemas.microsoft.com/office/drawing/2014/main" id="{BFECE087-240A-4F6C-8D49-AE9DEAA064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204" y="5899760"/>
            <a:ext cx="1881627" cy="760611"/>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2">
            <a:extLst>
              <a:ext uri="{FF2B5EF4-FFF2-40B4-BE49-F238E27FC236}">
                <a16:creationId xmlns:a16="http://schemas.microsoft.com/office/drawing/2014/main" id="{22DA9260-C9FB-4822-ACF9-08087D512350}"/>
              </a:ext>
            </a:extLst>
          </p:cNvPr>
          <p:cNvPicPr>
            <a:picLocks noChangeAspect="1"/>
          </p:cNvPicPr>
          <p:nvPr/>
        </p:nvPicPr>
        <p:blipFill>
          <a:blip r:embed="rId4">
            <a:alphaModFix amt="20000"/>
          </a:blip>
          <a:stretch>
            <a:fillRect/>
          </a:stretch>
        </p:blipFill>
        <p:spPr>
          <a:xfrm>
            <a:off x="442962" y="1493345"/>
            <a:ext cx="1326107" cy="479958"/>
          </a:xfrm>
          <a:prstGeom prst="rect">
            <a:avLst/>
          </a:prstGeom>
        </p:spPr>
      </p:pic>
      <p:pic>
        <p:nvPicPr>
          <p:cNvPr id="34" name="Picture 33">
            <a:extLst>
              <a:ext uri="{FF2B5EF4-FFF2-40B4-BE49-F238E27FC236}">
                <a16:creationId xmlns:a16="http://schemas.microsoft.com/office/drawing/2014/main" id="{88A3D8A8-52DA-48F9-AEEF-95F7215111C9}"/>
              </a:ext>
            </a:extLst>
          </p:cNvPr>
          <p:cNvPicPr>
            <a:picLocks noChangeAspect="1"/>
          </p:cNvPicPr>
          <p:nvPr/>
        </p:nvPicPr>
        <p:blipFill>
          <a:blip r:embed="rId5">
            <a:alphaModFix amt="20000"/>
          </a:blip>
          <a:stretch>
            <a:fillRect/>
          </a:stretch>
        </p:blipFill>
        <p:spPr>
          <a:xfrm>
            <a:off x="581110" y="139625"/>
            <a:ext cx="1068955" cy="1068955"/>
          </a:xfrm>
          <a:prstGeom prst="rect">
            <a:avLst/>
          </a:prstGeom>
        </p:spPr>
      </p:pic>
      <p:pic>
        <p:nvPicPr>
          <p:cNvPr id="35" name="Picture 34">
            <a:extLst>
              <a:ext uri="{FF2B5EF4-FFF2-40B4-BE49-F238E27FC236}">
                <a16:creationId xmlns:a16="http://schemas.microsoft.com/office/drawing/2014/main" id="{370304B0-FD0A-4006-AE9A-DDDEDB82BAA2}"/>
              </a:ext>
            </a:extLst>
          </p:cNvPr>
          <p:cNvPicPr>
            <a:picLocks noChangeAspect="1"/>
          </p:cNvPicPr>
          <p:nvPr/>
        </p:nvPicPr>
        <p:blipFill>
          <a:blip r:embed="rId6">
            <a:alphaModFix amt="20000"/>
            <a:extLst>
              <a:ext uri="{28A0092B-C50C-407E-A947-70E740481C1C}">
                <a14:useLocalDpi xmlns:a14="http://schemas.microsoft.com/office/drawing/2010/main" val="0"/>
              </a:ext>
            </a:extLst>
          </a:blip>
          <a:stretch>
            <a:fillRect/>
          </a:stretch>
        </p:blipFill>
        <p:spPr>
          <a:xfrm>
            <a:off x="442961" y="2258068"/>
            <a:ext cx="1326107" cy="795664"/>
          </a:xfrm>
          <a:prstGeom prst="rect">
            <a:avLst/>
          </a:prstGeom>
        </p:spPr>
      </p:pic>
      <p:pic>
        <p:nvPicPr>
          <p:cNvPr id="36" name="Picture 2" descr="https://upload.wikimedia.org/wikipedia/commons/thumb/3/3a/OpenShift-LogoType.svg/1200px-OpenShift-LogoType.svg.png">
            <a:extLst>
              <a:ext uri="{FF2B5EF4-FFF2-40B4-BE49-F238E27FC236}">
                <a16:creationId xmlns:a16="http://schemas.microsoft.com/office/drawing/2014/main" id="{67FC5DF4-9A4B-499F-902F-30C86871B896}"/>
              </a:ext>
            </a:extLst>
          </p:cNvPr>
          <p:cNvPicPr>
            <a:picLocks noChangeAspect="1" noChangeArrowheads="1"/>
          </p:cNvPicPr>
          <p:nvPr/>
        </p:nvPicPr>
        <p:blipFill>
          <a:blip r:embed="rId7">
            <a:alphaModFix amt="20000"/>
            <a:extLst>
              <a:ext uri="{28A0092B-C50C-407E-A947-70E740481C1C}">
                <a14:useLocalDpi xmlns:a14="http://schemas.microsoft.com/office/drawing/2010/main" val="0"/>
              </a:ext>
            </a:extLst>
          </a:blip>
          <a:srcRect/>
          <a:stretch>
            <a:fillRect/>
          </a:stretch>
        </p:blipFill>
        <p:spPr bwMode="auto">
          <a:xfrm>
            <a:off x="640822" y="3334488"/>
            <a:ext cx="930384" cy="994004"/>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36">
            <a:extLst>
              <a:ext uri="{FF2B5EF4-FFF2-40B4-BE49-F238E27FC236}">
                <a16:creationId xmlns:a16="http://schemas.microsoft.com/office/drawing/2014/main" id="{296073A0-C0FB-4AED-A27C-85509DCA2A48}"/>
              </a:ext>
            </a:extLst>
          </p:cNvPr>
          <p:cNvPicPr>
            <a:picLocks noChangeAspect="1"/>
          </p:cNvPicPr>
          <p:nvPr/>
        </p:nvPicPr>
        <p:blipFill>
          <a:blip r:embed="rId8">
            <a:alphaModFix amt="20000"/>
          </a:blip>
          <a:stretch>
            <a:fillRect/>
          </a:stretch>
        </p:blipFill>
        <p:spPr>
          <a:xfrm>
            <a:off x="603917" y="4609248"/>
            <a:ext cx="1023340" cy="1009756"/>
          </a:xfrm>
          <a:prstGeom prst="rect">
            <a:avLst/>
          </a:prstGeom>
        </p:spPr>
      </p:pic>
    </p:spTree>
    <p:extLst>
      <p:ext uri="{BB962C8B-B14F-4D97-AF65-F5344CB8AC3E}">
        <p14:creationId xmlns:p14="http://schemas.microsoft.com/office/powerpoint/2010/main" val="257718307"/>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4"/>
            <a:ext cx="11889564" cy="917575"/>
          </a:xfrm>
        </p:spPr>
        <p:txBody>
          <a:bodyPr vert="horz" wrap="square" lIns="146304" tIns="91440" rIns="146304" bIns="91440" rtlCol="0" anchor="t">
            <a:noAutofit/>
          </a:bodyPr>
          <a:lstStyle/>
          <a:p>
            <a:r>
              <a:rPr lang="en-US" sz="4000" dirty="0">
                <a:solidFill>
                  <a:schemeClr val="accent3"/>
                </a:solidFill>
              </a:rPr>
              <a:t>Why Azure Kubernetes Service?</a:t>
            </a:r>
          </a:p>
        </p:txBody>
      </p:sp>
      <p:sp>
        <p:nvSpPr>
          <p:cNvPr id="4" name="Rectangle 3">
            <a:extLst>
              <a:ext uri="{FF2B5EF4-FFF2-40B4-BE49-F238E27FC236}">
                <a16:creationId xmlns:a16="http://schemas.microsoft.com/office/drawing/2014/main" id="{99B6B450-A988-4B36-9629-A431D2835935}"/>
              </a:ext>
            </a:extLst>
          </p:cNvPr>
          <p:cNvSpPr/>
          <p:nvPr/>
        </p:nvSpPr>
        <p:spPr>
          <a:xfrm>
            <a:off x="272272" y="1212849"/>
            <a:ext cx="8003365" cy="5574988"/>
          </a:xfrm>
          <a:prstGeom prst="rect">
            <a:avLst/>
          </a:prstGeom>
        </p:spPr>
        <p:txBody>
          <a:bodyPr wrap="square">
            <a:spAutoFit/>
          </a:bodyPr>
          <a:lstStyle/>
          <a:p>
            <a:pPr marL="0" marR="0" lvl="0" indent="0" algn="l" defTabSz="932742" rtl="0" eaLnBrk="1" fontAlgn="auto" latinLnBrk="0" hangingPunct="1">
              <a:lnSpc>
                <a:spcPct val="15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505050"/>
                </a:solidFill>
                <a:effectLst/>
                <a:uLnTx/>
                <a:uFillTx/>
                <a:latin typeface="Segoe UI Light"/>
                <a:ea typeface="+mn-ea"/>
                <a:cs typeface="+mn-cs"/>
              </a:rPr>
              <a:t>Easy to use</a:t>
            </a:r>
          </a:p>
          <a:p>
            <a:pPr marL="809271" marR="0" lvl="1" indent="-342900" algn="l" defTabSz="932742" rtl="0" eaLnBrk="1" fontAlgn="auto" latinLnBrk="0" hangingPunct="1">
              <a:lnSpc>
                <a:spcPct val="150000"/>
              </a:lnSpc>
              <a:spcBef>
                <a:spcPts val="0"/>
              </a:spcBef>
              <a:spcAft>
                <a:spcPts val="0"/>
              </a:spcAft>
              <a:buClrTx/>
              <a:buSzTx/>
              <a:buFont typeface="Wingdings" panose="05000000000000000000" pitchFamily="2" charset="2"/>
              <a:buChar char="§"/>
              <a:tabLst/>
              <a:defRPr/>
            </a:pPr>
            <a:r>
              <a:rPr kumimoji="0" lang="en-US" sz="2000" b="0" i="0" u="none" strike="noStrike" kern="1200" cap="none" spc="0" normalizeH="0" baseline="0" noProof="0" dirty="0">
                <a:ln>
                  <a:noFill/>
                </a:ln>
                <a:solidFill>
                  <a:srgbClr val="505050"/>
                </a:solidFill>
                <a:effectLst/>
                <a:uLnTx/>
                <a:uFillTx/>
                <a:latin typeface="Segoe UI Light"/>
                <a:ea typeface="+mn-ea"/>
                <a:cs typeface="+mn-cs"/>
              </a:rPr>
              <a:t>Fastest path to Kubernetes (K8s) on Azure</a:t>
            </a:r>
          </a:p>
          <a:p>
            <a:pPr marL="809271" marR="0" lvl="1" indent="-342900" algn="l" defTabSz="932742" rtl="0" eaLnBrk="1" fontAlgn="auto" latinLnBrk="0" hangingPunct="1">
              <a:lnSpc>
                <a:spcPct val="150000"/>
              </a:lnSpc>
              <a:spcBef>
                <a:spcPts val="0"/>
              </a:spcBef>
              <a:spcAft>
                <a:spcPts val="0"/>
              </a:spcAft>
              <a:buClrTx/>
              <a:buSzTx/>
              <a:buFont typeface="Wingdings" panose="05000000000000000000" pitchFamily="2" charset="2"/>
              <a:buChar char="§"/>
              <a:tabLst/>
              <a:defRPr/>
            </a:pPr>
            <a:r>
              <a:rPr kumimoji="0" lang="en-US" sz="2000" b="0" i="0" u="none" strike="noStrike" kern="1200" cap="none" spc="0" normalizeH="0" baseline="0" noProof="0" dirty="0">
                <a:ln>
                  <a:noFill/>
                </a:ln>
                <a:solidFill>
                  <a:srgbClr val="505050"/>
                </a:solidFill>
                <a:effectLst/>
                <a:uLnTx/>
                <a:uFillTx/>
                <a:latin typeface="Segoe UI Light"/>
                <a:ea typeface="+mn-ea"/>
                <a:cs typeface="+mn-cs"/>
              </a:rPr>
              <a:t>Up and running with 3 simple commands</a:t>
            </a:r>
          </a:p>
          <a:p>
            <a:pPr marL="809271" marR="0" lvl="1" indent="-342900" algn="l" defTabSz="932742" rtl="0" eaLnBrk="1" fontAlgn="auto" latinLnBrk="0" hangingPunct="1">
              <a:lnSpc>
                <a:spcPct val="150000"/>
              </a:lnSpc>
              <a:spcBef>
                <a:spcPts val="0"/>
              </a:spcBef>
              <a:spcAft>
                <a:spcPts val="0"/>
              </a:spcAft>
              <a:buClrTx/>
              <a:buSzTx/>
              <a:buFont typeface="Wingdings" panose="05000000000000000000" pitchFamily="2" charset="2"/>
              <a:buChar char="§"/>
              <a:tabLst/>
              <a:defRPr/>
            </a:pPr>
            <a:r>
              <a:rPr kumimoji="0" lang="en-US" sz="2000" b="0" i="0" u="none" strike="noStrike" kern="1200" cap="none" spc="0" normalizeH="0" baseline="0" noProof="0" dirty="0">
                <a:ln>
                  <a:noFill/>
                </a:ln>
                <a:solidFill>
                  <a:srgbClr val="505050"/>
                </a:solidFill>
                <a:effectLst/>
                <a:uLnTx/>
                <a:uFillTx/>
                <a:latin typeface="Segoe UI Light"/>
                <a:ea typeface="+mn-ea"/>
                <a:cs typeface="+mn-cs"/>
              </a:rPr>
              <a:t>AKS is free - you only pay for the agent nodes within your clusters, not for the masters</a:t>
            </a:r>
          </a:p>
          <a:p>
            <a:pPr marL="0" marR="0" lvl="0" indent="0" algn="l" defTabSz="932742" rtl="0" eaLnBrk="1" fontAlgn="auto" latinLnBrk="0" hangingPunct="1">
              <a:lnSpc>
                <a:spcPct val="15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505050"/>
                </a:solidFill>
                <a:effectLst/>
                <a:uLnTx/>
                <a:uFillTx/>
                <a:latin typeface="Segoe UI Light"/>
                <a:ea typeface="+mn-ea"/>
                <a:cs typeface="+mn-cs"/>
              </a:rPr>
              <a:t>Easy to manage</a:t>
            </a:r>
          </a:p>
          <a:p>
            <a:pPr marL="809271" marR="0" lvl="1" indent="-342900" algn="l" defTabSz="932742" rtl="0" eaLnBrk="1" fontAlgn="auto" latinLnBrk="0" hangingPunct="1">
              <a:lnSpc>
                <a:spcPct val="150000"/>
              </a:lnSpc>
              <a:spcBef>
                <a:spcPts val="0"/>
              </a:spcBef>
              <a:spcAft>
                <a:spcPts val="0"/>
              </a:spcAft>
              <a:buClrTx/>
              <a:buSzTx/>
              <a:buFont typeface="Wingdings" panose="05000000000000000000" pitchFamily="2" charset="2"/>
              <a:buChar char="§"/>
              <a:tabLst/>
              <a:defRPr/>
            </a:pPr>
            <a:r>
              <a:rPr kumimoji="0" lang="en-US" sz="2000" b="0" i="0" u="none" strike="noStrike" kern="1200" cap="none" spc="0" normalizeH="0" baseline="0" noProof="0" dirty="0">
                <a:ln>
                  <a:noFill/>
                </a:ln>
                <a:solidFill>
                  <a:srgbClr val="505050"/>
                </a:solidFill>
                <a:effectLst/>
                <a:uLnTx/>
                <a:uFillTx/>
                <a:latin typeface="Segoe UI Light"/>
                <a:ea typeface="+mn-ea"/>
                <a:cs typeface="+mn-cs"/>
              </a:rPr>
              <a:t>The K8s masters are managed by Azure</a:t>
            </a:r>
          </a:p>
          <a:p>
            <a:pPr marL="809271" marR="0" lvl="1" indent="-342900" algn="l" defTabSz="932742" rtl="0" eaLnBrk="1" fontAlgn="auto" latinLnBrk="0" hangingPunct="1">
              <a:lnSpc>
                <a:spcPct val="150000"/>
              </a:lnSpc>
              <a:spcBef>
                <a:spcPts val="0"/>
              </a:spcBef>
              <a:spcAft>
                <a:spcPts val="0"/>
              </a:spcAft>
              <a:buClrTx/>
              <a:buSzTx/>
              <a:buFont typeface="Wingdings" panose="05000000000000000000" pitchFamily="2" charset="2"/>
              <a:buChar char="§"/>
              <a:tabLst/>
              <a:defRPr/>
            </a:pPr>
            <a:r>
              <a:rPr kumimoji="0" lang="en-US" sz="2000" b="0" i="0" u="none" strike="noStrike" kern="1200" cap="none" spc="0" normalizeH="0" baseline="0" noProof="0" dirty="0">
                <a:ln>
                  <a:noFill/>
                </a:ln>
                <a:solidFill>
                  <a:srgbClr val="505050"/>
                </a:solidFill>
                <a:effectLst/>
                <a:uLnTx/>
                <a:uFillTx/>
                <a:latin typeface="Segoe UI Light"/>
                <a:ea typeface="+mn-ea"/>
                <a:cs typeface="+mn-cs"/>
              </a:rPr>
              <a:t>Automated upgrades and patching</a:t>
            </a:r>
          </a:p>
          <a:p>
            <a:pPr marL="809271" marR="0" lvl="1" indent="-342900" algn="l" defTabSz="932742" rtl="0" eaLnBrk="1" fontAlgn="auto" latinLnBrk="0" hangingPunct="1">
              <a:lnSpc>
                <a:spcPct val="150000"/>
              </a:lnSpc>
              <a:spcBef>
                <a:spcPts val="0"/>
              </a:spcBef>
              <a:spcAft>
                <a:spcPts val="0"/>
              </a:spcAft>
              <a:buClrTx/>
              <a:buSzTx/>
              <a:buFont typeface="Wingdings" panose="05000000000000000000" pitchFamily="2" charset="2"/>
              <a:buChar char="§"/>
              <a:tabLst/>
              <a:defRPr/>
            </a:pPr>
            <a:r>
              <a:rPr kumimoji="0" lang="en-US" sz="2000" b="0" i="0" u="none" strike="noStrike" kern="1200" cap="none" spc="0" normalizeH="0" baseline="0" noProof="0" dirty="0">
                <a:ln>
                  <a:noFill/>
                </a:ln>
                <a:solidFill>
                  <a:srgbClr val="505050"/>
                </a:solidFill>
                <a:effectLst/>
                <a:uLnTx/>
                <a:uFillTx/>
                <a:latin typeface="Segoe UI Light"/>
                <a:ea typeface="+mn-ea"/>
                <a:cs typeface="+mn-cs"/>
              </a:rPr>
              <a:t>Easily scale the cluster up and down</a:t>
            </a:r>
          </a:p>
          <a:p>
            <a:pPr marL="809271" marR="0" lvl="1" indent="-342900" algn="l" defTabSz="932742" rtl="0" eaLnBrk="1" fontAlgn="auto" latinLnBrk="0" hangingPunct="1">
              <a:lnSpc>
                <a:spcPct val="150000"/>
              </a:lnSpc>
              <a:spcBef>
                <a:spcPts val="0"/>
              </a:spcBef>
              <a:spcAft>
                <a:spcPts val="0"/>
              </a:spcAft>
              <a:buClrTx/>
              <a:buSzTx/>
              <a:buFont typeface="Wingdings" panose="05000000000000000000" pitchFamily="2" charset="2"/>
              <a:buChar char="§"/>
              <a:tabLst/>
              <a:defRPr/>
            </a:pPr>
            <a:r>
              <a:rPr kumimoji="0" lang="en-US" sz="2000" b="0" i="0" u="none" strike="noStrike" kern="1200" cap="none" spc="0" normalizeH="0" baseline="0" noProof="0" dirty="0">
                <a:ln>
                  <a:noFill/>
                </a:ln>
                <a:solidFill>
                  <a:srgbClr val="505050"/>
                </a:solidFill>
                <a:effectLst/>
                <a:uLnTx/>
                <a:uFillTx/>
                <a:latin typeface="Segoe UI Light"/>
                <a:ea typeface="+mn-ea"/>
                <a:cs typeface="+mn-cs"/>
              </a:rPr>
              <a:t>Self-healing control plane</a:t>
            </a:r>
          </a:p>
          <a:p>
            <a:pPr marL="0" marR="0" lvl="0" indent="0" algn="l" defTabSz="932742" rtl="0" eaLnBrk="1" fontAlgn="auto" latinLnBrk="0" hangingPunct="1">
              <a:lnSpc>
                <a:spcPct val="15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505050"/>
                </a:solidFill>
                <a:effectLst/>
                <a:uLnTx/>
                <a:uFillTx/>
                <a:latin typeface="Segoe UI Light"/>
                <a:ea typeface="+mn-ea"/>
                <a:cs typeface="+mn-cs"/>
              </a:rPr>
              <a:t>Uses Open APIs</a:t>
            </a:r>
          </a:p>
          <a:p>
            <a:pPr marL="809271" marR="0" lvl="1" indent="-342900" algn="l" defTabSz="932742" rtl="0" eaLnBrk="1" fontAlgn="auto" latinLnBrk="0" hangingPunct="1">
              <a:lnSpc>
                <a:spcPct val="150000"/>
              </a:lnSpc>
              <a:spcBef>
                <a:spcPts val="0"/>
              </a:spcBef>
              <a:spcAft>
                <a:spcPts val="0"/>
              </a:spcAft>
              <a:buClrTx/>
              <a:buSzTx/>
              <a:buFont typeface="Wingdings" panose="05000000000000000000" pitchFamily="2" charset="2"/>
              <a:buChar char="§"/>
              <a:tabLst/>
              <a:defRPr/>
            </a:pPr>
            <a:r>
              <a:rPr kumimoji="0" lang="en-US" sz="2000" b="0" i="0" u="none" strike="noStrike" kern="1200" cap="none" spc="0" normalizeH="0" baseline="0" noProof="0" dirty="0">
                <a:ln>
                  <a:noFill/>
                </a:ln>
                <a:solidFill>
                  <a:srgbClr val="505050"/>
                </a:solidFill>
                <a:effectLst/>
                <a:uLnTx/>
                <a:uFillTx/>
                <a:latin typeface="Segoe UI Light"/>
                <a:ea typeface="+mn-ea"/>
                <a:cs typeface="+mn-cs"/>
              </a:rPr>
              <a:t>100% upstream Kubernetes</a:t>
            </a:r>
          </a:p>
        </p:txBody>
      </p:sp>
      <p:pic>
        <p:nvPicPr>
          <p:cNvPr id="5" name="Picture 4">
            <a:extLst>
              <a:ext uri="{FF2B5EF4-FFF2-40B4-BE49-F238E27FC236}">
                <a16:creationId xmlns:a16="http://schemas.microsoft.com/office/drawing/2014/main" id="{77316C96-C275-4156-9533-8D6601B5AEF4}"/>
              </a:ext>
            </a:extLst>
          </p:cNvPr>
          <p:cNvPicPr>
            <a:picLocks noChangeAspect="1"/>
          </p:cNvPicPr>
          <p:nvPr/>
        </p:nvPicPr>
        <p:blipFill>
          <a:blip r:embed="rId3"/>
          <a:stretch>
            <a:fillRect/>
          </a:stretch>
        </p:blipFill>
        <p:spPr>
          <a:xfrm>
            <a:off x="8656637" y="1889444"/>
            <a:ext cx="3215636" cy="3215636"/>
          </a:xfrm>
          <a:prstGeom prst="rect">
            <a:avLst/>
          </a:prstGeom>
        </p:spPr>
      </p:pic>
    </p:spTree>
    <p:extLst>
      <p:ext uri="{BB962C8B-B14F-4D97-AF65-F5344CB8AC3E}">
        <p14:creationId xmlns:p14="http://schemas.microsoft.com/office/powerpoint/2010/main" val="15189050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4"/>
            <a:ext cx="11889564" cy="917575"/>
          </a:xfrm>
        </p:spPr>
        <p:txBody>
          <a:bodyPr vert="horz" wrap="square" lIns="146304" tIns="91440" rIns="146304" bIns="91440" rtlCol="0" anchor="t">
            <a:noAutofit/>
          </a:bodyPr>
          <a:lstStyle/>
          <a:p>
            <a:r>
              <a:rPr lang="en-US" sz="4000" dirty="0">
                <a:solidFill>
                  <a:schemeClr val="accent3"/>
                </a:solidFill>
              </a:rPr>
              <a:t>AKS Compliance and Certification</a:t>
            </a:r>
          </a:p>
        </p:txBody>
      </p:sp>
      <p:sp>
        <p:nvSpPr>
          <p:cNvPr id="35" name="Text Placeholder 3">
            <a:extLst>
              <a:ext uri="{FF2B5EF4-FFF2-40B4-BE49-F238E27FC236}">
                <a16:creationId xmlns:a16="http://schemas.microsoft.com/office/drawing/2014/main" id="{01AFC18E-D5B4-4237-841F-2654F6D120DD}"/>
              </a:ext>
            </a:extLst>
          </p:cNvPr>
          <p:cNvSpPr txBox="1">
            <a:spLocks/>
          </p:cNvSpPr>
          <p:nvPr/>
        </p:nvSpPr>
        <p:spPr>
          <a:xfrm>
            <a:off x="274639" y="1217168"/>
            <a:ext cx="9050574" cy="2683812"/>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marR="0" lvl="0" indent="-342900" algn="l" defTabSz="932742" rtl="0" eaLnBrk="1" fontAlgn="auto" latinLnBrk="0" hangingPunct="1">
              <a:lnSpc>
                <a:spcPct val="150000"/>
              </a:lnSpc>
              <a:spcBef>
                <a:spcPct val="20000"/>
              </a:spcBef>
              <a:spcAft>
                <a:spcPts val="0"/>
              </a:spcAft>
              <a:buClrTx/>
              <a:buSzPct val="90000"/>
              <a:buFont typeface="Wingdings" panose="05000000000000000000" pitchFamily="2" charset="2"/>
              <a:buChar char="§"/>
              <a:tabLst/>
              <a:defRPr/>
            </a:pPr>
            <a:r>
              <a:rPr kumimoji="0" lang="en-US" sz="24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Light" panose="020B0502040204020203" pitchFamily="34" charset="0"/>
                <a:ea typeface="+mn-ea"/>
                <a:cs typeface="Segoe UI Light" panose="020B0502040204020203" pitchFamily="34" charset="0"/>
              </a:rPr>
              <a:t>Azure Kubernetes Service (AKS) has been CNCF certified as Kubernetes conformant.</a:t>
            </a:r>
          </a:p>
          <a:p>
            <a:pPr marL="342900" marR="0" lvl="0" indent="-342900" algn="l" defTabSz="932742" rtl="0" eaLnBrk="1" fontAlgn="auto" latinLnBrk="0" hangingPunct="1">
              <a:lnSpc>
                <a:spcPct val="150000"/>
              </a:lnSpc>
              <a:spcBef>
                <a:spcPct val="20000"/>
              </a:spcBef>
              <a:spcAft>
                <a:spcPts val="0"/>
              </a:spcAft>
              <a:buClrTx/>
              <a:buSzPct val="90000"/>
              <a:buFont typeface="Wingdings" panose="05000000000000000000" pitchFamily="2" charset="2"/>
              <a:buChar char="§"/>
              <a:tabLst/>
              <a:defRPr/>
            </a:pPr>
            <a:r>
              <a:rPr kumimoji="0" lang="en-US" sz="24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Light" panose="020B0502040204020203" pitchFamily="34" charset="0"/>
                <a:ea typeface="+mn-ea"/>
                <a:cs typeface="Segoe UI Light" panose="020B0502040204020203" pitchFamily="34" charset="0"/>
              </a:rPr>
              <a:t>Azure Kubernetes Service (AKS) is compliant with SOC, ISO, and PCI DSS.</a:t>
            </a:r>
          </a:p>
          <a:p>
            <a:pPr marL="0" marR="0" lvl="0" indent="0" algn="l" defTabSz="932742" rtl="0" eaLnBrk="1" fontAlgn="auto" latinLnBrk="0" hangingPunct="1">
              <a:lnSpc>
                <a:spcPct val="150000"/>
              </a:lnSpc>
              <a:spcBef>
                <a:spcPct val="20000"/>
              </a:spcBef>
              <a:spcAft>
                <a:spcPts val="0"/>
              </a:spcAft>
              <a:buClrTx/>
              <a:buSzPct val="90000"/>
              <a:buFont typeface="Arial" pitchFamily="34" charset="0"/>
              <a:buNone/>
              <a:tabLst/>
              <a:defRPr/>
            </a:pPr>
            <a:br>
              <a:rPr kumimoji="0" lang="en-US" sz="24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Light" panose="020B0502040204020203" pitchFamily="34" charset="0"/>
                <a:ea typeface="+mn-ea"/>
                <a:cs typeface="Segoe UI Light" panose="020B0502040204020203" pitchFamily="34" charset="0"/>
              </a:rPr>
            </a:br>
            <a:r>
              <a:rPr kumimoji="0" lang="en-US" sz="24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Light" panose="020B0502040204020203" pitchFamily="34" charset="0"/>
                <a:ea typeface="+mn-ea"/>
                <a:cs typeface="Segoe UI Light" panose="020B0502040204020203" pitchFamily="34" charset="0"/>
              </a:rPr>
              <a:t> </a:t>
            </a:r>
          </a:p>
        </p:txBody>
      </p:sp>
      <p:pic>
        <p:nvPicPr>
          <p:cNvPr id="36" name="Picture 35">
            <a:extLst>
              <a:ext uri="{FF2B5EF4-FFF2-40B4-BE49-F238E27FC236}">
                <a16:creationId xmlns:a16="http://schemas.microsoft.com/office/drawing/2014/main" id="{A6615921-681D-4FD6-9B78-84F6548C4E18}"/>
              </a:ext>
            </a:extLst>
          </p:cNvPr>
          <p:cNvPicPr>
            <a:picLocks noChangeAspect="1"/>
          </p:cNvPicPr>
          <p:nvPr/>
        </p:nvPicPr>
        <p:blipFill>
          <a:blip r:embed="rId3"/>
          <a:stretch>
            <a:fillRect/>
          </a:stretch>
        </p:blipFill>
        <p:spPr>
          <a:xfrm>
            <a:off x="274639" y="4483894"/>
            <a:ext cx="3830853" cy="1404302"/>
          </a:xfrm>
          <a:prstGeom prst="rect">
            <a:avLst/>
          </a:prstGeom>
        </p:spPr>
      </p:pic>
      <p:pic>
        <p:nvPicPr>
          <p:cNvPr id="37" name="Picture 36">
            <a:extLst>
              <a:ext uri="{FF2B5EF4-FFF2-40B4-BE49-F238E27FC236}">
                <a16:creationId xmlns:a16="http://schemas.microsoft.com/office/drawing/2014/main" id="{724297BE-D326-4FE3-AA40-8E5EF76F4379}"/>
              </a:ext>
            </a:extLst>
          </p:cNvPr>
          <p:cNvPicPr>
            <a:picLocks noChangeAspect="1"/>
          </p:cNvPicPr>
          <p:nvPr/>
        </p:nvPicPr>
        <p:blipFill>
          <a:blip r:embed="rId4"/>
          <a:stretch>
            <a:fillRect/>
          </a:stretch>
        </p:blipFill>
        <p:spPr>
          <a:xfrm>
            <a:off x="5089968" y="4150995"/>
            <a:ext cx="3937000" cy="2070100"/>
          </a:xfrm>
          <a:prstGeom prst="rect">
            <a:avLst/>
          </a:prstGeom>
        </p:spPr>
      </p:pic>
      <p:pic>
        <p:nvPicPr>
          <p:cNvPr id="38" name="Picture 37">
            <a:extLst>
              <a:ext uri="{FF2B5EF4-FFF2-40B4-BE49-F238E27FC236}">
                <a16:creationId xmlns:a16="http://schemas.microsoft.com/office/drawing/2014/main" id="{49EB0DDE-6397-4B32-A066-82B9578FBA2D}"/>
              </a:ext>
            </a:extLst>
          </p:cNvPr>
          <p:cNvPicPr>
            <a:picLocks noChangeAspect="1"/>
          </p:cNvPicPr>
          <p:nvPr/>
        </p:nvPicPr>
        <p:blipFill>
          <a:blip r:embed="rId5"/>
          <a:stretch>
            <a:fillRect/>
          </a:stretch>
        </p:blipFill>
        <p:spPr>
          <a:xfrm>
            <a:off x="10011444" y="4203195"/>
            <a:ext cx="1858371" cy="1700212"/>
          </a:xfrm>
          <a:prstGeom prst="rect">
            <a:avLst/>
          </a:prstGeom>
        </p:spPr>
      </p:pic>
      <p:pic>
        <p:nvPicPr>
          <p:cNvPr id="39" name="Picture 38">
            <a:extLst>
              <a:ext uri="{FF2B5EF4-FFF2-40B4-BE49-F238E27FC236}">
                <a16:creationId xmlns:a16="http://schemas.microsoft.com/office/drawing/2014/main" id="{556BCD1D-C37E-4B64-9DB2-EF2B14951BCA}"/>
              </a:ext>
            </a:extLst>
          </p:cNvPr>
          <p:cNvPicPr>
            <a:picLocks noChangeAspect="1"/>
          </p:cNvPicPr>
          <p:nvPr/>
        </p:nvPicPr>
        <p:blipFill>
          <a:blip r:embed="rId6"/>
          <a:stretch>
            <a:fillRect/>
          </a:stretch>
        </p:blipFill>
        <p:spPr>
          <a:xfrm>
            <a:off x="10175247" y="1212849"/>
            <a:ext cx="1530764" cy="2070100"/>
          </a:xfrm>
          <a:prstGeom prst="rect">
            <a:avLst/>
          </a:prstGeom>
        </p:spPr>
      </p:pic>
    </p:spTree>
    <p:extLst>
      <p:ext uri="{BB962C8B-B14F-4D97-AF65-F5344CB8AC3E}">
        <p14:creationId xmlns:p14="http://schemas.microsoft.com/office/powerpoint/2010/main" val="1197645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p:cNvPicPr>
            <a:picLocks noGrp="1" noChangeAspect="1"/>
          </p:cNvPicPr>
          <p:nvPr>
            <p:ph type="pic" sz="quarter" idx="10"/>
          </p:nvPr>
        </p:nvPicPr>
        <p:blipFill>
          <a:blip r:embed="rId3"/>
          <a:srcRect l="20120" r="20120"/>
          <a:stretch>
            <a:fillRect/>
          </a:stretch>
        </p:blipFill>
        <p:spPr/>
      </p:pic>
      <p:sp>
        <p:nvSpPr>
          <p:cNvPr id="6" name="Title 1"/>
          <p:cNvSpPr>
            <a:spLocks noGrp="1"/>
          </p:cNvSpPr>
          <p:nvPr>
            <p:ph type="title"/>
          </p:nvPr>
        </p:nvSpPr>
        <p:spPr>
          <a:xfrm>
            <a:off x="37644" y="343028"/>
            <a:ext cx="5867400" cy="1846659"/>
          </a:xfrm>
        </p:spPr>
        <p:txBody>
          <a:bodyPr/>
          <a:lstStyle/>
          <a:p>
            <a:r>
              <a:rPr lang="en-US" sz="4000"/>
              <a:t>Demonstration:  </a:t>
            </a:r>
            <a:r>
              <a:rPr lang="en-US" sz="4000" i="1"/>
              <a:t>Kubernetes Cluster in Azure Kubernetes Service  </a:t>
            </a:r>
            <a:endParaRPr lang="en-US" sz="4000" i="1">
              <a:solidFill>
                <a:schemeClr val="accent3"/>
              </a:solidFill>
            </a:endParaRPr>
          </a:p>
        </p:txBody>
      </p:sp>
      <p:sp>
        <p:nvSpPr>
          <p:cNvPr id="7" name="Title 1"/>
          <p:cNvSpPr txBox="1">
            <a:spLocks/>
          </p:cNvSpPr>
          <p:nvPr/>
        </p:nvSpPr>
        <p:spPr>
          <a:xfrm>
            <a:off x="228145" y="3268662"/>
            <a:ext cx="5090988" cy="3120854"/>
          </a:xfrm>
          <a:prstGeom prst="rect">
            <a:avLst/>
          </a:prstGeom>
        </p:spPr>
        <p:txBody>
          <a:bodyPr vert="horz" wrap="square" lIns="146304" tIns="91440" rIns="146304" bIns="91440" rtlCol="0" anchor="t">
            <a:spAutoFit/>
          </a:bodyPr>
          <a:lstStyle>
            <a:lvl1pPr algn="l" defTabSz="932742" rtl="0" eaLnBrk="1" latinLnBrk="0" hangingPunct="1">
              <a:lnSpc>
                <a:spcPct val="90000"/>
              </a:lnSpc>
              <a:spcBef>
                <a:spcPct val="0"/>
              </a:spcBef>
              <a:buNone/>
              <a:defRPr lang="en-US" sz="6600"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endParaRPr kumimoji="0" lang="en-US" sz="3600" b="0" i="0" u="none" strike="noStrike" kern="1200" cap="none" spc="-102" normalizeH="0" baseline="0" noProof="0">
              <a:ln w="3175">
                <a:noFill/>
              </a:ln>
              <a:solidFill>
                <a:srgbClr val="505050"/>
              </a:solidFill>
              <a:effectLst/>
              <a:uLnTx/>
              <a:uFillTx/>
              <a:latin typeface="Segoe UI Light"/>
              <a:ea typeface="+mn-ea"/>
              <a:cs typeface="Segoe UI" pitchFamily="34" charset="0"/>
            </a:endParaRPr>
          </a:p>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102" normalizeH="0" baseline="0" noProof="0">
                <a:ln w="3175">
                  <a:noFill/>
                </a:ln>
                <a:solidFill>
                  <a:srgbClr val="505050"/>
                </a:solidFill>
                <a:effectLst/>
                <a:uLnTx/>
                <a:uFillTx/>
                <a:latin typeface="Segoe UI Light"/>
                <a:ea typeface="+mn-ea"/>
                <a:cs typeface="Segoe UI" pitchFamily="34" charset="0"/>
              </a:rPr>
              <a:t>Deploy Kubernetes clusters in Azure Kubernetes Service</a:t>
            </a:r>
          </a:p>
          <a:p>
            <a:pPr marL="0" marR="0" lvl="0" indent="0" algn="l" defTabSz="932742" rtl="0" eaLnBrk="1" fontAlgn="auto" latinLnBrk="0" hangingPunct="1">
              <a:lnSpc>
                <a:spcPct val="90000"/>
              </a:lnSpc>
              <a:spcBef>
                <a:spcPct val="0"/>
              </a:spcBef>
              <a:spcAft>
                <a:spcPts val="0"/>
              </a:spcAft>
              <a:buClrTx/>
              <a:buSzTx/>
              <a:buFontTx/>
              <a:buNone/>
              <a:tabLst/>
              <a:defRPr/>
            </a:pPr>
            <a:endParaRPr kumimoji="0" lang="en-US" sz="2400" b="0" i="0" u="none" strike="noStrike" kern="1200" cap="none" spc="-102" normalizeH="0" baseline="0" noProof="0">
              <a:ln w="3175">
                <a:noFill/>
              </a:ln>
              <a:solidFill>
                <a:srgbClr val="505050"/>
              </a:solidFill>
              <a:effectLst/>
              <a:uLnTx/>
              <a:uFillTx/>
              <a:latin typeface="Segoe UI Light"/>
              <a:ea typeface="+mn-ea"/>
              <a:cs typeface="Segoe UI" pitchFamily="34" charset="0"/>
            </a:endParaRPr>
          </a:p>
          <a:p>
            <a:pPr marL="0" marR="0" lvl="0" indent="0" algn="l" defTabSz="932742" rtl="0" eaLnBrk="1" fontAlgn="auto" latinLnBrk="0" hangingPunct="1">
              <a:lnSpc>
                <a:spcPct val="90000"/>
              </a:lnSpc>
              <a:spcBef>
                <a:spcPct val="0"/>
              </a:spcBef>
              <a:spcAft>
                <a:spcPts val="0"/>
              </a:spcAft>
              <a:buClrTx/>
              <a:buSzTx/>
              <a:buFontTx/>
              <a:buNone/>
              <a:tabLst/>
              <a:defRPr/>
            </a:pPr>
            <a:endParaRPr kumimoji="0" lang="en-US" sz="2400" b="0" i="0" u="none" strike="noStrike" kern="1200" cap="none" spc="-102" normalizeH="0" baseline="0" noProof="0">
              <a:ln w="3175">
                <a:noFill/>
              </a:ln>
              <a:solidFill>
                <a:srgbClr val="505050"/>
              </a:solidFill>
              <a:effectLst/>
              <a:uLnTx/>
              <a:uFillTx/>
              <a:latin typeface="Segoe UI Light"/>
              <a:ea typeface="+mn-ea"/>
              <a:cs typeface="Segoe UI" pitchFamily="34" charset="0"/>
            </a:endParaRPr>
          </a:p>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102" normalizeH="0" baseline="0" noProof="0">
                <a:ln w="3175">
                  <a:noFill/>
                </a:ln>
                <a:solidFill>
                  <a:srgbClr val="505050"/>
                </a:solidFill>
                <a:effectLst/>
                <a:uLnTx/>
                <a:uFillTx/>
                <a:latin typeface="Segoe UI Light"/>
                <a:ea typeface="+mn-ea"/>
                <a:cs typeface="Segoe UI" pitchFamily="34" charset="0"/>
              </a:rPr>
              <a:t>Deploy NGINX container into Kubernetes cluster</a:t>
            </a:r>
            <a:endParaRPr kumimoji="0" lang="en-US" sz="3200" b="0" i="0" u="none" strike="noStrike" kern="1200" cap="none" spc="-102" normalizeH="0" baseline="0" noProof="0">
              <a:ln w="3175">
                <a:noFill/>
              </a:ln>
              <a:solidFill>
                <a:srgbClr val="505050"/>
              </a:solidFill>
              <a:effectLst/>
              <a:uLnTx/>
              <a:uFillTx/>
              <a:latin typeface="Segoe UI Light"/>
              <a:ea typeface="+mn-ea"/>
              <a:cs typeface="Segoe UI" pitchFamily="34" charset="0"/>
            </a:endParaRPr>
          </a:p>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102" normalizeH="0" baseline="0" noProof="0">
                <a:ln w="3175">
                  <a:noFill/>
                </a:ln>
                <a:solidFill>
                  <a:srgbClr val="505050"/>
                </a:solidFill>
                <a:effectLst/>
                <a:uLnTx/>
                <a:uFillTx/>
                <a:latin typeface="Segoe UI Light"/>
                <a:ea typeface="+mn-ea"/>
                <a:cs typeface="Segoe UI" pitchFamily="34" charset="0"/>
              </a:rPr>
              <a:t> </a:t>
            </a:r>
          </a:p>
        </p:txBody>
      </p:sp>
    </p:spTree>
    <p:extLst>
      <p:ext uri="{BB962C8B-B14F-4D97-AF65-F5344CB8AC3E}">
        <p14:creationId xmlns:p14="http://schemas.microsoft.com/office/powerpoint/2010/main" val="3935128539"/>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4DAC37BC-8BE8-4FD5-A0B2-2E99E8206267}"/>
              </a:ext>
            </a:extLst>
          </p:cNvPr>
          <p:cNvCxnSpPr>
            <a:cxnSpLocks/>
          </p:cNvCxnSpPr>
          <p:nvPr/>
        </p:nvCxnSpPr>
        <p:spPr>
          <a:xfrm>
            <a:off x="2346158" y="0"/>
            <a:ext cx="0" cy="7395411"/>
          </a:xfrm>
          <a:prstGeom prst="line">
            <a:avLst/>
          </a:prstGeom>
          <a:ln>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49E11974-8A1A-44E4-9399-53185029855B}"/>
              </a:ext>
            </a:extLst>
          </p:cNvPr>
          <p:cNvSpPr txBox="1"/>
          <p:nvPr/>
        </p:nvSpPr>
        <p:spPr>
          <a:xfrm>
            <a:off x="5220543" y="842462"/>
            <a:ext cx="4277681" cy="732236"/>
          </a:xfrm>
          <a:prstGeom prst="rect">
            <a:avLst/>
          </a:prstGeom>
          <a:noFill/>
        </p:spPr>
        <p:txBody>
          <a:bodyPr wrap="square" lIns="149217" tIns="149217" rIns="149217" bIns="149217" rtlCol="0">
            <a:spAutoFit/>
          </a:bodyPr>
          <a:lstStyle/>
          <a:p>
            <a:pPr marL="0" marR="0" lvl="0" indent="0" algn="ctr" defTabSz="932597" rtl="0" eaLnBrk="1" fontAlgn="auto" latinLnBrk="0" hangingPunct="1">
              <a:lnSpc>
                <a:spcPct val="100000"/>
              </a:lnSpc>
              <a:spcBef>
                <a:spcPts val="0"/>
              </a:spcBef>
              <a:spcAft>
                <a:spcPts val="612"/>
              </a:spcAft>
              <a:buClrTx/>
              <a:buSzTx/>
              <a:buFontTx/>
              <a:buNone/>
              <a:tabLst/>
              <a:defRPr/>
            </a:pPr>
            <a:r>
              <a:rPr kumimoji="0" lang="en-US" sz="2800" b="0" i="0" u="none" strike="noStrike" kern="1200" cap="none" spc="0" normalizeH="0" baseline="0" noProof="0" dirty="0">
                <a:ln>
                  <a:noFill/>
                </a:ln>
                <a:effectLst/>
                <a:uLnTx/>
                <a:uFillTx/>
                <a:latin typeface="Segoe UI"/>
                <a:ea typeface="+mn-ea"/>
                <a:cs typeface="Segoe UI Semibold" panose="020B0702040204020203" pitchFamily="34" charset="0"/>
              </a:rPr>
              <a:t>Windows Support</a:t>
            </a:r>
          </a:p>
        </p:txBody>
      </p:sp>
      <p:sp>
        <p:nvSpPr>
          <p:cNvPr id="29" name="Title 3">
            <a:extLst>
              <a:ext uri="{FF2B5EF4-FFF2-40B4-BE49-F238E27FC236}">
                <a16:creationId xmlns:a16="http://schemas.microsoft.com/office/drawing/2014/main" id="{EF16E667-14D2-4BCB-98F7-C6B17C10F6FA}"/>
              </a:ext>
            </a:extLst>
          </p:cNvPr>
          <p:cNvSpPr txBox="1">
            <a:spLocks/>
          </p:cNvSpPr>
          <p:nvPr/>
        </p:nvSpPr>
        <p:spPr>
          <a:xfrm>
            <a:off x="4042996" y="215314"/>
            <a:ext cx="6632776"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a:solidFill>
                  <a:schemeClr val="accent3"/>
                </a:solidFill>
              </a:rPr>
              <a:t>Azure Kubernetes Service</a:t>
            </a:r>
          </a:p>
        </p:txBody>
      </p:sp>
      <p:pic>
        <p:nvPicPr>
          <p:cNvPr id="31" name="Picture 2" descr="Image result for microsoft heart kubernetes">
            <a:extLst>
              <a:ext uri="{FF2B5EF4-FFF2-40B4-BE49-F238E27FC236}">
                <a16:creationId xmlns:a16="http://schemas.microsoft.com/office/drawing/2014/main" id="{BFECE087-240A-4F6C-8D49-AE9DEAA064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204" y="5899760"/>
            <a:ext cx="1881627" cy="760611"/>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2">
            <a:extLst>
              <a:ext uri="{FF2B5EF4-FFF2-40B4-BE49-F238E27FC236}">
                <a16:creationId xmlns:a16="http://schemas.microsoft.com/office/drawing/2014/main" id="{22DA9260-C9FB-4822-ACF9-08087D512350}"/>
              </a:ext>
            </a:extLst>
          </p:cNvPr>
          <p:cNvPicPr>
            <a:picLocks noChangeAspect="1"/>
          </p:cNvPicPr>
          <p:nvPr/>
        </p:nvPicPr>
        <p:blipFill>
          <a:blip r:embed="rId4">
            <a:alphaModFix amt="20000"/>
          </a:blip>
          <a:stretch>
            <a:fillRect/>
          </a:stretch>
        </p:blipFill>
        <p:spPr>
          <a:xfrm>
            <a:off x="442962" y="1493345"/>
            <a:ext cx="1326107" cy="479958"/>
          </a:xfrm>
          <a:prstGeom prst="rect">
            <a:avLst/>
          </a:prstGeom>
        </p:spPr>
      </p:pic>
      <p:pic>
        <p:nvPicPr>
          <p:cNvPr id="34" name="Picture 33">
            <a:extLst>
              <a:ext uri="{FF2B5EF4-FFF2-40B4-BE49-F238E27FC236}">
                <a16:creationId xmlns:a16="http://schemas.microsoft.com/office/drawing/2014/main" id="{88A3D8A8-52DA-48F9-AEEF-95F7215111C9}"/>
              </a:ext>
            </a:extLst>
          </p:cNvPr>
          <p:cNvPicPr>
            <a:picLocks noChangeAspect="1"/>
          </p:cNvPicPr>
          <p:nvPr/>
        </p:nvPicPr>
        <p:blipFill>
          <a:blip r:embed="rId5">
            <a:alphaModFix amt="20000"/>
          </a:blip>
          <a:stretch>
            <a:fillRect/>
          </a:stretch>
        </p:blipFill>
        <p:spPr>
          <a:xfrm>
            <a:off x="581110" y="139625"/>
            <a:ext cx="1068955" cy="1068955"/>
          </a:xfrm>
          <a:prstGeom prst="rect">
            <a:avLst/>
          </a:prstGeom>
        </p:spPr>
      </p:pic>
      <p:pic>
        <p:nvPicPr>
          <p:cNvPr id="35" name="Picture 34">
            <a:extLst>
              <a:ext uri="{FF2B5EF4-FFF2-40B4-BE49-F238E27FC236}">
                <a16:creationId xmlns:a16="http://schemas.microsoft.com/office/drawing/2014/main" id="{370304B0-FD0A-4006-AE9A-DDDEDB82BAA2}"/>
              </a:ext>
            </a:extLst>
          </p:cNvPr>
          <p:cNvPicPr>
            <a:picLocks noChangeAspect="1"/>
          </p:cNvPicPr>
          <p:nvPr/>
        </p:nvPicPr>
        <p:blipFill>
          <a:blip r:embed="rId6">
            <a:alphaModFix amt="20000"/>
            <a:extLst>
              <a:ext uri="{28A0092B-C50C-407E-A947-70E740481C1C}">
                <a14:useLocalDpi xmlns:a14="http://schemas.microsoft.com/office/drawing/2010/main" val="0"/>
              </a:ext>
            </a:extLst>
          </a:blip>
          <a:stretch>
            <a:fillRect/>
          </a:stretch>
        </p:blipFill>
        <p:spPr>
          <a:xfrm>
            <a:off x="442961" y="2258068"/>
            <a:ext cx="1326107" cy="795664"/>
          </a:xfrm>
          <a:prstGeom prst="rect">
            <a:avLst/>
          </a:prstGeom>
        </p:spPr>
      </p:pic>
      <p:pic>
        <p:nvPicPr>
          <p:cNvPr id="36" name="Picture 2" descr="https://upload.wikimedia.org/wikipedia/commons/thumb/3/3a/OpenShift-LogoType.svg/1200px-OpenShift-LogoType.svg.png">
            <a:extLst>
              <a:ext uri="{FF2B5EF4-FFF2-40B4-BE49-F238E27FC236}">
                <a16:creationId xmlns:a16="http://schemas.microsoft.com/office/drawing/2014/main" id="{67FC5DF4-9A4B-499F-902F-30C86871B896}"/>
              </a:ext>
            </a:extLst>
          </p:cNvPr>
          <p:cNvPicPr>
            <a:picLocks noChangeAspect="1" noChangeArrowheads="1"/>
          </p:cNvPicPr>
          <p:nvPr/>
        </p:nvPicPr>
        <p:blipFill>
          <a:blip r:embed="rId7">
            <a:alphaModFix amt="20000"/>
            <a:extLst>
              <a:ext uri="{28A0092B-C50C-407E-A947-70E740481C1C}">
                <a14:useLocalDpi xmlns:a14="http://schemas.microsoft.com/office/drawing/2010/main" val="0"/>
              </a:ext>
            </a:extLst>
          </a:blip>
          <a:srcRect/>
          <a:stretch>
            <a:fillRect/>
          </a:stretch>
        </p:blipFill>
        <p:spPr bwMode="auto">
          <a:xfrm>
            <a:off x="640822" y="3334488"/>
            <a:ext cx="930384" cy="994004"/>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36">
            <a:extLst>
              <a:ext uri="{FF2B5EF4-FFF2-40B4-BE49-F238E27FC236}">
                <a16:creationId xmlns:a16="http://schemas.microsoft.com/office/drawing/2014/main" id="{296073A0-C0FB-4AED-A27C-85509DCA2A48}"/>
              </a:ext>
            </a:extLst>
          </p:cNvPr>
          <p:cNvPicPr>
            <a:picLocks noChangeAspect="1"/>
          </p:cNvPicPr>
          <p:nvPr/>
        </p:nvPicPr>
        <p:blipFill>
          <a:blip r:embed="rId8">
            <a:alphaModFix amt="20000"/>
          </a:blip>
          <a:stretch>
            <a:fillRect/>
          </a:stretch>
        </p:blipFill>
        <p:spPr>
          <a:xfrm>
            <a:off x="603917" y="4609248"/>
            <a:ext cx="1023340" cy="1009756"/>
          </a:xfrm>
          <a:prstGeom prst="rect">
            <a:avLst/>
          </a:prstGeom>
        </p:spPr>
      </p:pic>
      <p:sp>
        <p:nvSpPr>
          <p:cNvPr id="30" name="Rectangle 29">
            <a:extLst>
              <a:ext uri="{FF2B5EF4-FFF2-40B4-BE49-F238E27FC236}">
                <a16:creationId xmlns:a16="http://schemas.microsoft.com/office/drawing/2014/main" id="{204339ED-AFB7-4E45-8548-07EDEF83F377}"/>
              </a:ext>
            </a:extLst>
          </p:cNvPr>
          <p:cNvSpPr/>
          <p:nvPr/>
        </p:nvSpPr>
        <p:spPr>
          <a:xfrm>
            <a:off x="2852737" y="1712546"/>
            <a:ext cx="9282109" cy="4154984"/>
          </a:xfrm>
          <a:prstGeom prst="rect">
            <a:avLst/>
          </a:prstGeom>
        </p:spPr>
        <p:txBody>
          <a:bodyPr wrap="square">
            <a:spAutoFit/>
          </a:bodyPr>
          <a:lstStyle/>
          <a:p>
            <a:pPr marL="342900" indent="-342900">
              <a:buFont typeface="Arial" panose="020B0604020202020204" pitchFamily="34" charset="0"/>
              <a:buChar char="•"/>
            </a:pPr>
            <a:r>
              <a:rPr lang="en-US" sz="2400" dirty="0"/>
              <a:t>AKS clusters with Windows node pools must use the Azure CNI (advanced) networking model</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AKS cluster supporting Windows containers will be composed of a Windows node pool and a Linux node pool</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Use Node </a:t>
            </a:r>
            <a:r>
              <a:rPr lang="en-US" sz="2400" b="1" dirty="0"/>
              <a:t>Taints </a:t>
            </a:r>
            <a:r>
              <a:rPr lang="en-US" sz="2400" dirty="0"/>
              <a:t>to prevent Linux pods from deploying to Windows Nodes.</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Use </a:t>
            </a:r>
            <a:r>
              <a:rPr lang="en-US" sz="2400" b="1" dirty="0"/>
              <a:t>Node Selector </a:t>
            </a:r>
            <a:r>
              <a:rPr lang="en-US" sz="2400" dirty="0"/>
              <a:t>to specify on which nodes the workloads must be deployed</a:t>
            </a:r>
            <a:endParaRPr lang="en-US" dirty="0"/>
          </a:p>
        </p:txBody>
      </p:sp>
    </p:spTree>
    <p:extLst>
      <p:ext uri="{BB962C8B-B14F-4D97-AF65-F5344CB8AC3E}">
        <p14:creationId xmlns:p14="http://schemas.microsoft.com/office/powerpoint/2010/main" val="2686979133"/>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C21F85F4-1F41-4591-A109-2B261405DC45}"/>
              </a:ext>
            </a:extLst>
          </p:cNvPr>
          <p:cNvGrpSpPr/>
          <p:nvPr/>
        </p:nvGrpSpPr>
        <p:grpSpPr>
          <a:xfrm>
            <a:off x="274640" y="2618686"/>
            <a:ext cx="2797744" cy="2734366"/>
            <a:chOff x="762792" y="2569028"/>
            <a:chExt cx="5349993" cy="3566901"/>
          </a:xfrm>
        </p:grpSpPr>
        <p:grpSp>
          <p:nvGrpSpPr>
            <p:cNvPr id="3" name="Group 2">
              <a:extLst>
                <a:ext uri="{FF2B5EF4-FFF2-40B4-BE49-F238E27FC236}">
                  <a16:creationId xmlns:a16="http://schemas.microsoft.com/office/drawing/2014/main" id="{6C25B050-5671-455E-8EBA-55EBD5939D12}"/>
                </a:ext>
              </a:extLst>
            </p:cNvPr>
            <p:cNvGrpSpPr/>
            <p:nvPr/>
          </p:nvGrpSpPr>
          <p:grpSpPr>
            <a:xfrm>
              <a:off x="762792" y="2569028"/>
              <a:ext cx="5349993" cy="3566901"/>
              <a:chOff x="762792" y="2661152"/>
              <a:chExt cx="5349993" cy="3566901"/>
            </a:xfrm>
          </p:grpSpPr>
          <p:sp>
            <p:nvSpPr>
              <p:cNvPr id="7" name="Freeform: Shape 6">
                <a:extLst>
                  <a:ext uri="{FF2B5EF4-FFF2-40B4-BE49-F238E27FC236}">
                    <a16:creationId xmlns:a16="http://schemas.microsoft.com/office/drawing/2014/main" id="{70538B1B-DC30-479D-B9A3-C5BB5E94AC08}"/>
                  </a:ext>
                </a:extLst>
              </p:cNvPr>
              <p:cNvSpPr/>
              <p:nvPr/>
            </p:nvSpPr>
            <p:spPr>
              <a:xfrm>
                <a:off x="762792" y="2661152"/>
                <a:ext cx="5349993" cy="557079"/>
              </a:xfrm>
              <a:custGeom>
                <a:avLst/>
                <a:gdLst>
                  <a:gd name="connsiteX0" fmla="*/ 0 w 5190335"/>
                  <a:gd name="connsiteY0" fmla="*/ 0 h 1497600"/>
                  <a:gd name="connsiteX1" fmla="*/ 5190335 w 5190335"/>
                  <a:gd name="connsiteY1" fmla="*/ 0 h 1497600"/>
                  <a:gd name="connsiteX2" fmla="*/ 5190335 w 5190335"/>
                  <a:gd name="connsiteY2" fmla="*/ 1497600 h 1497600"/>
                  <a:gd name="connsiteX3" fmla="*/ 0 w 5190335"/>
                  <a:gd name="connsiteY3" fmla="*/ 1497600 h 1497600"/>
                  <a:gd name="connsiteX4" fmla="*/ 0 w 5190335"/>
                  <a:gd name="connsiteY4" fmla="*/ 0 h 1497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0335" h="1497600">
                    <a:moveTo>
                      <a:pt x="0" y="0"/>
                    </a:moveTo>
                    <a:lnTo>
                      <a:pt x="5190335" y="0"/>
                    </a:lnTo>
                    <a:lnTo>
                      <a:pt x="5190335" y="1497600"/>
                    </a:lnTo>
                    <a:lnTo>
                      <a:pt x="0" y="1497600"/>
                    </a:lnTo>
                    <a:lnTo>
                      <a:pt x="0" y="0"/>
                    </a:lnTo>
                    <a:close/>
                  </a:path>
                </a:pathLst>
              </a:cu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69824" tIns="211328" rIns="369824" bIns="211328" numCol="1" spcCol="1270" anchor="ctr" anchorCtr="0">
                <a:noAutofit/>
              </a:bodyPr>
              <a:lstStyle/>
              <a:p>
                <a:pPr marL="0" marR="0" lvl="0" indent="0" algn="l" defTabSz="2311400" rtl="0" eaLnBrk="1" fontAlgn="auto" latinLnBrk="0" hangingPunct="1">
                  <a:lnSpc>
                    <a:spcPct val="90000"/>
                  </a:lnSpc>
                  <a:spcBef>
                    <a:spcPct val="0"/>
                  </a:spcBef>
                  <a:spcAft>
                    <a:spcPct val="3500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rPr>
                  <a:t>Control Plane</a:t>
                </a:r>
              </a:p>
            </p:txBody>
          </p:sp>
          <p:sp>
            <p:nvSpPr>
              <p:cNvPr id="8" name="Rectangle 7">
                <a:extLst>
                  <a:ext uri="{FF2B5EF4-FFF2-40B4-BE49-F238E27FC236}">
                    <a16:creationId xmlns:a16="http://schemas.microsoft.com/office/drawing/2014/main" id="{64CFFC25-D717-4D68-857B-7481098FD72A}"/>
                  </a:ext>
                </a:extLst>
              </p:cNvPr>
              <p:cNvSpPr/>
              <p:nvPr/>
            </p:nvSpPr>
            <p:spPr>
              <a:xfrm>
                <a:off x="762792" y="3202876"/>
                <a:ext cx="5349993" cy="3025177"/>
              </a:xfrm>
              <a:prstGeom prst="rect">
                <a:avLst/>
              </a:prstGeom>
              <a:ln>
                <a:round/>
              </a:ln>
              <a:effectLst>
                <a:glow>
                  <a:schemeClr val="accent1">
                    <a:alpha val="40000"/>
                  </a:schemeClr>
                </a:glow>
                <a:reflection stA="99000" endPos="0" dist="50800" dir="5400000" sy="-100000" algn="bl" rotWithShape="0"/>
                <a:softEdge rad="0"/>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grpSp>
        <p:sp>
          <p:nvSpPr>
            <p:cNvPr id="4" name="Rectangle: Rounded Corners 3">
              <a:extLst>
                <a:ext uri="{FF2B5EF4-FFF2-40B4-BE49-F238E27FC236}">
                  <a16:creationId xmlns:a16="http://schemas.microsoft.com/office/drawing/2014/main" id="{EC811229-3A5D-4D54-9D2A-5928BC82C368}"/>
                </a:ext>
              </a:extLst>
            </p:cNvPr>
            <p:cNvSpPr/>
            <p:nvPr/>
          </p:nvSpPr>
          <p:spPr bwMode="auto">
            <a:xfrm>
              <a:off x="915361" y="3363118"/>
              <a:ext cx="3504052" cy="879630"/>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tr-TR" sz="1800" b="0" i="0" u="none" strike="noStrike" kern="1200" cap="none" spc="0" normalizeH="0" baseline="0" noProof="0" dirty="0">
                  <a:ln>
                    <a:noFill/>
                  </a:ln>
                  <a:solidFill>
                    <a:srgbClr val="000000"/>
                  </a:solidFill>
                  <a:effectLst/>
                  <a:uLnTx/>
                  <a:uFillTx/>
                  <a:latin typeface="Segoe UI"/>
                  <a:ea typeface="+mn-ea"/>
                  <a:cs typeface="Segoe UI" pitchFamily="34" charset="0"/>
                </a:rPr>
                <a:t>API Server</a:t>
              </a:r>
              <a:endParaRPr kumimoji="0" lang="en-US" sz="1800" b="0" i="0" u="none" strike="noStrike" kern="1200" cap="none" spc="0" normalizeH="0" baseline="0" noProof="0" dirty="0">
                <a:ln>
                  <a:noFill/>
                </a:ln>
                <a:solidFill>
                  <a:srgbClr val="000000"/>
                </a:solidFill>
                <a:effectLst/>
                <a:uLnTx/>
                <a:uFillTx/>
                <a:latin typeface="Segoe UI"/>
                <a:ea typeface="+mn-ea"/>
                <a:cs typeface="Segoe UI" pitchFamily="34" charset="0"/>
              </a:endParaRPr>
            </a:p>
          </p:txBody>
        </p:sp>
        <p:sp>
          <p:nvSpPr>
            <p:cNvPr id="6" name="Rectangle: Rounded Corners 5">
              <a:extLst>
                <a:ext uri="{FF2B5EF4-FFF2-40B4-BE49-F238E27FC236}">
                  <a16:creationId xmlns:a16="http://schemas.microsoft.com/office/drawing/2014/main" id="{998B7F3E-7B84-4A57-9DA4-2DE24C007529}"/>
                </a:ext>
              </a:extLst>
            </p:cNvPr>
            <p:cNvSpPr/>
            <p:nvPr/>
          </p:nvSpPr>
          <p:spPr bwMode="auto">
            <a:xfrm>
              <a:off x="915359" y="4582921"/>
              <a:ext cx="3504029" cy="792750"/>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tr-TR" sz="1600" b="0" i="0" u="none" strike="noStrike" kern="1200" cap="none" spc="0" normalizeH="0" baseline="0" noProof="0">
                  <a:ln>
                    <a:noFill/>
                  </a:ln>
                  <a:solidFill>
                    <a:srgbClr val="000000"/>
                  </a:solidFill>
                  <a:effectLst/>
                  <a:uLnTx/>
                  <a:uFillTx/>
                  <a:latin typeface="Segoe UI"/>
                  <a:ea typeface="+mn-ea"/>
                  <a:cs typeface="Segoe UI" pitchFamily="34" charset="0"/>
                </a:rPr>
                <a:t>scheduler</a:t>
              </a:r>
              <a:endParaRPr kumimoji="0" lang="en-US" sz="16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grpSp>
      <p:grpSp>
        <p:nvGrpSpPr>
          <p:cNvPr id="9" name="Group 8">
            <a:extLst>
              <a:ext uri="{FF2B5EF4-FFF2-40B4-BE49-F238E27FC236}">
                <a16:creationId xmlns:a16="http://schemas.microsoft.com/office/drawing/2014/main" id="{04122799-F6C6-4179-9449-AF708B7080A4}"/>
              </a:ext>
            </a:extLst>
          </p:cNvPr>
          <p:cNvGrpSpPr/>
          <p:nvPr/>
        </p:nvGrpSpPr>
        <p:grpSpPr>
          <a:xfrm>
            <a:off x="382104" y="5534743"/>
            <a:ext cx="1580808" cy="1399954"/>
            <a:chOff x="3693972" y="5327270"/>
            <a:chExt cx="1580808" cy="1399954"/>
          </a:xfrm>
        </p:grpSpPr>
        <p:sp>
          <p:nvSpPr>
            <p:cNvPr id="10" name="Cylinder 9">
              <a:extLst>
                <a:ext uri="{FF2B5EF4-FFF2-40B4-BE49-F238E27FC236}">
                  <a16:creationId xmlns:a16="http://schemas.microsoft.com/office/drawing/2014/main" id="{07AAA57B-D601-4991-A03E-C9EADF6E44C6}"/>
                </a:ext>
              </a:extLst>
            </p:cNvPr>
            <p:cNvSpPr/>
            <p:nvPr/>
          </p:nvSpPr>
          <p:spPr bwMode="auto">
            <a:xfrm>
              <a:off x="3693972" y="5327270"/>
              <a:ext cx="870858" cy="1117600"/>
            </a:xfrm>
            <a:prstGeom prst="can">
              <a:avLst/>
            </a:prstGeom>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Cylinder 10">
              <a:extLst>
                <a:ext uri="{FF2B5EF4-FFF2-40B4-BE49-F238E27FC236}">
                  <a16:creationId xmlns:a16="http://schemas.microsoft.com/office/drawing/2014/main" id="{5CE9507B-37DF-4E4B-AAE5-C888FC9A1996}"/>
                </a:ext>
              </a:extLst>
            </p:cNvPr>
            <p:cNvSpPr/>
            <p:nvPr/>
          </p:nvSpPr>
          <p:spPr bwMode="auto">
            <a:xfrm>
              <a:off x="4030990" y="5468447"/>
              <a:ext cx="870858" cy="1117600"/>
            </a:xfrm>
            <a:prstGeom prst="can">
              <a:avLst/>
            </a:prstGeom>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Cylinder 11">
              <a:extLst>
                <a:ext uri="{FF2B5EF4-FFF2-40B4-BE49-F238E27FC236}">
                  <a16:creationId xmlns:a16="http://schemas.microsoft.com/office/drawing/2014/main" id="{315F01B7-7850-4692-B2C0-366E406EE00D}"/>
                </a:ext>
              </a:extLst>
            </p:cNvPr>
            <p:cNvSpPr/>
            <p:nvPr/>
          </p:nvSpPr>
          <p:spPr bwMode="auto">
            <a:xfrm>
              <a:off x="4403922" y="5609624"/>
              <a:ext cx="870858" cy="1117600"/>
            </a:xfrm>
            <a:prstGeom prst="can">
              <a:avLst/>
            </a:prstGeom>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tr-TR" sz="20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etcd</a:t>
              </a: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sp>
        <p:nvSpPr>
          <p:cNvPr id="13" name="Diamond 12">
            <a:extLst>
              <a:ext uri="{FF2B5EF4-FFF2-40B4-BE49-F238E27FC236}">
                <a16:creationId xmlns:a16="http://schemas.microsoft.com/office/drawing/2014/main" id="{7D482FAE-3A40-4605-B44F-B1FBB8569699}"/>
              </a:ext>
            </a:extLst>
          </p:cNvPr>
          <p:cNvSpPr/>
          <p:nvPr/>
        </p:nvSpPr>
        <p:spPr>
          <a:xfrm>
            <a:off x="464195" y="1094053"/>
            <a:ext cx="1907345" cy="903172"/>
          </a:xfrm>
          <a:prstGeom prst="diamond">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Segoe UI" pitchFamily="34" charset="0"/>
              </a:rPr>
              <a:t>kubectl</a:t>
            </a:r>
          </a:p>
        </p:txBody>
      </p:sp>
      <p:grpSp>
        <p:nvGrpSpPr>
          <p:cNvPr id="18" name="Group 17">
            <a:extLst>
              <a:ext uri="{FF2B5EF4-FFF2-40B4-BE49-F238E27FC236}">
                <a16:creationId xmlns:a16="http://schemas.microsoft.com/office/drawing/2014/main" id="{333CF1B7-9A00-4D4B-88E7-136E3C51135C}"/>
              </a:ext>
            </a:extLst>
          </p:cNvPr>
          <p:cNvGrpSpPr/>
          <p:nvPr/>
        </p:nvGrpSpPr>
        <p:grpSpPr>
          <a:xfrm>
            <a:off x="8121598" y="1545639"/>
            <a:ext cx="2448866" cy="2148537"/>
            <a:chOff x="8121598" y="1545639"/>
            <a:chExt cx="2448866" cy="2148537"/>
          </a:xfrm>
        </p:grpSpPr>
        <p:grpSp>
          <p:nvGrpSpPr>
            <p:cNvPr id="17" name="Group 16">
              <a:extLst>
                <a:ext uri="{FF2B5EF4-FFF2-40B4-BE49-F238E27FC236}">
                  <a16:creationId xmlns:a16="http://schemas.microsoft.com/office/drawing/2014/main" id="{DCEDE88A-94FF-4F89-9E05-4BCD5D0744FA}"/>
                </a:ext>
              </a:extLst>
            </p:cNvPr>
            <p:cNvGrpSpPr/>
            <p:nvPr/>
          </p:nvGrpSpPr>
          <p:grpSpPr>
            <a:xfrm>
              <a:off x="8121598" y="1581633"/>
              <a:ext cx="2448866" cy="2112543"/>
              <a:chOff x="762792" y="2661152"/>
              <a:chExt cx="5349993" cy="3566901"/>
            </a:xfrm>
          </p:grpSpPr>
          <p:sp>
            <p:nvSpPr>
              <p:cNvPr id="20" name="Freeform: Shape 19">
                <a:extLst>
                  <a:ext uri="{FF2B5EF4-FFF2-40B4-BE49-F238E27FC236}">
                    <a16:creationId xmlns:a16="http://schemas.microsoft.com/office/drawing/2014/main" id="{EB25D9F9-58E1-4029-8AB3-250183E68955}"/>
                  </a:ext>
                </a:extLst>
              </p:cNvPr>
              <p:cNvSpPr/>
              <p:nvPr/>
            </p:nvSpPr>
            <p:spPr>
              <a:xfrm>
                <a:off x="762792" y="2661152"/>
                <a:ext cx="5349993" cy="1136113"/>
              </a:xfrm>
              <a:custGeom>
                <a:avLst/>
                <a:gdLst>
                  <a:gd name="connsiteX0" fmla="*/ 0 w 5190335"/>
                  <a:gd name="connsiteY0" fmla="*/ 0 h 1497600"/>
                  <a:gd name="connsiteX1" fmla="*/ 5190335 w 5190335"/>
                  <a:gd name="connsiteY1" fmla="*/ 0 h 1497600"/>
                  <a:gd name="connsiteX2" fmla="*/ 5190335 w 5190335"/>
                  <a:gd name="connsiteY2" fmla="*/ 1497600 h 1497600"/>
                  <a:gd name="connsiteX3" fmla="*/ 0 w 5190335"/>
                  <a:gd name="connsiteY3" fmla="*/ 1497600 h 1497600"/>
                  <a:gd name="connsiteX4" fmla="*/ 0 w 5190335"/>
                  <a:gd name="connsiteY4" fmla="*/ 0 h 1497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0335" h="1497600">
                    <a:moveTo>
                      <a:pt x="0" y="0"/>
                    </a:moveTo>
                    <a:lnTo>
                      <a:pt x="5190335" y="0"/>
                    </a:lnTo>
                    <a:lnTo>
                      <a:pt x="5190335" y="1497600"/>
                    </a:lnTo>
                    <a:lnTo>
                      <a:pt x="0" y="1497600"/>
                    </a:lnTo>
                    <a:lnTo>
                      <a:pt x="0" y="0"/>
                    </a:lnTo>
                    <a:close/>
                  </a:path>
                </a:pathLst>
              </a:custGeom>
            </p:spPr>
            <p:style>
              <a:lnRef idx="1">
                <a:schemeClr val="accent3"/>
              </a:lnRef>
              <a:fillRef idx="2">
                <a:schemeClr val="accent3"/>
              </a:fillRef>
              <a:effectRef idx="1">
                <a:schemeClr val="accent3"/>
              </a:effectRef>
              <a:fontRef idx="minor">
                <a:schemeClr val="dk1"/>
              </a:fontRef>
            </p:style>
            <p:txBody>
              <a:bodyPr spcFirstLastPara="0" vert="horz" wrap="square" lIns="369824" tIns="211328" rIns="369824" bIns="211328" numCol="1" spcCol="1270" anchor="ctr" anchorCtr="0">
                <a:noAutofit/>
              </a:bodyPr>
              <a:lstStyle/>
              <a:p>
                <a:pPr marL="0" marR="0" lvl="0" indent="0" algn="l" defTabSz="2311400" rtl="0" eaLnBrk="1" fontAlgn="auto" latinLnBrk="0" hangingPunct="1">
                  <a:lnSpc>
                    <a:spcPct val="90000"/>
                  </a:lnSpc>
                  <a:spcBef>
                    <a:spcPct val="0"/>
                  </a:spcBef>
                  <a:spcAft>
                    <a:spcPct val="35000"/>
                  </a:spcAft>
                  <a:buClrTx/>
                  <a:buSzTx/>
                  <a:buFontTx/>
                  <a:buNone/>
                  <a:tabLst/>
                  <a:defRPr/>
                </a:pPr>
                <a:r>
                  <a:rPr kumimoji="0" lang="en-US" sz="1600" b="0" i="0" u="none" strike="noStrike" kern="1200" cap="none" spc="0" normalizeH="0" baseline="0" noProof="0" dirty="0">
                    <a:ln>
                      <a:noFill/>
                    </a:ln>
                    <a:solidFill>
                      <a:srgbClr val="002050"/>
                    </a:solidFill>
                    <a:effectLst/>
                    <a:uLnTx/>
                    <a:uFillTx/>
                    <a:latin typeface="Segoe UI"/>
                    <a:ea typeface="+mn-ea"/>
                    <a:cs typeface="+mn-cs"/>
                  </a:rPr>
                  <a:t>Linux</a:t>
                </a:r>
                <a:r>
                  <a:rPr kumimoji="0" lang="tr-TR" sz="1600" b="0" i="0" u="none" strike="noStrike" kern="1200" cap="none" spc="0" normalizeH="0" baseline="0" noProof="0" dirty="0">
                    <a:ln>
                      <a:noFill/>
                    </a:ln>
                    <a:solidFill>
                      <a:srgbClr val="002050"/>
                    </a:solidFill>
                    <a:effectLst/>
                    <a:uLnTx/>
                    <a:uFillTx/>
                    <a:latin typeface="Segoe UI"/>
                    <a:ea typeface="+mn-ea"/>
                    <a:cs typeface="+mn-cs"/>
                  </a:rPr>
                  <a:t> </a:t>
                </a:r>
                <a:r>
                  <a:rPr kumimoji="0" lang="en-US" sz="1600" b="0" i="0" u="none" strike="noStrike" kern="1200" cap="none" spc="0" normalizeH="0" baseline="0" noProof="0" dirty="0">
                    <a:ln>
                      <a:noFill/>
                    </a:ln>
                    <a:solidFill>
                      <a:srgbClr val="002050"/>
                    </a:solidFill>
                    <a:effectLst/>
                    <a:uLnTx/>
                    <a:uFillTx/>
                    <a:latin typeface="Segoe UI"/>
                    <a:ea typeface="+mn-ea"/>
                    <a:cs typeface="+mn-cs"/>
                  </a:rPr>
                  <a:t>N</a:t>
                </a:r>
                <a:r>
                  <a:rPr kumimoji="0" lang="tr-TR" sz="1600" b="0" i="0" u="none" strike="noStrike" kern="1200" cap="none" spc="0" normalizeH="0" baseline="0" noProof="0" dirty="0">
                    <a:ln>
                      <a:noFill/>
                    </a:ln>
                    <a:solidFill>
                      <a:srgbClr val="002050"/>
                    </a:solidFill>
                    <a:effectLst/>
                    <a:uLnTx/>
                    <a:uFillTx/>
                    <a:latin typeface="Segoe UI"/>
                    <a:ea typeface="+mn-ea"/>
                    <a:cs typeface="+mn-cs"/>
                  </a:rPr>
                  <a:t>ode</a:t>
                </a:r>
                <a:endParaRPr kumimoji="0" lang="en-US" sz="1600" b="0" i="0" u="none" strike="noStrike" kern="1200" cap="none" spc="0" normalizeH="0" baseline="0" noProof="0" dirty="0">
                  <a:ln>
                    <a:noFill/>
                  </a:ln>
                  <a:solidFill>
                    <a:srgbClr val="002050"/>
                  </a:solidFill>
                  <a:effectLst/>
                  <a:uLnTx/>
                  <a:uFillTx/>
                  <a:latin typeface="Segoe UI"/>
                  <a:ea typeface="+mn-ea"/>
                  <a:cs typeface="+mn-cs"/>
                </a:endParaRPr>
              </a:p>
            </p:txBody>
          </p:sp>
          <p:sp>
            <p:nvSpPr>
              <p:cNvPr id="21" name="Rectangle 20">
                <a:extLst>
                  <a:ext uri="{FF2B5EF4-FFF2-40B4-BE49-F238E27FC236}">
                    <a16:creationId xmlns:a16="http://schemas.microsoft.com/office/drawing/2014/main" id="{4A49DC4F-9CCB-468A-BCCE-8A70945C4DBB}"/>
                  </a:ext>
                </a:extLst>
              </p:cNvPr>
              <p:cNvSpPr/>
              <p:nvPr/>
            </p:nvSpPr>
            <p:spPr>
              <a:xfrm>
                <a:off x="762792" y="3814267"/>
                <a:ext cx="5349993" cy="2413786"/>
              </a:xfrm>
              <a:prstGeom prst="rect">
                <a:avLst/>
              </a:prstGeom>
              <a:ln>
                <a:round/>
              </a:ln>
              <a:effectLst>
                <a:glow>
                  <a:schemeClr val="accent1">
                    <a:alpha val="40000"/>
                  </a:schemeClr>
                </a:glow>
                <a:reflection stA="99000" endPos="0" dist="50800" dir="5400000" sy="-100000" algn="bl" rotWithShape="0"/>
                <a:softEdge rad="0"/>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505050">
                      <a:hueOff val="0"/>
                      <a:satOff val="0"/>
                      <a:lumOff val="0"/>
                      <a:alphaOff val="0"/>
                    </a:srgbClr>
                  </a:solidFill>
                  <a:effectLst/>
                  <a:uLnTx/>
                  <a:uFillTx/>
                  <a:latin typeface="Segoe UI"/>
                  <a:ea typeface="+mn-ea"/>
                  <a:cs typeface="+mn-cs"/>
                </a:endParaRP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505050">
                        <a:hueOff val="0"/>
                        <a:satOff val="0"/>
                        <a:lumOff val="0"/>
                        <a:alphaOff val="0"/>
                      </a:srgbClr>
                    </a:solidFill>
                    <a:effectLst/>
                    <a:uLnTx/>
                    <a:uFillTx/>
                    <a:latin typeface="Segoe UI"/>
                    <a:ea typeface="+mn-ea"/>
                    <a:cs typeface="+mn-cs"/>
                  </a:rPr>
                  <a:t>kubernetes.io/</a:t>
                </a:r>
                <a:r>
                  <a:rPr kumimoji="0" lang="en-US" sz="1400" b="0" i="0" u="none" strike="noStrike" kern="1200" cap="none" spc="0" normalizeH="0" baseline="0" noProof="0" dirty="0" err="1">
                    <a:ln>
                      <a:noFill/>
                    </a:ln>
                    <a:solidFill>
                      <a:srgbClr val="505050">
                        <a:hueOff val="0"/>
                        <a:satOff val="0"/>
                        <a:lumOff val="0"/>
                        <a:alphaOff val="0"/>
                      </a:srgbClr>
                    </a:solidFill>
                    <a:effectLst/>
                    <a:uLnTx/>
                    <a:uFillTx/>
                    <a:latin typeface="Segoe UI"/>
                    <a:ea typeface="+mn-ea"/>
                    <a:cs typeface="+mn-cs"/>
                  </a:rPr>
                  <a:t>os</a:t>
                </a:r>
                <a:r>
                  <a:rPr kumimoji="0" lang="en-US" sz="1400" b="0" i="0" u="none" strike="noStrike" kern="1200" cap="none" spc="0" normalizeH="0" baseline="0" noProof="0" dirty="0">
                    <a:ln>
                      <a:noFill/>
                    </a:ln>
                    <a:solidFill>
                      <a:srgbClr val="505050">
                        <a:hueOff val="0"/>
                        <a:satOff val="0"/>
                        <a:lumOff val="0"/>
                        <a:alphaOff val="0"/>
                      </a:srgbClr>
                    </a:solidFill>
                    <a:effectLst/>
                    <a:uLnTx/>
                    <a:uFillTx/>
                    <a:latin typeface="Segoe UI"/>
                    <a:ea typeface="+mn-ea"/>
                    <a:cs typeface="+mn-cs"/>
                  </a:rPr>
                  <a:t>=</a:t>
                </a:r>
                <a:r>
                  <a:rPr kumimoji="0" lang="en-US" sz="1400" b="0" i="0" u="none" strike="noStrike" kern="1200" cap="none" spc="0" normalizeH="0" baseline="0" noProof="0" dirty="0" err="1">
                    <a:ln>
                      <a:noFill/>
                    </a:ln>
                    <a:solidFill>
                      <a:srgbClr val="505050">
                        <a:hueOff val="0"/>
                        <a:satOff val="0"/>
                        <a:lumOff val="0"/>
                        <a:alphaOff val="0"/>
                      </a:srgbClr>
                    </a:solidFill>
                    <a:effectLst/>
                    <a:uLnTx/>
                    <a:uFillTx/>
                    <a:latin typeface="Segoe UI"/>
                    <a:ea typeface="+mn-ea"/>
                    <a:cs typeface="+mn-cs"/>
                  </a:rPr>
                  <a:t>linux</a:t>
                </a:r>
                <a:endParaRPr kumimoji="0" lang="en-US" sz="1400" b="0" i="0" u="none" strike="noStrike" kern="1200" cap="none" spc="0" normalizeH="0" baseline="0" noProof="0" dirty="0">
                  <a:ln>
                    <a:noFill/>
                  </a:ln>
                  <a:solidFill>
                    <a:srgbClr val="505050">
                      <a:hueOff val="0"/>
                      <a:satOff val="0"/>
                      <a:lumOff val="0"/>
                      <a:alphaOff val="0"/>
                    </a:srgbClr>
                  </a:solidFill>
                  <a:effectLst/>
                  <a:uLnTx/>
                  <a:uFillTx/>
                  <a:latin typeface="Segoe UI"/>
                  <a:ea typeface="+mn-ea"/>
                  <a:cs typeface="+mn-cs"/>
                </a:endParaRPr>
              </a:p>
            </p:txBody>
          </p:sp>
        </p:grpSp>
        <p:pic>
          <p:nvPicPr>
            <p:cNvPr id="1026" name="Picture 2" descr="See the source image">
              <a:extLst>
                <a:ext uri="{FF2B5EF4-FFF2-40B4-BE49-F238E27FC236}">
                  <a16:creationId xmlns:a16="http://schemas.microsoft.com/office/drawing/2014/main" id="{ACC70382-D527-46F5-AA50-85BE21C553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27156" y="1545639"/>
              <a:ext cx="709612" cy="8572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9" name="Group 18">
            <a:extLst>
              <a:ext uri="{FF2B5EF4-FFF2-40B4-BE49-F238E27FC236}">
                <a16:creationId xmlns:a16="http://schemas.microsoft.com/office/drawing/2014/main" id="{A27B51B4-D047-46D5-AB16-898B6A84BF4D}"/>
              </a:ext>
            </a:extLst>
          </p:cNvPr>
          <p:cNvGrpSpPr/>
          <p:nvPr/>
        </p:nvGrpSpPr>
        <p:grpSpPr>
          <a:xfrm>
            <a:off x="8118122" y="4433804"/>
            <a:ext cx="2448865" cy="2112543"/>
            <a:chOff x="8118122" y="4433804"/>
            <a:chExt cx="2448865" cy="2112543"/>
          </a:xfrm>
        </p:grpSpPr>
        <p:grpSp>
          <p:nvGrpSpPr>
            <p:cNvPr id="35" name="Group 34">
              <a:extLst>
                <a:ext uri="{FF2B5EF4-FFF2-40B4-BE49-F238E27FC236}">
                  <a16:creationId xmlns:a16="http://schemas.microsoft.com/office/drawing/2014/main" id="{7B604F5E-0D79-4498-B2E0-32AD3B636EFA}"/>
                </a:ext>
              </a:extLst>
            </p:cNvPr>
            <p:cNvGrpSpPr/>
            <p:nvPr/>
          </p:nvGrpSpPr>
          <p:grpSpPr>
            <a:xfrm>
              <a:off x="8118122" y="4433804"/>
              <a:ext cx="2448865" cy="2112543"/>
              <a:chOff x="762792" y="2661152"/>
              <a:chExt cx="5349993" cy="3566901"/>
            </a:xfrm>
          </p:grpSpPr>
          <p:sp>
            <p:nvSpPr>
              <p:cNvPr id="36" name="Freeform: Shape 35">
                <a:extLst>
                  <a:ext uri="{FF2B5EF4-FFF2-40B4-BE49-F238E27FC236}">
                    <a16:creationId xmlns:a16="http://schemas.microsoft.com/office/drawing/2014/main" id="{CBE79410-BE3D-4D0E-BAF7-601C2158D7E7}"/>
                  </a:ext>
                </a:extLst>
              </p:cNvPr>
              <p:cNvSpPr/>
              <p:nvPr/>
            </p:nvSpPr>
            <p:spPr>
              <a:xfrm>
                <a:off x="762792" y="2661152"/>
                <a:ext cx="5349993" cy="1136113"/>
              </a:xfrm>
              <a:custGeom>
                <a:avLst/>
                <a:gdLst>
                  <a:gd name="connsiteX0" fmla="*/ 0 w 5190335"/>
                  <a:gd name="connsiteY0" fmla="*/ 0 h 1497600"/>
                  <a:gd name="connsiteX1" fmla="*/ 5190335 w 5190335"/>
                  <a:gd name="connsiteY1" fmla="*/ 0 h 1497600"/>
                  <a:gd name="connsiteX2" fmla="*/ 5190335 w 5190335"/>
                  <a:gd name="connsiteY2" fmla="*/ 1497600 h 1497600"/>
                  <a:gd name="connsiteX3" fmla="*/ 0 w 5190335"/>
                  <a:gd name="connsiteY3" fmla="*/ 1497600 h 1497600"/>
                  <a:gd name="connsiteX4" fmla="*/ 0 w 5190335"/>
                  <a:gd name="connsiteY4" fmla="*/ 0 h 1497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0335" h="1497600">
                    <a:moveTo>
                      <a:pt x="0" y="0"/>
                    </a:moveTo>
                    <a:lnTo>
                      <a:pt x="5190335" y="0"/>
                    </a:lnTo>
                    <a:lnTo>
                      <a:pt x="5190335" y="1497600"/>
                    </a:lnTo>
                    <a:lnTo>
                      <a:pt x="0" y="1497600"/>
                    </a:lnTo>
                    <a:lnTo>
                      <a:pt x="0" y="0"/>
                    </a:lnTo>
                    <a:close/>
                  </a:path>
                </a:pathLst>
              </a:custGeom>
              <a:solidFill>
                <a:srgbClr val="FFC000"/>
              </a:solidFill>
            </p:spPr>
            <p:style>
              <a:lnRef idx="1">
                <a:schemeClr val="accent3"/>
              </a:lnRef>
              <a:fillRef idx="2">
                <a:schemeClr val="accent3"/>
              </a:fillRef>
              <a:effectRef idx="1">
                <a:schemeClr val="accent3"/>
              </a:effectRef>
              <a:fontRef idx="minor">
                <a:schemeClr val="dk1"/>
              </a:fontRef>
            </p:style>
            <p:txBody>
              <a:bodyPr spcFirstLastPara="0" vert="horz" wrap="square" lIns="369824" tIns="211328" rIns="369824" bIns="211328" numCol="1" spcCol="1270" anchor="ctr" anchorCtr="0">
                <a:noAutofit/>
              </a:bodyPr>
              <a:lstStyle/>
              <a:p>
                <a:pPr marL="0" marR="0" lvl="0" indent="0" algn="l" defTabSz="2311400" rtl="0" eaLnBrk="1" fontAlgn="auto" latinLnBrk="0" hangingPunct="1">
                  <a:lnSpc>
                    <a:spcPct val="90000"/>
                  </a:lnSpc>
                  <a:spcBef>
                    <a:spcPct val="0"/>
                  </a:spcBef>
                  <a:spcAft>
                    <a:spcPct val="35000"/>
                  </a:spcAft>
                  <a:buClrTx/>
                  <a:buSzTx/>
                  <a:buFontTx/>
                  <a:buNone/>
                  <a:tabLst/>
                  <a:defRPr/>
                </a:pPr>
                <a:r>
                  <a:rPr kumimoji="0" lang="en-US" sz="1600" b="0" i="0" u="none" strike="noStrike" kern="1200" cap="none" spc="0" normalizeH="0" baseline="0" noProof="0" dirty="0">
                    <a:ln>
                      <a:noFill/>
                    </a:ln>
                    <a:solidFill>
                      <a:srgbClr val="002050"/>
                    </a:solidFill>
                    <a:effectLst/>
                    <a:uLnTx/>
                    <a:uFillTx/>
                    <a:latin typeface="Segoe UI"/>
                    <a:ea typeface="+mn-ea"/>
                    <a:cs typeface="+mn-cs"/>
                  </a:rPr>
                  <a:t>Windows</a:t>
                </a:r>
                <a:r>
                  <a:rPr kumimoji="0" lang="tr-TR" sz="1600" b="0" i="0" u="none" strike="noStrike" kern="1200" cap="none" spc="0" normalizeH="0" baseline="0" noProof="0" dirty="0">
                    <a:ln>
                      <a:noFill/>
                    </a:ln>
                    <a:solidFill>
                      <a:srgbClr val="002050"/>
                    </a:solidFill>
                    <a:effectLst/>
                    <a:uLnTx/>
                    <a:uFillTx/>
                    <a:latin typeface="Segoe UI"/>
                    <a:ea typeface="+mn-ea"/>
                    <a:cs typeface="+mn-cs"/>
                  </a:rPr>
                  <a:t> </a:t>
                </a:r>
                <a:r>
                  <a:rPr kumimoji="0" lang="en-US" sz="1600" b="0" i="0" u="none" strike="noStrike" kern="1200" cap="none" spc="0" normalizeH="0" baseline="0" noProof="0" dirty="0">
                    <a:ln>
                      <a:noFill/>
                    </a:ln>
                    <a:solidFill>
                      <a:srgbClr val="002050"/>
                    </a:solidFill>
                    <a:effectLst/>
                    <a:uLnTx/>
                    <a:uFillTx/>
                    <a:latin typeface="Segoe UI"/>
                    <a:ea typeface="+mn-ea"/>
                    <a:cs typeface="+mn-cs"/>
                  </a:rPr>
                  <a:t>N</a:t>
                </a:r>
                <a:r>
                  <a:rPr kumimoji="0" lang="tr-TR" sz="1600" b="0" i="0" u="none" strike="noStrike" kern="1200" cap="none" spc="0" normalizeH="0" baseline="0" noProof="0" dirty="0">
                    <a:ln>
                      <a:noFill/>
                    </a:ln>
                    <a:solidFill>
                      <a:srgbClr val="002050"/>
                    </a:solidFill>
                    <a:effectLst/>
                    <a:uLnTx/>
                    <a:uFillTx/>
                    <a:latin typeface="Segoe UI"/>
                    <a:ea typeface="+mn-ea"/>
                    <a:cs typeface="+mn-cs"/>
                  </a:rPr>
                  <a:t>ode</a:t>
                </a:r>
                <a:endParaRPr kumimoji="0" lang="en-US" sz="1600" b="0" i="0" u="none" strike="noStrike" kern="1200" cap="none" spc="0" normalizeH="0" baseline="0" noProof="0" dirty="0">
                  <a:ln>
                    <a:noFill/>
                  </a:ln>
                  <a:solidFill>
                    <a:srgbClr val="002050"/>
                  </a:solidFill>
                  <a:effectLst/>
                  <a:uLnTx/>
                  <a:uFillTx/>
                  <a:latin typeface="Segoe UI"/>
                  <a:ea typeface="+mn-ea"/>
                  <a:cs typeface="+mn-cs"/>
                </a:endParaRPr>
              </a:p>
            </p:txBody>
          </p:sp>
          <p:sp>
            <p:nvSpPr>
              <p:cNvPr id="37" name="Rectangle 36">
                <a:extLst>
                  <a:ext uri="{FF2B5EF4-FFF2-40B4-BE49-F238E27FC236}">
                    <a16:creationId xmlns:a16="http://schemas.microsoft.com/office/drawing/2014/main" id="{8B81E603-6783-4A6B-8F13-EB6E06D2C69D}"/>
                  </a:ext>
                </a:extLst>
              </p:cNvPr>
              <p:cNvSpPr/>
              <p:nvPr/>
            </p:nvSpPr>
            <p:spPr>
              <a:xfrm>
                <a:off x="762792" y="3814267"/>
                <a:ext cx="5349993" cy="2413786"/>
              </a:xfrm>
              <a:prstGeom prst="rect">
                <a:avLst/>
              </a:prstGeom>
              <a:ln>
                <a:round/>
              </a:ln>
              <a:effectLst>
                <a:glow>
                  <a:schemeClr val="accent1">
                    <a:alpha val="40000"/>
                  </a:schemeClr>
                </a:glow>
                <a:reflection stA="99000" endPos="0" dist="50800" dir="5400000" sy="-100000" algn="bl" rotWithShape="0"/>
                <a:softEdge rad="0"/>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hueOff val="0"/>
                      <a:satOff val="0"/>
                      <a:lumOff val="0"/>
                      <a:alphaOff val="0"/>
                    </a:srgbClr>
                  </a:solidFill>
                  <a:effectLst/>
                  <a:uLnTx/>
                  <a:uFillTx/>
                  <a:latin typeface="Segoe UI"/>
                  <a:ea typeface="+mn-ea"/>
                  <a:cs typeface="+mn-cs"/>
                </a:endParaRP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188F"/>
                    </a:solidFill>
                    <a:effectLst/>
                    <a:uLnTx/>
                    <a:uFillTx/>
                    <a:latin typeface="Segoe UI"/>
                    <a:ea typeface="+mn-ea"/>
                    <a:cs typeface="+mn-cs"/>
                  </a:rPr>
                  <a:t>kubernetes.io/</a:t>
                </a:r>
                <a:r>
                  <a:rPr kumimoji="0" lang="en-US" sz="1400" b="0" i="0" u="none" strike="noStrike" kern="1200" cap="none" spc="0" normalizeH="0" baseline="0" noProof="0" dirty="0" err="1">
                    <a:ln>
                      <a:noFill/>
                    </a:ln>
                    <a:solidFill>
                      <a:srgbClr val="00188F"/>
                    </a:solidFill>
                    <a:effectLst/>
                    <a:uLnTx/>
                    <a:uFillTx/>
                    <a:latin typeface="Segoe UI"/>
                    <a:ea typeface="+mn-ea"/>
                    <a:cs typeface="+mn-cs"/>
                  </a:rPr>
                  <a:t>os</a:t>
                </a:r>
                <a:r>
                  <a:rPr kumimoji="0" lang="en-US" sz="1400" b="0" i="0" u="none" strike="noStrike" kern="1200" cap="none" spc="0" normalizeH="0" baseline="0" noProof="0" dirty="0">
                    <a:ln>
                      <a:noFill/>
                    </a:ln>
                    <a:solidFill>
                      <a:srgbClr val="00188F"/>
                    </a:solidFill>
                    <a:effectLst/>
                    <a:uLnTx/>
                    <a:uFillTx/>
                    <a:latin typeface="Segoe UI"/>
                    <a:ea typeface="+mn-ea"/>
                    <a:cs typeface="+mn-cs"/>
                  </a:rPr>
                  <a:t>=windows</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hueOff val="0"/>
                      <a:satOff val="0"/>
                      <a:lumOff val="0"/>
                      <a:alphaOff val="0"/>
                    </a:srgbClr>
                  </a:solidFill>
                  <a:effectLst/>
                  <a:uLnTx/>
                  <a:uFillTx/>
                  <a:latin typeface="Segoe UI"/>
                  <a:ea typeface="+mn-ea"/>
                  <a:cs typeface="+mn-cs"/>
                </a:endParaRP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188F"/>
                    </a:solidFill>
                    <a:effectLst/>
                    <a:uLnTx/>
                    <a:uFillTx/>
                    <a:latin typeface="Segoe UI"/>
                    <a:ea typeface="+mn-ea"/>
                    <a:cs typeface="+mn-cs"/>
                  </a:rPr>
                  <a:t>Taint:</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188F"/>
                    </a:solidFill>
                    <a:effectLst/>
                    <a:uLnTx/>
                    <a:uFillTx/>
                    <a:latin typeface="Segoe UI"/>
                    <a:ea typeface="+mn-ea"/>
                    <a:cs typeface="+mn-cs"/>
                  </a:rPr>
                  <a:t>kubernetes.io/</a:t>
                </a:r>
                <a:r>
                  <a:rPr kumimoji="0" lang="en-US" sz="1400" b="0" i="0" u="none" strike="noStrike" kern="1200" cap="none" spc="0" normalizeH="0" baseline="0" noProof="0" dirty="0" err="1">
                    <a:ln>
                      <a:noFill/>
                    </a:ln>
                    <a:solidFill>
                      <a:srgbClr val="00188F"/>
                    </a:solidFill>
                    <a:effectLst/>
                    <a:uLnTx/>
                    <a:uFillTx/>
                    <a:latin typeface="Segoe UI"/>
                    <a:ea typeface="+mn-ea"/>
                    <a:cs typeface="+mn-cs"/>
                  </a:rPr>
                  <a:t>os</a:t>
                </a:r>
                <a:r>
                  <a:rPr kumimoji="0" lang="en-US" sz="1400" b="0" i="0" u="none" strike="noStrike" kern="1200" cap="none" spc="0" normalizeH="0" baseline="0" noProof="0" dirty="0">
                    <a:ln>
                      <a:noFill/>
                    </a:ln>
                    <a:solidFill>
                      <a:srgbClr val="00188F"/>
                    </a:solidFill>
                    <a:effectLst/>
                    <a:uLnTx/>
                    <a:uFillTx/>
                    <a:latin typeface="Segoe UI"/>
                    <a:ea typeface="+mn-ea"/>
                    <a:cs typeface="+mn-cs"/>
                  </a:rPr>
                  <a:t>=</a:t>
                </a:r>
                <a:r>
                  <a:rPr kumimoji="0" lang="en-US" sz="1400" b="0" i="0" u="none" strike="noStrike" kern="1200" cap="none" spc="0" normalizeH="0" baseline="0" noProof="0" dirty="0" err="1">
                    <a:ln>
                      <a:noFill/>
                    </a:ln>
                    <a:solidFill>
                      <a:srgbClr val="00188F"/>
                    </a:solidFill>
                    <a:effectLst/>
                    <a:uLnTx/>
                    <a:uFillTx/>
                    <a:latin typeface="Segoe UI"/>
                    <a:ea typeface="+mn-ea"/>
                    <a:cs typeface="+mn-cs"/>
                  </a:rPr>
                  <a:t>windows:NoSchedule</a:t>
                </a:r>
                <a:endParaRPr kumimoji="0" lang="en-US" sz="1400" b="0" i="0" u="none" strike="noStrike" kern="1200" cap="none" spc="0" normalizeH="0" baseline="0" noProof="0" dirty="0">
                  <a:ln>
                    <a:noFill/>
                  </a:ln>
                  <a:solidFill>
                    <a:srgbClr val="00188F"/>
                  </a:solidFill>
                  <a:effectLst/>
                  <a:uLnTx/>
                  <a:uFillTx/>
                  <a:latin typeface="Segoe UI"/>
                  <a:ea typeface="+mn-ea"/>
                  <a:cs typeface="+mn-cs"/>
                </a:endParaRPr>
              </a:p>
            </p:txBody>
          </p:sp>
        </p:grpSp>
        <p:pic>
          <p:nvPicPr>
            <p:cNvPr id="1028" name="Picture 4" descr="See the source image">
              <a:extLst>
                <a:ext uri="{FF2B5EF4-FFF2-40B4-BE49-F238E27FC236}">
                  <a16:creationId xmlns:a16="http://schemas.microsoft.com/office/drawing/2014/main" id="{A4BC7CC1-39A7-435C-B231-C89525DE442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82078" y="4504743"/>
              <a:ext cx="539976" cy="542745"/>
            </a:xfrm>
            <a:prstGeom prst="rect">
              <a:avLst/>
            </a:prstGeom>
            <a:noFill/>
            <a:extLst>
              <a:ext uri="{909E8E84-426E-40DD-AFC4-6F175D3DCCD1}">
                <a14:hiddenFill xmlns:a14="http://schemas.microsoft.com/office/drawing/2010/main">
                  <a:solidFill>
                    <a:srgbClr val="FFFFFF"/>
                  </a:solidFill>
                </a14:hiddenFill>
              </a:ext>
            </a:extLst>
          </p:spPr>
        </p:pic>
      </p:grpSp>
      <p:sp>
        <p:nvSpPr>
          <p:cNvPr id="16" name="TextBox 15">
            <a:extLst>
              <a:ext uri="{FF2B5EF4-FFF2-40B4-BE49-F238E27FC236}">
                <a16:creationId xmlns:a16="http://schemas.microsoft.com/office/drawing/2014/main" id="{0DCA1133-4D89-4A51-933C-6B607F2F047C}"/>
              </a:ext>
            </a:extLst>
          </p:cNvPr>
          <p:cNvSpPr txBox="1"/>
          <p:nvPr/>
        </p:nvSpPr>
        <p:spPr>
          <a:xfrm>
            <a:off x="4352544" y="103341"/>
            <a:ext cx="4991559" cy="738664"/>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32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Deploying Windows Pods</a:t>
            </a:r>
          </a:p>
        </p:txBody>
      </p:sp>
      <p:cxnSp>
        <p:nvCxnSpPr>
          <p:cNvPr id="32" name="Straight Arrow Connector 31">
            <a:extLst>
              <a:ext uri="{FF2B5EF4-FFF2-40B4-BE49-F238E27FC236}">
                <a16:creationId xmlns:a16="http://schemas.microsoft.com/office/drawing/2014/main" id="{0A72D5E0-AC22-49E4-8D7D-4A8F83DBCB55}"/>
              </a:ext>
            </a:extLst>
          </p:cNvPr>
          <p:cNvCxnSpPr>
            <a:cxnSpLocks/>
          </p:cNvCxnSpPr>
          <p:nvPr/>
        </p:nvCxnSpPr>
        <p:spPr>
          <a:xfrm flipH="1">
            <a:off x="1414626" y="1997225"/>
            <a:ext cx="3242" cy="1230206"/>
          </a:xfrm>
          <a:prstGeom prst="straightConnector1">
            <a:avLst/>
          </a:prstGeom>
          <a:ln w="38100">
            <a:solidFill>
              <a:srgbClr val="C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245ED96D-686B-40A7-AA56-DC4DF21B4373}"/>
              </a:ext>
            </a:extLst>
          </p:cNvPr>
          <p:cNvSpPr txBox="1"/>
          <p:nvPr/>
        </p:nvSpPr>
        <p:spPr>
          <a:xfrm>
            <a:off x="1414626" y="1909056"/>
            <a:ext cx="4582098" cy="517065"/>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a:ea typeface="+mn-ea"/>
                <a:cs typeface="+mn-cs"/>
              </a:rPr>
              <a:t>Instruct the Control Plane to provision </a:t>
            </a:r>
            <a:r>
              <a:rPr lang="en-US" sz="1600" dirty="0">
                <a:solidFill>
                  <a:srgbClr val="000000"/>
                </a:solidFill>
                <a:latin typeface="Segoe UI"/>
              </a:rPr>
              <a:t>a</a:t>
            </a:r>
            <a:r>
              <a:rPr kumimoji="0" lang="tr-TR" sz="1600" b="0" i="0" u="none" strike="noStrike" kern="1200" cap="none" spc="0" normalizeH="0" baseline="0" noProof="0" dirty="0">
                <a:ln>
                  <a:noFill/>
                </a:ln>
                <a:solidFill>
                  <a:srgbClr val="000000"/>
                </a:solidFill>
                <a:effectLst/>
                <a:uLnTx/>
                <a:uFillTx/>
                <a:latin typeface="Segoe UI"/>
                <a:ea typeface="+mn-ea"/>
                <a:cs typeface="+mn-cs"/>
              </a:rPr>
              <a:t> pod</a:t>
            </a:r>
            <a:endParaRPr kumimoji="0" lang="en-US" sz="1600" b="0" i="0" u="none" strike="noStrike" kern="1200" cap="none" spc="0" normalizeH="0" baseline="0" noProof="0" dirty="0">
              <a:ln>
                <a:noFill/>
              </a:ln>
              <a:solidFill>
                <a:srgbClr val="000000"/>
              </a:solidFill>
              <a:effectLst/>
              <a:uLnTx/>
              <a:uFillTx/>
              <a:latin typeface="Segoe UI"/>
              <a:ea typeface="+mn-ea"/>
              <a:cs typeface="+mn-cs"/>
            </a:endParaRPr>
          </a:p>
        </p:txBody>
      </p:sp>
      <p:cxnSp>
        <p:nvCxnSpPr>
          <p:cNvPr id="34" name="Straight Arrow Connector 33">
            <a:extLst>
              <a:ext uri="{FF2B5EF4-FFF2-40B4-BE49-F238E27FC236}">
                <a16:creationId xmlns:a16="http://schemas.microsoft.com/office/drawing/2014/main" id="{DBF7C183-47BC-4B6D-B97A-338DE18E93A0}"/>
              </a:ext>
            </a:extLst>
          </p:cNvPr>
          <p:cNvCxnSpPr>
            <a:cxnSpLocks/>
          </p:cNvCxnSpPr>
          <p:nvPr/>
        </p:nvCxnSpPr>
        <p:spPr>
          <a:xfrm>
            <a:off x="601249" y="3901750"/>
            <a:ext cx="0" cy="1774170"/>
          </a:xfrm>
          <a:prstGeom prst="straightConnector1">
            <a:avLst/>
          </a:prstGeom>
          <a:ln w="38100">
            <a:solidFill>
              <a:srgbClr val="C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53A0801C-EAD6-40C5-8091-1CD171010639}"/>
              </a:ext>
            </a:extLst>
          </p:cNvPr>
          <p:cNvSpPr txBox="1"/>
          <p:nvPr/>
        </p:nvSpPr>
        <p:spPr>
          <a:xfrm>
            <a:off x="464195" y="4830700"/>
            <a:ext cx="1984194" cy="738664"/>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tr-TR" sz="1600" b="0" i="0" u="none" strike="noStrike" kern="1200" cap="none" spc="0" normalizeH="0" baseline="0" noProof="0" dirty="0">
                <a:ln>
                  <a:noFill/>
                </a:ln>
                <a:solidFill>
                  <a:srgbClr val="000000"/>
                </a:solidFill>
                <a:effectLst/>
                <a:uLnTx/>
                <a:uFillTx/>
                <a:latin typeface="Segoe UI"/>
                <a:ea typeface="+mn-ea"/>
                <a:cs typeface="+mn-cs"/>
              </a:rPr>
              <a:t>Store pod spec</a:t>
            </a:r>
            <a:r>
              <a:rPr kumimoji="0" lang="en-US" sz="1600" b="0" i="0" u="none" strike="noStrike" kern="1200" cap="none" spc="0" normalizeH="0" baseline="0" noProof="0" dirty="0" err="1">
                <a:ln>
                  <a:noFill/>
                </a:ln>
                <a:solidFill>
                  <a:srgbClr val="000000"/>
                </a:solidFill>
                <a:effectLst/>
                <a:uLnTx/>
                <a:uFillTx/>
                <a:latin typeface="Segoe UI"/>
                <a:ea typeface="+mn-ea"/>
                <a:cs typeface="+mn-cs"/>
              </a:rPr>
              <a:t>ification</a:t>
            </a:r>
            <a:endParaRPr kumimoji="0" lang="en-US" sz="1600" b="0"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29573193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par>
                                <p:cTn id="8" presetID="10" presetClass="entr" presetSubtype="0" fill="hold"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fade">
                                      <p:cBhvr>
                                        <p:cTn id="10" dur="500"/>
                                        <p:tgtEl>
                                          <p:spTgt spid="32"/>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39"/>
                                        </p:tgtEl>
                                        <p:attrNameLst>
                                          <p:attrName>style.visibility</p:attrName>
                                        </p:attrNameLst>
                                      </p:cBhvr>
                                      <p:to>
                                        <p:strVal val="visible"/>
                                      </p:to>
                                    </p:set>
                                    <p:animEffect transition="in" filter="fade">
                                      <p:cBhvr>
                                        <p:cTn id="14" dur="500"/>
                                        <p:tgtEl>
                                          <p:spTgt spid="39"/>
                                        </p:tgtEl>
                                      </p:cBhvr>
                                    </p:animEffect>
                                  </p:childTnLst>
                                </p:cTn>
                              </p:par>
                              <p:par>
                                <p:cTn id="15" presetID="10" presetClass="entr" presetSubtype="0" fill="hold" nodeType="withEffect">
                                  <p:stCondLst>
                                    <p:cond delay="0"/>
                                  </p:stCondLst>
                                  <p:childTnLst>
                                    <p:set>
                                      <p:cBhvr>
                                        <p:cTn id="16" dur="1" fill="hold">
                                          <p:stCondLst>
                                            <p:cond delay="0"/>
                                          </p:stCondLst>
                                        </p:cTn>
                                        <p:tgtEl>
                                          <p:spTgt spid="34"/>
                                        </p:tgtEl>
                                        <p:attrNameLst>
                                          <p:attrName>style.visibility</p:attrName>
                                        </p:attrNameLst>
                                      </p:cBhvr>
                                      <p:to>
                                        <p:strVal val="visible"/>
                                      </p:to>
                                    </p:set>
                                    <p:animEffect transition="in" filter="fade">
                                      <p:cBhvr>
                                        <p:cTn id="1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9"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C21F85F4-1F41-4591-A109-2B261405DC45}"/>
              </a:ext>
            </a:extLst>
          </p:cNvPr>
          <p:cNvGrpSpPr/>
          <p:nvPr/>
        </p:nvGrpSpPr>
        <p:grpSpPr>
          <a:xfrm>
            <a:off x="274640" y="2618686"/>
            <a:ext cx="2797744" cy="2734366"/>
            <a:chOff x="762792" y="2569028"/>
            <a:chExt cx="5349993" cy="3566901"/>
          </a:xfrm>
        </p:grpSpPr>
        <p:grpSp>
          <p:nvGrpSpPr>
            <p:cNvPr id="3" name="Group 2">
              <a:extLst>
                <a:ext uri="{FF2B5EF4-FFF2-40B4-BE49-F238E27FC236}">
                  <a16:creationId xmlns:a16="http://schemas.microsoft.com/office/drawing/2014/main" id="{6C25B050-5671-455E-8EBA-55EBD5939D12}"/>
                </a:ext>
              </a:extLst>
            </p:cNvPr>
            <p:cNvGrpSpPr/>
            <p:nvPr/>
          </p:nvGrpSpPr>
          <p:grpSpPr>
            <a:xfrm>
              <a:off x="762792" y="2569028"/>
              <a:ext cx="5349993" cy="3566901"/>
              <a:chOff x="762792" y="2661152"/>
              <a:chExt cx="5349993" cy="3566901"/>
            </a:xfrm>
          </p:grpSpPr>
          <p:sp>
            <p:nvSpPr>
              <p:cNvPr id="7" name="Freeform: Shape 6">
                <a:extLst>
                  <a:ext uri="{FF2B5EF4-FFF2-40B4-BE49-F238E27FC236}">
                    <a16:creationId xmlns:a16="http://schemas.microsoft.com/office/drawing/2014/main" id="{70538B1B-DC30-479D-B9A3-C5BB5E94AC08}"/>
                  </a:ext>
                </a:extLst>
              </p:cNvPr>
              <p:cNvSpPr/>
              <p:nvPr/>
            </p:nvSpPr>
            <p:spPr>
              <a:xfrm>
                <a:off x="762792" y="2661152"/>
                <a:ext cx="5349993" cy="557079"/>
              </a:xfrm>
              <a:custGeom>
                <a:avLst/>
                <a:gdLst>
                  <a:gd name="connsiteX0" fmla="*/ 0 w 5190335"/>
                  <a:gd name="connsiteY0" fmla="*/ 0 h 1497600"/>
                  <a:gd name="connsiteX1" fmla="*/ 5190335 w 5190335"/>
                  <a:gd name="connsiteY1" fmla="*/ 0 h 1497600"/>
                  <a:gd name="connsiteX2" fmla="*/ 5190335 w 5190335"/>
                  <a:gd name="connsiteY2" fmla="*/ 1497600 h 1497600"/>
                  <a:gd name="connsiteX3" fmla="*/ 0 w 5190335"/>
                  <a:gd name="connsiteY3" fmla="*/ 1497600 h 1497600"/>
                  <a:gd name="connsiteX4" fmla="*/ 0 w 5190335"/>
                  <a:gd name="connsiteY4" fmla="*/ 0 h 1497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0335" h="1497600">
                    <a:moveTo>
                      <a:pt x="0" y="0"/>
                    </a:moveTo>
                    <a:lnTo>
                      <a:pt x="5190335" y="0"/>
                    </a:lnTo>
                    <a:lnTo>
                      <a:pt x="5190335" y="1497600"/>
                    </a:lnTo>
                    <a:lnTo>
                      <a:pt x="0" y="1497600"/>
                    </a:lnTo>
                    <a:lnTo>
                      <a:pt x="0" y="0"/>
                    </a:lnTo>
                    <a:close/>
                  </a:path>
                </a:pathLst>
              </a:cu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69824" tIns="211328" rIns="369824" bIns="211328" numCol="1" spcCol="1270" anchor="ctr" anchorCtr="0">
                <a:noAutofit/>
              </a:bodyPr>
              <a:lstStyle/>
              <a:p>
                <a:pPr marL="0" marR="0" lvl="0" indent="0" algn="l" defTabSz="2311400" rtl="0" eaLnBrk="1" fontAlgn="auto" latinLnBrk="0" hangingPunct="1">
                  <a:lnSpc>
                    <a:spcPct val="90000"/>
                  </a:lnSpc>
                  <a:spcBef>
                    <a:spcPct val="0"/>
                  </a:spcBef>
                  <a:spcAft>
                    <a:spcPct val="3500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rPr>
                  <a:t>Control Plane</a:t>
                </a:r>
              </a:p>
            </p:txBody>
          </p:sp>
          <p:sp>
            <p:nvSpPr>
              <p:cNvPr id="8" name="Rectangle 7">
                <a:extLst>
                  <a:ext uri="{FF2B5EF4-FFF2-40B4-BE49-F238E27FC236}">
                    <a16:creationId xmlns:a16="http://schemas.microsoft.com/office/drawing/2014/main" id="{64CFFC25-D717-4D68-857B-7481098FD72A}"/>
                  </a:ext>
                </a:extLst>
              </p:cNvPr>
              <p:cNvSpPr/>
              <p:nvPr/>
            </p:nvSpPr>
            <p:spPr>
              <a:xfrm>
                <a:off x="762792" y="3202876"/>
                <a:ext cx="5349993" cy="3025177"/>
              </a:xfrm>
              <a:prstGeom prst="rect">
                <a:avLst/>
              </a:prstGeom>
              <a:ln>
                <a:round/>
              </a:ln>
              <a:effectLst>
                <a:glow>
                  <a:schemeClr val="accent1">
                    <a:alpha val="40000"/>
                  </a:schemeClr>
                </a:glow>
                <a:reflection stA="99000" endPos="0" dist="50800" dir="5400000" sy="-100000" algn="bl" rotWithShape="0"/>
                <a:softEdge rad="0"/>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grpSp>
        <p:sp>
          <p:nvSpPr>
            <p:cNvPr id="4" name="Rectangle: Rounded Corners 3">
              <a:extLst>
                <a:ext uri="{FF2B5EF4-FFF2-40B4-BE49-F238E27FC236}">
                  <a16:creationId xmlns:a16="http://schemas.microsoft.com/office/drawing/2014/main" id="{EC811229-3A5D-4D54-9D2A-5928BC82C368}"/>
                </a:ext>
              </a:extLst>
            </p:cNvPr>
            <p:cNvSpPr/>
            <p:nvPr/>
          </p:nvSpPr>
          <p:spPr bwMode="auto">
            <a:xfrm>
              <a:off x="915361" y="3363118"/>
              <a:ext cx="3504052" cy="879630"/>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tr-TR" sz="1800" b="0" i="0" u="none" strike="noStrike" kern="1200" cap="none" spc="0" normalizeH="0" baseline="0" noProof="0" dirty="0">
                  <a:ln>
                    <a:noFill/>
                  </a:ln>
                  <a:solidFill>
                    <a:srgbClr val="000000"/>
                  </a:solidFill>
                  <a:effectLst/>
                  <a:uLnTx/>
                  <a:uFillTx/>
                  <a:latin typeface="Segoe UI"/>
                  <a:ea typeface="+mn-ea"/>
                  <a:cs typeface="Segoe UI" pitchFamily="34" charset="0"/>
                </a:rPr>
                <a:t>API Server</a:t>
              </a:r>
              <a:endParaRPr kumimoji="0" lang="en-US" sz="1800" b="0" i="0" u="none" strike="noStrike" kern="1200" cap="none" spc="0" normalizeH="0" baseline="0" noProof="0" dirty="0">
                <a:ln>
                  <a:noFill/>
                </a:ln>
                <a:solidFill>
                  <a:srgbClr val="000000"/>
                </a:solidFill>
                <a:effectLst/>
                <a:uLnTx/>
                <a:uFillTx/>
                <a:latin typeface="Segoe UI"/>
                <a:ea typeface="+mn-ea"/>
                <a:cs typeface="Segoe UI" pitchFamily="34" charset="0"/>
              </a:endParaRPr>
            </a:p>
          </p:txBody>
        </p:sp>
        <p:sp>
          <p:nvSpPr>
            <p:cNvPr id="6" name="Rectangle: Rounded Corners 5">
              <a:extLst>
                <a:ext uri="{FF2B5EF4-FFF2-40B4-BE49-F238E27FC236}">
                  <a16:creationId xmlns:a16="http://schemas.microsoft.com/office/drawing/2014/main" id="{998B7F3E-7B84-4A57-9DA4-2DE24C007529}"/>
                </a:ext>
              </a:extLst>
            </p:cNvPr>
            <p:cNvSpPr/>
            <p:nvPr/>
          </p:nvSpPr>
          <p:spPr bwMode="auto">
            <a:xfrm>
              <a:off x="915359" y="4582921"/>
              <a:ext cx="3504029" cy="792750"/>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tr-TR" sz="1600" b="0" i="0" u="none" strike="noStrike" kern="1200" cap="none" spc="0" normalizeH="0" baseline="0" noProof="0">
                  <a:ln>
                    <a:noFill/>
                  </a:ln>
                  <a:solidFill>
                    <a:srgbClr val="000000"/>
                  </a:solidFill>
                  <a:effectLst/>
                  <a:uLnTx/>
                  <a:uFillTx/>
                  <a:latin typeface="Segoe UI"/>
                  <a:ea typeface="+mn-ea"/>
                  <a:cs typeface="Segoe UI" pitchFamily="34" charset="0"/>
                </a:rPr>
                <a:t>scheduler</a:t>
              </a:r>
              <a:endParaRPr kumimoji="0" lang="en-US" sz="16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grpSp>
      <p:grpSp>
        <p:nvGrpSpPr>
          <p:cNvPr id="9" name="Group 8">
            <a:extLst>
              <a:ext uri="{FF2B5EF4-FFF2-40B4-BE49-F238E27FC236}">
                <a16:creationId xmlns:a16="http://schemas.microsoft.com/office/drawing/2014/main" id="{04122799-F6C6-4179-9449-AF708B7080A4}"/>
              </a:ext>
            </a:extLst>
          </p:cNvPr>
          <p:cNvGrpSpPr/>
          <p:nvPr/>
        </p:nvGrpSpPr>
        <p:grpSpPr>
          <a:xfrm>
            <a:off x="382104" y="5534743"/>
            <a:ext cx="1580808" cy="1399954"/>
            <a:chOff x="3693972" y="5327270"/>
            <a:chExt cx="1580808" cy="1399954"/>
          </a:xfrm>
        </p:grpSpPr>
        <p:sp>
          <p:nvSpPr>
            <p:cNvPr id="10" name="Cylinder 9">
              <a:extLst>
                <a:ext uri="{FF2B5EF4-FFF2-40B4-BE49-F238E27FC236}">
                  <a16:creationId xmlns:a16="http://schemas.microsoft.com/office/drawing/2014/main" id="{07AAA57B-D601-4991-A03E-C9EADF6E44C6}"/>
                </a:ext>
              </a:extLst>
            </p:cNvPr>
            <p:cNvSpPr/>
            <p:nvPr/>
          </p:nvSpPr>
          <p:spPr bwMode="auto">
            <a:xfrm>
              <a:off x="3693972" y="5327270"/>
              <a:ext cx="870858" cy="1117600"/>
            </a:xfrm>
            <a:prstGeom prst="can">
              <a:avLst/>
            </a:prstGeom>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Cylinder 10">
              <a:extLst>
                <a:ext uri="{FF2B5EF4-FFF2-40B4-BE49-F238E27FC236}">
                  <a16:creationId xmlns:a16="http://schemas.microsoft.com/office/drawing/2014/main" id="{5CE9507B-37DF-4E4B-AAE5-C888FC9A1996}"/>
                </a:ext>
              </a:extLst>
            </p:cNvPr>
            <p:cNvSpPr/>
            <p:nvPr/>
          </p:nvSpPr>
          <p:spPr bwMode="auto">
            <a:xfrm>
              <a:off x="4030990" y="5468447"/>
              <a:ext cx="870858" cy="1117600"/>
            </a:xfrm>
            <a:prstGeom prst="can">
              <a:avLst/>
            </a:prstGeom>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Cylinder 11">
              <a:extLst>
                <a:ext uri="{FF2B5EF4-FFF2-40B4-BE49-F238E27FC236}">
                  <a16:creationId xmlns:a16="http://schemas.microsoft.com/office/drawing/2014/main" id="{315F01B7-7850-4692-B2C0-366E406EE00D}"/>
                </a:ext>
              </a:extLst>
            </p:cNvPr>
            <p:cNvSpPr/>
            <p:nvPr/>
          </p:nvSpPr>
          <p:spPr bwMode="auto">
            <a:xfrm>
              <a:off x="4403922" y="5609624"/>
              <a:ext cx="870858" cy="1117600"/>
            </a:xfrm>
            <a:prstGeom prst="can">
              <a:avLst/>
            </a:prstGeom>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tr-TR" sz="20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etcd</a:t>
              </a: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sp>
        <p:nvSpPr>
          <p:cNvPr id="13" name="Diamond 12">
            <a:extLst>
              <a:ext uri="{FF2B5EF4-FFF2-40B4-BE49-F238E27FC236}">
                <a16:creationId xmlns:a16="http://schemas.microsoft.com/office/drawing/2014/main" id="{7D482FAE-3A40-4605-B44F-B1FBB8569699}"/>
              </a:ext>
            </a:extLst>
          </p:cNvPr>
          <p:cNvSpPr/>
          <p:nvPr/>
        </p:nvSpPr>
        <p:spPr>
          <a:xfrm>
            <a:off x="464195" y="1094053"/>
            <a:ext cx="1907345" cy="903172"/>
          </a:xfrm>
          <a:prstGeom prst="diamond">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Segoe UI" pitchFamily="34" charset="0"/>
              </a:rPr>
              <a:t>kubectl</a:t>
            </a:r>
          </a:p>
        </p:txBody>
      </p:sp>
      <p:grpSp>
        <p:nvGrpSpPr>
          <p:cNvPr id="19" name="Group 18">
            <a:extLst>
              <a:ext uri="{FF2B5EF4-FFF2-40B4-BE49-F238E27FC236}">
                <a16:creationId xmlns:a16="http://schemas.microsoft.com/office/drawing/2014/main" id="{A27B51B4-D047-46D5-AB16-898B6A84BF4D}"/>
              </a:ext>
            </a:extLst>
          </p:cNvPr>
          <p:cNvGrpSpPr/>
          <p:nvPr/>
        </p:nvGrpSpPr>
        <p:grpSpPr>
          <a:xfrm>
            <a:off x="8118122" y="4433804"/>
            <a:ext cx="2448865" cy="2112543"/>
            <a:chOff x="8118122" y="4433804"/>
            <a:chExt cx="2448865" cy="2112543"/>
          </a:xfrm>
        </p:grpSpPr>
        <p:grpSp>
          <p:nvGrpSpPr>
            <p:cNvPr id="35" name="Group 34">
              <a:extLst>
                <a:ext uri="{FF2B5EF4-FFF2-40B4-BE49-F238E27FC236}">
                  <a16:creationId xmlns:a16="http://schemas.microsoft.com/office/drawing/2014/main" id="{7B604F5E-0D79-4498-B2E0-32AD3B636EFA}"/>
                </a:ext>
              </a:extLst>
            </p:cNvPr>
            <p:cNvGrpSpPr/>
            <p:nvPr/>
          </p:nvGrpSpPr>
          <p:grpSpPr>
            <a:xfrm>
              <a:off x="8118122" y="4433804"/>
              <a:ext cx="2448865" cy="2112543"/>
              <a:chOff x="762792" y="2661152"/>
              <a:chExt cx="5349993" cy="3566901"/>
            </a:xfrm>
          </p:grpSpPr>
          <p:sp>
            <p:nvSpPr>
              <p:cNvPr id="36" name="Freeform: Shape 35">
                <a:extLst>
                  <a:ext uri="{FF2B5EF4-FFF2-40B4-BE49-F238E27FC236}">
                    <a16:creationId xmlns:a16="http://schemas.microsoft.com/office/drawing/2014/main" id="{CBE79410-BE3D-4D0E-BAF7-601C2158D7E7}"/>
                  </a:ext>
                </a:extLst>
              </p:cNvPr>
              <p:cNvSpPr/>
              <p:nvPr/>
            </p:nvSpPr>
            <p:spPr>
              <a:xfrm>
                <a:off x="762792" y="2661152"/>
                <a:ext cx="5349993" cy="1136113"/>
              </a:xfrm>
              <a:custGeom>
                <a:avLst/>
                <a:gdLst>
                  <a:gd name="connsiteX0" fmla="*/ 0 w 5190335"/>
                  <a:gd name="connsiteY0" fmla="*/ 0 h 1497600"/>
                  <a:gd name="connsiteX1" fmla="*/ 5190335 w 5190335"/>
                  <a:gd name="connsiteY1" fmla="*/ 0 h 1497600"/>
                  <a:gd name="connsiteX2" fmla="*/ 5190335 w 5190335"/>
                  <a:gd name="connsiteY2" fmla="*/ 1497600 h 1497600"/>
                  <a:gd name="connsiteX3" fmla="*/ 0 w 5190335"/>
                  <a:gd name="connsiteY3" fmla="*/ 1497600 h 1497600"/>
                  <a:gd name="connsiteX4" fmla="*/ 0 w 5190335"/>
                  <a:gd name="connsiteY4" fmla="*/ 0 h 1497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0335" h="1497600">
                    <a:moveTo>
                      <a:pt x="0" y="0"/>
                    </a:moveTo>
                    <a:lnTo>
                      <a:pt x="5190335" y="0"/>
                    </a:lnTo>
                    <a:lnTo>
                      <a:pt x="5190335" y="1497600"/>
                    </a:lnTo>
                    <a:lnTo>
                      <a:pt x="0" y="1497600"/>
                    </a:lnTo>
                    <a:lnTo>
                      <a:pt x="0" y="0"/>
                    </a:lnTo>
                    <a:close/>
                  </a:path>
                </a:pathLst>
              </a:custGeom>
              <a:solidFill>
                <a:srgbClr val="FFC000"/>
              </a:solidFill>
            </p:spPr>
            <p:style>
              <a:lnRef idx="1">
                <a:schemeClr val="accent3"/>
              </a:lnRef>
              <a:fillRef idx="2">
                <a:schemeClr val="accent3"/>
              </a:fillRef>
              <a:effectRef idx="1">
                <a:schemeClr val="accent3"/>
              </a:effectRef>
              <a:fontRef idx="minor">
                <a:schemeClr val="dk1"/>
              </a:fontRef>
            </p:style>
            <p:txBody>
              <a:bodyPr spcFirstLastPara="0" vert="horz" wrap="square" lIns="369824" tIns="211328" rIns="369824" bIns="211328" numCol="1" spcCol="1270" anchor="ctr" anchorCtr="0">
                <a:noAutofit/>
              </a:bodyPr>
              <a:lstStyle/>
              <a:p>
                <a:pPr marL="0" marR="0" lvl="0" indent="0" defTabSz="2311400" rtl="0" eaLnBrk="1" fontAlgn="auto" latinLnBrk="0" hangingPunct="1">
                  <a:lnSpc>
                    <a:spcPct val="90000"/>
                  </a:lnSpc>
                  <a:spcBef>
                    <a:spcPct val="0"/>
                  </a:spcBef>
                  <a:spcAft>
                    <a:spcPct val="35000"/>
                  </a:spcAft>
                  <a:buClrTx/>
                  <a:buSzTx/>
                  <a:buFontTx/>
                  <a:buNone/>
                  <a:tabLst/>
                  <a:defRPr/>
                </a:pPr>
                <a:r>
                  <a:rPr kumimoji="0" lang="en-US" sz="1600" b="0" i="0" u="none" strike="noStrike" kern="1200" cap="none" spc="0" normalizeH="0" baseline="0" noProof="0" dirty="0">
                    <a:ln>
                      <a:noFill/>
                    </a:ln>
                    <a:solidFill>
                      <a:srgbClr val="002050"/>
                    </a:solidFill>
                    <a:effectLst/>
                    <a:uLnTx/>
                    <a:uFillTx/>
                    <a:latin typeface="Segoe UI"/>
                    <a:ea typeface="+mn-ea"/>
                    <a:cs typeface="+mn-cs"/>
                  </a:rPr>
                  <a:t>Windows</a:t>
                </a:r>
                <a:r>
                  <a:rPr kumimoji="0" lang="tr-TR" sz="1600" b="0" i="0" u="none" strike="noStrike" kern="1200" cap="none" spc="0" normalizeH="0" baseline="0" noProof="0" dirty="0">
                    <a:ln>
                      <a:noFill/>
                    </a:ln>
                    <a:solidFill>
                      <a:srgbClr val="002050"/>
                    </a:solidFill>
                    <a:effectLst/>
                    <a:uLnTx/>
                    <a:uFillTx/>
                    <a:latin typeface="Segoe UI"/>
                    <a:ea typeface="+mn-ea"/>
                    <a:cs typeface="+mn-cs"/>
                  </a:rPr>
                  <a:t> </a:t>
                </a:r>
                <a:r>
                  <a:rPr kumimoji="0" lang="en-US" sz="1600" b="0" i="0" u="none" strike="noStrike" kern="1200" cap="none" spc="0" normalizeH="0" baseline="0" noProof="0" dirty="0">
                    <a:ln>
                      <a:noFill/>
                    </a:ln>
                    <a:solidFill>
                      <a:srgbClr val="002050"/>
                    </a:solidFill>
                    <a:effectLst/>
                    <a:uLnTx/>
                    <a:uFillTx/>
                    <a:latin typeface="Segoe UI"/>
                    <a:ea typeface="+mn-ea"/>
                    <a:cs typeface="+mn-cs"/>
                  </a:rPr>
                  <a:t>N</a:t>
                </a:r>
                <a:r>
                  <a:rPr kumimoji="0" lang="tr-TR" sz="1600" b="0" i="0" u="none" strike="noStrike" kern="1200" cap="none" spc="0" normalizeH="0" baseline="0" noProof="0" dirty="0">
                    <a:ln>
                      <a:noFill/>
                    </a:ln>
                    <a:solidFill>
                      <a:srgbClr val="002050"/>
                    </a:solidFill>
                    <a:effectLst/>
                    <a:uLnTx/>
                    <a:uFillTx/>
                    <a:latin typeface="Segoe UI"/>
                    <a:ea typeface="+mn-ea"/>
                    <a:cs typeface="+mn-cs"/>
                  </a:rPr>
                  <a:t>ode</a:t>
                </a:r>
                <a:endParaRPr kumimoji="0" lang="en-US" sz="1600" b="0" i="0" u="none" strike="noStrike" kern="1200" cap="none" spc="0" normalizeH="0" baseline="0" noProof="0" dirty="0">
                  <a:ln>
                    <a:noFill/>
                  </a:ln>
                  <a:solidFill>
                    <a:srgbClr val="002050"/>
                  </a:solidFill>
                  <a:effectLst/>
                  <a:uLnTx/>
                  <a:uFillTx/>
                  <a:latin typeface="Segoe UI"/>
                  <a:ea typeface="+mn-ea"/>
                  <a:cs typeface="+mn-cs"/>
                </a:endParaRPr>
              </a:p>
            </p:txBody>
          </p:sp>
          <p:sp>
            <p:nvSpPr>
              <p:cNvPr id="37" name="Rectangle 36">
                <a:extLst>
                  <a:ext uri="{FF2B5EF4-FFF2-40B4-BE49-F238E27FC236}">
                    <a16:creationId xmlns:a16="http://schemas.microsoft.com/office/drawing/2014/main" id="{8B81E603-6783-4A6B-8F13-EB6E06D2C69D}"/>
                  </a:ext>
                </a:extLst>
              </p:cNvPr>
              <p:cNvSpPr/>
              <p:nvPr/>
            </p:nvSpPr>
            <p:spPr>
              <a:xfrm>
                <a:off x="762792" y="3814267"/>
                <a:ext cx="5349993" cy="2413786"/>
              </a:xfrm>
              <a:prstGeom prst="rect">
                <a:avLst/>
              </a:prstGeom>
              <a:ln>
                <a:round/>
              </a:ln>
              <a:effectLst>
                <a:glow>
                  <a:schemeClr val="accent1">
                    <a:alpha val="40000"/>
                  </a:schemeClr>
                </a:glow>
                <a:reflection stA="99000" endPos="0" dist="50800" dir="5400000" sy="-100000" algn="bl" rotWithShape="0"/>
                <a:softEdge rad="0"/>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a:lstStyle/>
              <a:p>
                <a:endParaRPr lang="en-US" dirty="0"/>
              </a:p>
              <a:p>
                <a:r>
                  <a:rPr lang="en-US" sz="1400" dirty="0">
                    <a:solidFill>
                      <a:srgbClr val="00188F"/>
                    </a:solidFill>
                  </a:rPr>
                  <a:t>kubernetes.io/</a:t>
                </a:r>
                <a:r>
                  <a:rPr lang="en-US" sz="1400" dirty="0" err="1">
                    <a:solidFill>
                      <a:srgbClr val="00188F"/>
                    </a:solidFill>
                  </a:rPr>
                  <a:t>os</a:t>
                </a:r>
                <a:r>
                  <a:rPr lang="en-US" sz="1400" dirty="0">
                    <a:solidFill>
                      <a:srgbClr val="00188F"/>
                    </a:solidFill>
                  </a:rPr>
                  <a:t>=windows</a:t>
                </a:r>
              </a:p>
              <a:p>
                <a:endParaRPr lang="en-US" dirty="0"/>
              </a:p>
              <a:p>
                <a:r>
                  <a:rPr lang="en-US" sz="1400" dirty="0">
                    <a:solidFill>
                      <a:srgbClr val="00188F"/>
                    </a:solidFill>
                  </a:rPr>
                  <a:t>Taint:</a:t>
                </a:r>
              </a:p>
              <a:p>
                <a:r>
                  <a:rPr lang="en-US" sz="1400" dirty="0">
                    <a:solidFill>
                      <a:srgbClr val="00188F"/>
                    </a:solidFill>
                  </a:rPr>
                  <a:t>kubernetes.io/</a:t>
                </a:r>
                <a:r>
                  <a:rPr lang="en-US" sz="1400" dirty="0" err="1">
                    <a:solidFill>
                      <a:srgbClr val="00188F"/>
                    </a:solidFill>
                  </a:rPr>
                  <a:t>os</a:t>
                </a:r>
                <a:r>
                  <a:rPr lang="en-US" sz="1400" dirty="0">
                    <a:solidFill>
                      <a:srgbClr val="00188F"/>
                    </a:solidFill>
                  </a:rPr>
                  <a:t>=</a:t>
                </a:r>
                <a:r>
                  <a:rPr lang="en-US" sz="1400" dirty="0" err="1">
                    <a:solidFill>
                      <a:srgbClr val="00188F"/>
                    </a:solidFill>
                  </a:rPr>
                  <a:t>windows:NoSchedule</a:t>
                </a:r>
                <a:endParaRPr lang="en-US" sz="1400" dirty="0">
                  <a:solidFill>
                    <a:srgbClr val="00188F"/>
                  </a:solidFill>
                </a:endParaRPr>
              </a:p>
            </p:txBody>
          </p:sp>
        </p:grpSp>
        <p:pic>
          <p:nvPicPr>
            <p:cNvPr id="1028" name="Picture 4" descr="See the source image">
              <a:extLst>
                <a:ext uri="{FF2B5EF4-FFF2-40B4-BE49-F238E27FC236}">
                  <a16:creationId xmlns:a16="http://schemas.microsoft.com/office/drawing/2014/main" id="{A4BC7CC1-39A7-435C-B231-C89525DE44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69886" y="4504743"/>
              <a:ext cx="539976" cy="542745"/>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38" name="Straight Arrow Connector 37">
            <a:extLst>
              <a:ext uri="{FF2B5EF4-FFF2-40B4-BE49-F238E27FC236}">
                <a16:creationId xmlns:a16="http://schemas.microsoft.com/office/drawing/2014/main" id="{DD1ADC31-6EBE-43F3-8DB4-9D5E49C224A5}"/>
              </a:ext>
            </a:extLst>
          </p:cNvPr>
          <p:cNvCxnSpPr>
            <a:cxnSpLocks/>
          </p:cNvCxnSpPr>
          <p:nvPr/>
        </p:nvCxnSpPr>
        <p:spPr>
          <a:xfrm>
            <a:off x="1057237" y="4784415"/>
            <a:ext cx="0" cy="730776"/>
          </a:xfrm>
          <a:prstGeom prst="straightConnector1">
            <a:avLst/>
          </a:prstGeom>
          <a:ln w="38100">
            <a:solidFill>
              <a:srgbClr val="C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8878C5D1-EAE4-403D-B6DC-8FE19A4F90FB}"/>
              </a:ext>
            </a:extLst>
          </p:cNvPr>
          <p:cNvSpPr txBox="1"/>
          <p:nvPr/>
        </p:nvSpPr>
        <p:spPr>
          <a:xfrm>
            <a:off x="1092054" y="4715715"/>
            <a:ext cx="1832421" cy="738664"/>
          </a:xfrm>
          <a:prstGeom prst="rect">
            <a:avLst/>
          </a:prstGeom>
          <a:noFill/>
        </p:spPr>
        <p:txBody>
          <a:bodyPr wrap="square" lIns="182880" tIns="146304" rIns="182880" bIns="146304" rtlCol="0">
            <a:spAutoFit/>
          </a:bodyPr>
          <a:lstStyle/>
          <a:p>
            <a:pPr>
              <a:lnSpc>
                <a:spcPct val="90000"/>
              </a:lnSpc>
              <a:spcAft>
                <a:spcPts val="600"/>
              </a:spcAft>
            </a:pPr>
            <a:r>
              <a:rPr lang="tr-TR" sz="1600" dirty="0">
                <a:solidFill>
                  <a:srgbClr val="000000"/>
                </a:solidFill>
              </a:rPr>
              <a:t>Assign</a:t>
            </a:r>
            <a:r>
              <a:rPr lang="en-US" sz="1600" dirty="0">
                <a:solidFill>
                  <a:srgbClr val="000000"/>
                </a:solidFill>
              </a:rPr>
              <a:t>s</a:t>
            </a:r>
            <a:r>
              <a:rPr lang="tr-TR" sz="1600" dirty="0">
                <a:solidFill>
                  <a:srgbClr val="000000"/>
                </a:solidFill>
              </a:rPr>
              <a:t> a node for each pod</a:t>
            </a:r>
            <a:endParaRPr lang="en-US" sz="1600" dirty="0">
              <a:solidFill>
                <a:srgbClr val="000000"/>
              </a:solidFill>
            </a:endParaRPr>
          </a:p>
        </p:txBody>
      </p:sp>
      <p:sp>
        <p:nvSpPr>
          <p:cNvPr id="16" name="TextBox 15">
            <a:extLst>
              <a:ext uri="{FF2B5EF4-FFF2-40B4-BE49-F238E27FC236}">
                <a16:creationId xmlns:a16="http://schemas.microsoft.com/office/drawing/2014/main" id="{0DCA1133-4D89-4A51-933C-6B607F2F047C}"/>
              </a:ext>
            </a:extLst>
          </p:cNvPr>
          <p:cNvSpPr txBox="1"/>
          <p:nvPr/>
        </p:nvSpPr>
        <p:spPr>
          <a:xfrm>
            <a:off x="4352544" y="103341"/>
            <a:ext cx="4991559" cy="738664"/>
          </a:xfrm>
          <a:prstGeom prst="rect">
            <a:avLst/>
          </a:prstGeom>
          <a:noFill/>
        </p:spPr>
        <p:txBody>
          <a:bodyPr wrap="none" lIns="182880" tIns="146304" rIns="182880" bIns="146304" rtlCol="0">
            <a:spAutoFit/>
          </a:bodyPr>
          <a:lstStyle/>
          <a:p>
            <a:pPr>
              <a:lnSpc>
                <a:spcPct val="90000"/>
              </a:lnSpc>
              <a:spcAft>
                <a:spcPts val="600"/>
              </a:spcAft>
            </a:pPr>
            <a:r>
              <a:rPr lang="en-US" sz="3200" dirty="0">
                <a:gradFill>
                  <a:gsLst>
                    <a:gs pos="2917">
                      <a:schemeClr val="tx1"/>
                    </a:gs>
                    <a:gs pos="30000">
                      <a:schemeClr val="tx1"/>
                    </a:gs>
                  </a:gsLst>
                  <a:lin ang="5400000" scaled="0"/>
                </a:gradFill>
              </a:rPr>
              <a:t>Deploying Windows Pods</a:t>
            </a:r>
          </a:p>
        </p:txBody>
      </p:sp>
      <p:sp>
        <p:nvSpPr>
          <p:cNvPr id="53" name="Speech Bubble: Rectangle 52">
            <a:extLst>
              <a:ext uri="{FF2B5EF4-FFF2-40B4-BE49-F238E27FC236}">
                <a16:creationId xmlns:a16="http://schemas.microsoft.com/office/drawing/2014/main" id="{E6680B22-AD64-4A73-88D1-0B3F13766D19}"/>
              </a:ext>
            </a:extLst>
          </p:cNvPr>
          <p:cNvSpPr/>
          <p:nvPr/>
        </p:nvSpPr>
        <p:spPr bwMode="auto">
          <a:xfrm>
            <a:off x="10287771" y="5631301"/>
            <a:ext cx="2113299" cy="1230244"/>
          </a:xfrm>
          <a:prstGeom prst="wedgeRectCallout">
            <a:avLst>
              <a:gd name="adj1" fmla="val -68134"/>
              <a:gd name="adj2" fmla="val -9424"/>
            </a:avLst>
          </a:prstGeom>
          <a:solidFill>
            <a:srgbClr val="FFFFCC"/>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spcBef>
                <a:spcPct val="0"/>
              </a:spcBef>
              <a:spcAft>
                <a:spcPct val="0"/>
              </a:spcAft>
            </a:pPr>
            <a:r>
              <a:rPr lang="en-US" sz="1600" dirty="0">
                <a:solidFill>
                  <a:schemeClr val="tx1"/>
                </a:solidFill>
                <a:ea typeface="Segoe UI" pitchFamily="34" charset="0"/>
                <a:cs typeface="Segoe UI" pitchFamily="34" charset="0"/>
              </a:rPr>
              <a:t>The Node </a:t>
            </a:r>
            <a:r>
              <a:rPr lang="en-US" sz="1600" dirty="0">
                <a:solidFill>
                  <a:srgbClr val="FF0000"/>
                </a:solidFill>
                <a:ea typeface="Segoe UI" pitchFamily="34" charset="0"/>
                <a:cs typeface="Segoe UI" pitchFamily="34" charset="0"/>
              </a:rPr>
              <a:t>Taint</a:t>
            </a:r>
            <a:r>
              <a:rPr lang="en-US" sz="1600" dirty="0">
                <a:solidFill>
                  <a:schemeClr val="tx1"/>
                </a:solidFill>
                <a:ea typeface="Segoe UI" pitchFamily="34" charset="0"/>
                <a:cs typeface="Segoe UI" pitchFamily="34" charset="0"/>
              </a:rPr>
              <a:t> prevents the node from being considered</a:t>
            </a:r>
          </a:p>
        </p:txBody>
      </p:sp>
      <p:pic>
        <p:nvPicPr>
          <p:cNvPr id="3074" name="Picture 2" descr="See the source image">
            <a:extLst>
              <a:ext uri="{FF2B5EF4-FFF2-40B4-BE49-F238E27FC236}">
                <a16:creationId xmlns:a16="http://schemas.microsoft.com/office/drawing/2014/main" id="{0B558A3D-B4FF-48D0-9B23-5BBEF9B3874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86833" y="5723251"/>
            <a:ext cx="618997" cy="618997"/>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Group 17">
            <a:extLst>
              <a:ext uri="{FF2B5EF4-FFF2-40B4-BE49-F238E27FC236}">
                <a16:creationId xmlns:a16="http://schemas.microsoft.com/office/drawing/2014/main" id="{333CF1B7-9A00-4D4B-88E7-136E3C51135C}"/>
              </a:ext>
            </a:extLst>
          </p:cNvPr>
          <p:cNvGrpSpPr/>
          <p:nvPr/>
        </p:nvGrpSpPr>
        <p:grpSpPr>
          <a:xfrm>
            <a:off x="8121598" y="1545639"/>
            <a:ext cx="2448866" cy="2148537"/>
            <a:chOff x="8121598" y="1545639"/>
            <a:chExt cx="2448866" cy="2148537"/>
          </a:xfrm>
        </p:grpSpPr>
        <p:grpSp>
          <p:nvGrpSpPr>
            <p:cNvPr id="17" name="Group 16">
              <a:extLst>
                <a:ext uri="{FF2B5EF4-FFF2-40B4-BE49-F238E27FC236}">
                  <a16:creationId xmlns:a16="http://schemas.microsoft.com/office/drawing/2014/main" id="{DCEDE88A-94FF-4F89-9E05-4BCD5D0744FA}"/>
                </a:ext>
              </a:extLst>
            </p:cNvPr>
            <p:cNvGrpSpPr/>
            <p:nvPr/>
          </p:nvGrpSpPr>
          <p:grpSpPr>
            <a:xfrm>
              <a:off x="8121598" y="1581633"/>
              <a:ext cx="2448866" cy="2112543"/>
              <a:chOff x="762792" y="2661152"/>
              <a:chExt cx="5349993" cy="3566901"/>
            </a:xfrm>
          </p:grpSpPr>
          <p:sp>
            <p:nvSpPr>
              <p:cNvPr id="20" name="Freeform: Shape 19">
                <a:extLst>
                  <a:ext uri="{FF2B5EF4-FFF2-40B4-BE49-F238E27FC236}">
                    <a16:creationId xmlns:a16="http://schemas.microsoft.com/office/drawing/2014/main" id="{EB25D9F9-58E1-4029-8AB3-250183E68955}"/>
                  </a:ext>
                </a:extLst>
              </p:cNvPr>
              <p:cNvSpPr/>
              <p:nvPr/>
            </p:nvSpPr>
            <p:spPr>
              <a:xfrm>
                <a:off x="762792" y="2661152"/>
                <a:ext cx="5349993" cy="1136113"/>
              </a:xfrm>
              <a:custGeom>
                <a:avLst/>
                <a:gdLst>
                  <a:gd name="connsiteX0" fmla="*/ 0 w 5190335"/>
                  <a:gd name="connsiteY0" fmla="*/ 0 h 1497600"/>
                  <a:gd name="connsiteX1" fmla="*/ 5190335 w 5190335"/>
                  <a:gd name="connsiteY1" fmla="*/ 0 h 1497600"/>
                  <a:gd name="connsiteX2" fmla="*/ 5190335 w 5190335"/>
                  <a:gd name="connsiteY2" fmla="*/ 1497600 h 1497600"/>
                  <a:gd name="connsiteX3" fmla="*/ 0 w 5190335"/>
                  <a:gd name="connsiteY3" fmla="*/ 1497600 h 1497600"/>
                  <a:gd name="connsiteX4" fmla="*/ 0 w 5190335"/>
                  <a:gd name="connsiteY4" fmla="*/ 0 h 1497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0335" h="1497600">
                    <a:moveTo>
                      <a:pt x="0" y="0"/>
                    </a:moveTo>
                    <a:lnTo>
                      <a:pt x="5190335" y="0"/>
                    </a:lnTo>
                    <a:lnTo>
                      <a:pt x="5190335" y="1497600"/>
                    </a:lnTo>
                    <a:lnTo>
                      <a:pt x="0" y="1497600"/>
                    </a:lnTo>
                    <a:lnTo>
                      <a:pt x="0" y="0"/>
                    </a:lnTo>
                    <a:close/>
                  </a:path>
                </a:pathLst>
              </a:custGeom>
            </p:spPr>
            <p:style>
              <a:lnRef idx="1">
                <a:schemeClr val="accent3"/>
              </a:lnRef>
              <a:fillRef idx="2">
                <a:schemeClr val="accent3"/>
              </a:fillRef>
              <a:effectRef idx="1">
                <a:schemeClr val="accent3"/>
              </a:effectRef>
              <a:fontRef idx="minor">
                <a:schemeClr val="dk1"/>
              </a:fontRef>
            </p:style>
            <p:txBody>
              <a:bodyPr spcFirstLastPara="0" vert="horz" wrap="square" lIns="369824" tIns="211328" rIns="369824" bIns="211328" numCol="1" spcCol="1270" anchor="ctr" anchorCtr="0">
                <a:noAutofit/>
              </a:bodyPr>
              <a:lstStyle/>
              <a:p>
                <a:pPr marL="0" marR="0" lvl="0" indent="0" defTabSz="2311400" rtl="0" eaLnBrk="1" fontAlgn="auto" latinLnBrk="0" hangingPunct="1">
                  <a:lnSpc>
                    <a:spcPct val="90000"/>
                  </a:lnSpc>
                  <a:spcBef>
                    <a:spcPct val="0"/>
                  </a:spcBef>
                  <a:spcAft>
                    <a:spcPct val="35000"/>
                  </a:spcAft>
                  <a:buClrTx/>
                  <a:buSzTx/>
                  <a:buFontTx/>
                  <a:buNone/>
                  <a:tabLst/>
                  <a:defRPr/>
                </a:pPr>
                <a:r>
                  <a:rPr kumimoji="0" lang="en-US" sz="1600" b="0" i="0" u="none" strike="noStrike" kern="1200" cap="none" spc="0" normalizeH="0" baseline="0" noProof="0" dirty="0">
                    <a:ln>
                      <a:noFill/>
                    </a:ln>
                    <a:solidFill>
                      <a:srgbClr val="002050"/>
                    </a:solidFill>
                    <a:effectLst/>
                    <a:uLnTx/>
                    <a:uFillTx/>
                    <a:latin typeface="Segoe UI"/>
                    <a:ea typeface="+mn-ea"/>
                    <a:cs typeface="+mn-cs"/>
                  </a:rPr>
                  <a:t>Linux</a:t>
                </a:r>
                <a:r>
                  <a:rPr kumimoji="0" lang="tr-TR" sz="1600" b="0" i="0" u="none" strike="noStrike" kern="1200" cap="none" spc="0" normalizeH="0" baseline="0" noProof="0" dirty="0">
                    <a:ln>
                      <a:noFill/>
                    </a:ln>
                    <a:solidFill>
                      <a:srgbClr val="002050"/>
                    </a:solidFill>
                    <a:effectLst/>
                    <a:uLnTx/>
                    <a:uFillTx/>
                    <a:latin typeface="Segoe UI"/>
                    <a:ea typeface="+mn-ea"/>
                    <a:cs typeface="+mn-cs"/>
                  </a:rPr>
                  <a:t> </a:t>
                </a:r>
                <a:r>
                  <a:rPr kumimoji="0" lang="en-US" sz="1600" b="0" i="0" u="none" strike="noStrike" kern="1200" cap="none" spc="0" normalizeH="0" baseline="0" noProof="0" dirty="0">
                    <a:ln>
                      <a:noFill/>
                    </a:ln>
                    <a:solidFill>
                      <a:srgbClr val="002050"/>
                    </a:solidFill>
                    <a:effectLst/>
                    <a:uLnTx/>
                    <a:uFillTx/>
                    <a:latin typeface="Segoe UI"/>
                    <a:ea typeface="+mn-ea"/>
                    <a:cs typeface="+mn-cs"/>
                  </a:rPr>
                  <a:t>N</a:t>
                </a:r>
                <a:r>
                  <a:rPr kumimoji="0" lang="tr-TR" sz="1600" b="0" i="0" u="none" strike="noStrike" kern="1200" cap="none" spc="0" normalizeH="0" baseline="0" noProof="0" dirty="0">
                    <a:ln>
                      <a:noFill/>
                    </a:ln>
                    <a:solidFill>
                      <a:srgbClr val="002050"/>
                    </a:solidFill>
                    <a:effectLst/>
                    <a:uLnTx/>
                    <a:uFillTx/>
                    <a:latin typeface="Segoe UI"/>
                    <a:ea typeface="+mn-ea"/>
                    <a:cs typeface="+mn-cs"/>
                  </a:rPr>
                  <a:t>ode</a:t>
                </a:r>
                <a:endParaRPr kumimoji="0" lang="en-US" sz="1600" b="0" i="0" u="none" strike="noStrike" kern="1200" cap="none" spc="0" normalizeH="0" baseline="0" noProof="0" dirty="0">
                  <a:ln>
                    <a:noFill/>
                  </a:ln>
                  <a:solidFill>
                    <a:srgbClr val="002050"/>
                  </a:solidFill>
                  <a:effectLst/>
                  <a:uLnTx/>
                  <a:uFillTx/>
                  <a:latin typeface="Segoe UI"/>
                  <a:ea typeface="+mn-ea"/>
                  <a:cs typeface="+mn-cs"/>
                </a:endParaRPr>
              </a:p>
            </p:txBody>
          </p:sp>
          <p:sp>
            <p:nvSpPr>
              <p:cNvPr id="21" name="Rectangle 20">
                <a:extLst>
                  <a:ext uri="{FF2B5EF4-FFF2-40B4-BE49-F238E27FC236}">
                    <a16:creationId xmlns:a16="http://schemas.microsoft.com/office/drawing/2014/main" id="{4A49DC4F-9CCB-468A-BCCE-8A70945C4DBB}"/>
                  </a:ext>
                </a:extLst>
              </p:cNvPr>
              <p:cNvSpPr/>
              <p:nvPr/>
            </p:nvSpPr>
            <p:spPr>
              <a:xfrm>
                <a:off x="762792" y="3814267"/>
                <a:ext cx="5349993" cy="2413786"/>
              </a:xfrm>
              <a:prstGeom prst="rect">
                <a:avLst/>
              </a:prstGeom>
              <a:ln>
                <a:round/>
              </a:ln>
              <a:effectLst>
                <a:glow>
                  <a:schemeClr val="accent1">
                    <a:alpha val="40000"/>
                  </a:schemeClr>
                </a:glow>
                <a:reflection stA="99000" endPos="0" dist="50800" dir="5400000" sy="-100000" algn="bl" rotWithShape="0"/>
                <a:softEdge rad="0"/>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a:lstStyle/>
              <a:p>
                <a:endParaRPr lang="en-US" sz="1400" dirty="0"/>
              </a:p>
              <a:p>
                <a:r>
                  <a:rPr lang="en-US" sz="1400" dirty="0"/>
                  <a:t>kubernetes.io/</a:t>
                </a:r>
                <a:r>
                  <a:rPr lang="en-US" sz="1400" dirty="0" err="1"/>
                  <a:t>os</a:t>
                </a:r>
                <a:r>
                  <a:rPr lang="en-US" sz="1400" dirty="0"/>
                  <a:t>=</a:t>
                </a:r>
                <a:r>
                  <a:rPr lang="en-US" sz="1400" dirty="0" err="1"/>
                  <a:t>linux</a:t>
                </a:r>
                <a:endParaRPr lang="en-US" sz="1400" dirty="0"/>
              </a:p>
            </p:txBody>
          </p:sp>
        </p:grpSp>
        <p:pic>
          <p:nvPicPr>
            <p:cNvPr id="1026" name="Picture 2" descr="See the source image">
              <a:extLst>
                <a:ext uri="{FF2B5EF4-FFF2-40B4-BE49-F238E27FC236}">
                  <a16:creationId xmlns:a16="http://schemas.microsoft.com/office/drawing/2014/main" id="{ACC70382-D527-46F5-AA50-85BE21C5530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827156" y="1545639"/>
              <a:ext cx="709612" cy="857249"/>
            </a:xfrm>
            <a:prstGeom prst="rect">
              <a:avLst/>
            </a:prstGeom>
            <a:noFill/>
            <a:extLst>
              <a:ext uri="{909E8E84-426E-40DD-AFC4-6F175D3DCCD1}">
                <a14:hiddenFill xmlns:a14="http://schemas.microsoft.com/office/drawing/2010/main">
                  <a:solidFill>
                    <a:srgbClr val="FFFFFF"/>
                  </a:solidFill>
                </a14:hiddenFill>
              </a:ext>
            </a:extLst>
          </p:spPr>
        </p:pic>
      </p:grpSp>
      <p:sp>
        <p:nvSpPr>
          <p:cNvPr id="5" name="Multiplication Sign 4">
            <a:extLst>
              <a:ext uri="{FF2B5EF4-FFF2-40B4-BE49-F238E27FC236}">
                <a16:creationId xmlns:a16="http://schemas.microsoft.com/office/drawing/2014/main" id="{ED98F9F0-08CD-4E05-AFF0-91FA686CDF13}"/>
              </a:ext>
            </a:extLst>
          </p:cNvPr>
          <p:cNvSpPr>
            <a:spLocks noChangeAspect="1"/>
          </p:cNvSpPr>
          <p:nvPr/>
        </p:nvSpPr>
        <p:spPr bwMode="auto">
          <a:xfrm>
            <a:off x="3069144" y="870890"/>
            <a:ext cx="3657600" cy="3657600"/>
          </a:xfrm>
          <a:prstGeom prst="mathMultiply">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5" name="TextBox 24">
            <a:extLst>
              <a:ext uri="{FF2B5EF4-FFF2-40B4-BE49-F238E27FC236}">
                <a16:creationId xmlns:a16="http://schemas.microsoft.com/office/drawing/2014/main" id="{2A942370-AB55-438B-9AA2-58FC4572E4A2}"/>
              </a:ext>
            </a:extLst>
          </p:cNvPr>
          <p:cNvSpPr txBox="1"/>
          <p:nvPr/>
        </p:nvSpPr>
        <p:spPr>
          <a:xfrm>
            <a:off x="7781145" y="1392731"/>
            <a:ext cx="2670881" cy="2948499"/>
          </a:xfrm>
          <a:prstGeom prst="rect">
            <a:avLst/>
          </a:prstGeom>
          <a:ln/>
        </p:spPr>
        <p:style>
          <a:lnRef idx="2">
            <a:schemeClr val="accent6"/>
          </a:lnRef>
          <a:fillRef idx="1">
            <a:schemeClr val="lt1"/>
          </a:fillRef>
          <a:effectRef idx="0">
            <a:schemeClr val="accent6"/>
          </a:effectRef>
          <a:fontRef idx="minor">
            <a:schemeClr val="dk1"/>
          </a:fontRef>
        </p:style>
        <p:txBody>
          <a:bodyPr wrap="square" lIns="182880" tIns="146304" rIns="182880" bIns="146304" rtlCol="0">
            <a:spAutoFit/>
          </a:bodyPr>
          <a:lstStyle/>
          <a:p>
            <a:pPr algn="ctr">
              <a:lnSpc>
                <a:spcPct val="90000"/>
              </a:lnSpc>
              <a:spcAft>
                <a:spcPts val="600"/>
              </a:spcAft>
            </a:pPr>
            <a:r>
              <a:rPr lang="en-US" sz="1600" dirty="0">
                <a:gradFill>
                  <a:gsLst>
                    <a:gs pos="2917">
                      <a:schemeClr val="tx1"/>
                    </a:gs>
                    <a:gs pos="30000">
                      <a:schemeClr val="tx1"/>
                    </a:gs>
                  </a:gsLst>
                  <a:lin ang="5400000" scaled="0"/>
                </a:gradFill>
              </a:rPr>
              <a:t>Pod Manifest</a:t>
            </a:r>
          </a:p>
          <a:p>
            <a:pPr>
              <a:lnSpc>
                <a:spcPct val="90000"/>
              </a:lnSpc>
              <a:spcAft>
                <a:spcPts val="600"/>
              </a:spcAft>
            </a:pPr>
            <a:endParaRPr lang="en-US" sz="1200" dirty="0">
              <a:gradFill>
                <a:gsLst>
                  <a:gs pos="2917">
                    <a:schemeClr val="tx1"/>
                  </a:gs>
                  <a:gs pos="30000">
                    <a:schemeClr val="tx1"/>
                  </a:gs>
                </a:gsLst>
                <a:lin ang="5400000" scaled="0"/>
              </a:gradFill>
            </a:endParaRPr>
          </a:p>
          <a:p>
            <a:pPr>
              <a:lnSpc>
                <a:spcPct val="90000"/>
              </a:lnSpc>
              <a:spcAft>
                <a:spcPts val="600"/>
              </a:spcAft>
            </a:pPr>
            <a:r>
              <a:rPr lang="en-US" sz="1200" dirty="0">
                <a:gradFill>
                  <a:gsLst>
                    <a:gs pos="2917">
                      <a:schemeClr val="tx1"/>
                    </a:gs>
                    <a:gs pos="30000">
                      <a:schemeClr val="tx1"/>
                    </a:gs>
                  </a:gsLst>
                  <a:lin ang="5400000" scaled="0"/>
                </a:gradFill>
              </a:rPr>
              <a:t> spec:</a:t>
            </a:r>
          </a:p>
          <a:p>
            <a:pPr>
              <a:lnSpc>
                <a:spcPct val="90000"/>
              </a:lnSpc>
              <a:spcAft>
                <a:spcPts val="600"/>
              </a:spcAft>
            </a:pPr>
            <a:r>
              <a:rPr lang="en-US" sz="1200" dirty="0">
                <a:solidFill>
                  <a:srgbClr val="00188F"/>
                </a:solidFill>
              </a:rPr>
              <a:t>      tolerations:</a:t>
            </a:r>
          </a:p>
          <a:p>
            <a:pPr>
              <a:lnSpc>
                <a:spcPct val="90000"/>
              </a:lnSpc>
              <a:spcAft>
                <a:spcPts val="600"/>
              </a:spcAft>
            </a:pPr>
            <a:r>
              <a:rPr lang="en-US" sz="1200" dirty="0">
                <a:solidFill>
                  <a:srgbClr val="00188F"/>
                </a:solidFill>
              </a:rPr>
              <a:t>        - key: kubernetes.io/</a:t>
            </a:r>
            <a:r>
              <a:rPr lang="en-US" sz="1200" dirty="0" err="1">
                <a:solidFill>
                  <a:srgbClr val="00188F"/>
                </a:solidFill>
              </a:rPr>
              <a:t>os</a:t>
            </a:r>
            <a:endParaRPr lang="en-US" sz="1200" dirty="0">
              <a:solidFill>
                <a:srgbClr val="00188F"/>
              </a:solidFill>
            </a:endParaRPr>
          </a:p>
          <a:p>
            <a:pPr>
              <a:lnSpc>
                <a:spcPct val="90000"/>
              </a:lnSpc>
              <a:spcAft>
                <a:spcPts val="600"/>
              </a:spcAft>
            </a:pPr>
            <a:r>
              <a:rPr lang="en-US" sz="1200" dirty="0">
                <a:solidFill>
                  <a:srgbClr val="00188F"/>
                </a:solidFill>
              </a:rPr>
              <a:t>          operator: Equal</a:t>
            </a:r>
          </a:p>
          <a:p>
            <a:pPr>
              <a:lnSpc>
                <a:spcPct val="90000"/>
              </a:lnSpc>
              <a:spcAft>
                <a:spcPts val="600"/>
              </a:spcAft>
            </a:pPr>
            <a:r>
              <a:rPr lang="en-US" sz="1200" dirty="0">
                <a:solidFill>
                  <a:srgbClr val="00188F"/>
                </a:solidFill>
              </a:rPr>
              <a:t>          value: windows</a:t>
            </a:r>
          </a:p>
          <a:p>
            <a:pPr>
              <a:lnSpc>
                <a:spcPct val="90000"/>
              </a:lnSpc>
              <a:spcAft>
                <a:spcPts val="600"/>
              </a:spcAft>
            </a:pPr>
            <a:r>
              <a:rPr lang="en-US" sz="1200" dirty="0">
                <a:solidFill>
                  <a:srgbClr val="00188F"/>
                </a:solidFill>
              </a:rPr>
              <a:t>          effect: </a:t>
            </a:r>
            <a:r>
              <a:rPr lang="en-US" sz="1200" dirty="0" err="1">
                <a:solidFill>
                  <a:srgbClr val="00188F"/>
                </a:solidFill>
              </a:rPr>
              <a:t>NoSchedule</a:t>
            </a:r>
            <a:endParaRPr lang="en-US" sz="1200" dirty="0">
              <a:solidFill>
                <a:srgbClr val="00188F"/>
              </a:solidFill>
            </a:endParaRPr>
          </a:p>
          <a:p>
            <a:pPr>
              <a:lnSpc>
                <a:spcPct val="90000"/>
              </a:lnSpc>
              <a:spcAft>
                <a:spcPts val="600"/>
              </a:spcAft>
            </a:pPr>
            <a:r>
              <a:rPr lang="pt-BR" sz="1200" dirty="0">
                <a:solidFill>
                  <a:srgbClr val="00188F"/>
                </a:solidFill>
              </a:rPr>
              <a:t>       nodeSelector:</a:t>
            </a:r>
          </a:p>
          <a:p>
            <a:pPr>
              <a:lnSpc>
                <a:spcPct val="90000"/>
              </a:lnSpc>
              <a:spcAft>
                <a:spcPts val="600"/>
              </a:spcAft>
            </a:pPr>
            <a:r>
              <a:rPr lang="pt-BR" sz="1200" dirty="0">
                <a:solidFill>
                  <a:srgbClr val="00188F"/>
                </a:solidFill>
              </a:rPr>
              <a:t>          kubernetes.io/os: windows</a:t>
            </a:r>
            <a:endParaRPr lang="en-US" sz="1200" dirty="0">
              <a:solidFill>
                <a:srgbClr val="00188F"/>
              </a:solidFill>
            </a:endParaRPr>
          </a:p>
          <a:p>
            <a:pPr>
              <a:lnSpc>
                <a:spcPct val="90000"/>
              </a:lnSpc>
              <a:spcAft>
                <a:spcPts val="600"/>
              </a:spcAft>
            </a:pPr>
            <a:endParaRPr lang="en-US" sz="1200" dirty="0" err="1">
              <a:gradFill>
                <a:gsLst>
                  <a:gs pos="2917">
                    <a:schemeClr val="tx1"/>
                  </a:gs>
                  <a:gs pos="30000">
                    <a:schemeClr val="tx1"/>
                  </a:gs>
                </a:gsLst>
                <a:lin ang="5400000" scaled="0"/>
              </a:gradFill>
            </a:endParaRPr>
          </a:p>
        </p:txBody>
      </p:sp>
      <p:sp>
        <p:nvSpPr>
          <p:cNvPr id="54" name="Speech Bubble: Rectangle 53">
            <a:extLst>
              <a:ext uri="{FF2B5EF4-FFF2-40B4-BE49-F238E27FC236}">
                <a16:creationId xmlns:a16="http://schemas.microsoft.com/office/drawing/2014/main" id="{BD5C48EF-9124-43DF-9BC7-BCD2D1F88FAB}"/>
              </a:ext>
            </a:extLst>
          </p:cNvPr>
          <p:cNvSpPr/>
          <p:nvPr/>
        </p:nvSpPr>
        <p:spPr bwMode="auto">
          <a:xfrm>
            <a:off x="10323176" y="1735554"/>
            <a:ext cx="2113299" cy="1230244"/>
          </a:xfrm>
          <a:prstGeom prst="wedgeRectCallout">
            <a:avLst>
              <a:gd name="adj1" fmla="val -83487"/>
              <a:gd name="adj2" fmla="val -4629"/>
            </a:avLst>
          </a:prstGeom>
          <a:solidFill>
            <a:srgbClr val="FFFFCC"/>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spcBef>
                <a:spcPct val="0"/>
              </a:spcBef>
              <a:spcAft>
                <a:spcPct val="0"/>
              </a:spcAft>
            </a:pPr>
            <a:r>
              <a:rPr lang="en-US" sz="1600" dirty="0">
                <a:solidFill>
                  <a:schemeClr val="tx1"/>
                </a:solidFill>
                <a:ea typeface="Segoe UI" pitchFamily="34" charset="0"/>
                <a:cs typeface="Segoe UI" pitchFamily="34" charset="0"/>
              </a:rPr>
              <a:t>A Pods </a:t>
            </a:r>
            <a:r>
              <a:rPr lang="en-US" sz="1600" dirty="0">
                <a:solidFill>
                  <a:srgbClr val="FF0000"/>
                </a:solidFill>
                <a:ea typeface="Segoe UI" pitchFamily="34" charset="0"/>
                <a:cs typeface="Segoe UI" pitchFamily="34" charset="0"/>
              </a:rPr>
              <a:t>Tolerations</a:t>
            </a:r>
            <a:r>
              <a:rPr lang="en-US" sz="1600" dirty="0">
                <a:solidFill>
                  <a:schemeClr val="tx1"/>
                </a:solidFill>
                <a:ea typeface="Segoe UI" pitchFamily="34" charset="0"/>
                <a:cs typeface="Segoe UI" pitchFamily="34" charset="0"/>
              </a:rPr>
              <a:t> informs Kubernetes to include Nodes with the same </a:t>
            </a:r>
            <a:r>
              <a:rPr lang="en-US" sz="1600" dirty="0">
                <a:solidFill>
                  <a:srgbClr val="FF0000"/>
                </a:solidFill>
                <a:ea typeface="Segoe UI" pitchFamily="34" charset="0"/>
                <a:cs typeface="Segoe UI" pitchFamily="34" charset="0"/>
              </a:rPr>
              <a:t>Taint</a:t>
            </a:r>
          </a:p>
        </p:txBody>
      </p:sp>
      <p:sp>
        <p:nvSpPr>
          <p:cNvPr id="55" name="Speech Bubble: Rectangle 54">
            <a:extLst>
              <a:ext uri="{FF2B5EF4-FFF2-40B4-BE49-F238E27FC236}">
                <a16:creationId xmlns:a16="http://schemas.microsoft.com/office/drawing/2014/main" id="{50731F77-A758-4BC1-A988-47962EC89E6E}"/>
              </a:ext>
            </a:extLst>
          </p:cNvPr>
          <p:cNvSpPr/>
          <p:nvPr/>
        </p:nvSpPr>
        <p:spPr bwMode="auto">
          <a:xfrm>
            <a:off x="10363558" y="2967390"/>
            <a:ext cx="2113299" cy="1429596"/>
          </a:xfrm>
          <a:prstGeom prst="wedgeRectCallout">
            <a:avLst>
              <a:gd name="adj1" fmla="val -91862"/>
              <a:gd name="adj2" fmla="val -7361"/>
            </a:avLst>
          </a:prstGeom>
          <a:solidFill>
            <a:srgbClr val="FFFFCC"/>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spcBef>
                <a:spcPct val="0"/>
              </a:spcBef>
              <a:spcAft>
                <a:spcPct val="0"/>
              </a:spcAft>
            </a:pPr>
            <a:r>
              <a:rPr lang="en-US" sz="1600" dirty="0">
                <a:solidFill>
                  <a:schemeClr val="tx1"/>
                </a:solidFill>
                <a:ea typeface="Segoe UI" pitchFamily="34" charset="0"/>
                <a:cs typeface="Segoe UI" pitchFamily="34" charset="0"/>
              </a:rPr>
              <a:t>A Pods </a:t>
            </a:r>
            <a:r>
              <a:rPr lang="en-US" sz="1600" dirty="0">
                <a:solidFill>
                  <a:srgbClr val="FF0000"/>
                </a:solidFill>
                <a:ea typeface="Segoe UI" pitchFamily="34" charset="0"/>
                <a:cs typeface="Segoe UI" pitchFamily="34" charset="0"/>
              </a:rPr>
              <a:t>Node Selector </a:t>
            </a:r>
            <a:r>
              <a:rPr lang="en-US" sz="1600" dirty="0">
                <a:solidFill>
                  <a:schemeClr val="tx1"/>
                </a:solidFill>
                <a:ea typeface="Segoe UI" pitchFamily="34" charset="0"/>
                <a:cs typeface="Segoe UI" pitchFamily="34" charset="0"/>
              </a:rPr>
              <a:t>informs Kubernetes to </a:t>
            </a:r>
            <a:r>
              <a:rPr lang="en-US" sz="1600" b="1" dirty="0">
                <a:solidFill>
                  <a:schemeClr val="tx1"/>
                </a:solidFill>
                <a:ea typeface="Segoe UI" pitchFamily="34" charset="0"/>
                <a:cs typeface="Segoe UI" pitchFamily="34" charset="0"/>
              </a:rPr>
              <a:t>only</a:t>
            </a:r>
            <a:r>
              <a:rPr lang="en-US" sz="1600" dirty="0">
                <a:solidFill>
                  <a:schemeClr val="tx1"/>
                </a:solidFill>
                <a:ea typeface="Segoe UI" pitchFamily="34" charset="0"/>
                <a:cs typeface="Segoe UI" pitchFamily="34" charset="0"/>
              </a:rPr>
              <a:t> include Nodes with the same </a:t>
            </a:r>
            <a:r>
              <a:rPr lang="en-US" sz="1600" dirty="0">
                <a:solidFill>
                  <a:srgbClr val="FF0000"/>
                </a:solidFill>
                <a:ea typeface="Segoe UI" pitchFamily="34" charset="0"/>
                <a:cs typeface="Segoe UI" pitchFamily="34" charset="0"/>
              </a:rPr>
              <a:t>Label</a:t>
            </a:r>
          </a:p>
        </p:txBody>
      </p:sp>
    </p:spTree>
    <p:extLst>
      <p:ext uri="{BB962C8B-B14F-4D97-AF65-F5344CB8AC3E}">
        <p14:creationId xmlns:p14="http://schemas.microsoft.com/office/powerpoint/2010/main" val="22954879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2.03983E-6 -0.00182 L -0.36227 6.67272E-7 " pathEditMode="relative" rAng="0" ptsTypes="AA">
                                      <p:cBhvr>
                                        <p:cTn id="6" dur="2000" fill="hold"/>
                                        <p:tgtEl>
                                          <p:spTgt spid="18"/>
                                        </p:tgtEl>
                                        <p:attrNameLst>
                                          <p:attrName>ppt_x</p:attrName>
                                          <p:attrName>ppt_y</p:attrName>
                                        </p:attrNameLst>
                                      </p:cBhvr>
                                      <p:rCtr x="-18113" y="91"/>
                                    </p:animMotion>
                                  </p:childTnLst>
                                </p:cTn>
                              </p:par>
                              <p:par>
                                <p:cTn id="7" presetID="1" presetClass="entr" presetSubtype="0" fill="hold" grpId="0" nodeType="withEffect">
                                  <p:stCondLst>
                                    <p:cond delay="0"/>
                                  </p:stCondLst>
                                  <p:childTnLst>
                                    <p:set>
                                      <p:cBhvr>
                                        <p:cTn id="8" dur="1" fill="hold">
                                          <p:stCondLst>
                                            <p:cond delay="0"/>
                                          </p:stCondLst>
                                        </p:cTn>
                                        <p:tgtEl>
                                          <p:spTgt spid="5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4"/>
                                        </p:tgtEl>
                                        <p:attrNameLst>
                                          <p:attrName>style.visibility</p:attrName>
                                        </p:attrNameLst>
                                      </p:cBhvr>
                                      <p:to>
                                        <p:strVal val="visible"/>
                                      </p:to>
                                    </p:set>
                                  </p:childTnLst>
                                </p:cTn>
                              </p:par>
                              <p:par>
                                <p:cTn id="15" presetID="1" presetClass="exit" presetSubtype="0" fill="hold" grpId="1" nodeType="withEffect">
                                  <p:stCondLst>
                                    <p:cond delay="0"/>
                                  </p:stCondLst>
                                  <p:childTnLst>
                                    <p:set>
                                      <p:cBhvr>
                                        <p:cTn id="16" dur="1" fill="hold">
                                          <p:stCondLst>
                                            <p:cond delay="0"/>
                                          </p:stCondLst>
                                        </p:cTn>
                                        <p:tgtEl>
                                          <p:spTgt spid="53"/>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42" presetClass="path" presetSubtype="0" accel="50000" decel="50000" fill="hold" nodeType="clickEffect">
                                  <p:stCondLst>
                                    <p:cond delay="0"/>
                                  </p:stCondLst>
                                  <p:childTnLst>
                                    <p:animMotion origin="layout" path="M -2.66275E-6 1.14389E-6 L -0.35907 -0.00499 " pathEditMode="relative" rAng="0" ptsTypes="AA">
                                      <p:cBhvr>
                                        <p:cTn id="20" dur="2000" fill="hold"/>
                                        <p:tgtEl>
                                          <p:spTgt spid="19"/>
                                        </p:tgtEl>
                                        <p:attrNameLst>
                                          <p:attrName>ppt_x</p:attrName>
                                          <p:attrName>ppt_y</p:attrName>
                                        </p:attrNameLst>
                                      </p:cBhvr>
                                      <p:rCtr x="-17960" y="-250"/>
                                    </p:animMotion>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5"/>
                                        </p:tgtEl>
                                        <p:attrNameLst>
                                          <p:attrName>style.visibility</p:attrName>
                                        </p:attrNameLst>
                                      </p:cBhvr>
                                      <p:to>
                                        <p:strVal val="visible"/>
                                      </p:to>
                                    </p:set>
                                  </p:childTnLst>
                                </p:cTn>
                              </p:par>
                              <p:par>
                                <p:cTn id="25" presetID="1" presetClass="exit" presetSubtype="0" fill="hold" grpId="1" nodeType="withEffect">
                                  <p:stCondLst>
                                    <p:cond delay="0"/>
                                  </p:stCondLst>
                                  <p:childTnLst>
                                    <p:set>
                                      <p:cBhvr>
                                        <p:cTn id="26" dur="1" fill="hold">
                                          <p:stCondLst>
                                            <p:cond delay="0"/>
                                          </p:stCondLst>
                                        </p:cTn>
                                        <p:tgtEl>
                                          <p:spTgt spid="54"/>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gtEl>
                                        <p:attrNameLst>
                                          <p:attrName>style.visibility</p:attrName>
                                        </p:attrNameLst>
                                      </p:cBhvr>
                                      <p:to>
                                        <p:strVal val="visible"/>
                                      </p:to>
                                    </p:set>
                                  </p:childTnLst>
                                </p:cTn>
                              </p:par>
                              <p:par>
                                <p:cTn id="31" presetID="42" presetClass="path" presetSubtype="0" accel="50000" decel="50000" fill="hold" nodeType="withEffect">
                                  <p:stCondLst>
                                    <p:cond delay="500"/>
                                  </p:stCondLst>
                                  <p:childTnLst>
                                    <p:animMotion origin="layout" path="M -3.7733E-6 -0.00182 L 0.20922 -0.01816 " pathEditMode="relative" rAng="0" ptsTypes="AA">
                                      <p:cBhvr>
                                        <p:cTn id="32" dur="1000" fill="hold"/>
                                        <p:tgtEl>
                                          <p:spTgt spid="3074"/>
                                        </p:tgtEl>
                                        <p:attrNameLst>
                                          <p:attrName>ppt_x</p:attrName>
                                          <p:attrName>ppt_y</p:attrName>
                                        </p:attrNameLst>
                                      </p:cBhvr>
                                      <p:rCtr x="10454" y="-81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3" grpId="1" animBg="1"/>
      <p:bldP spid="5" grpId="0" animBg="1"/>
      <p:bldP spid="25" grpId="0" animBg="1"/>
      <p:bldP spid="54" grpId="0" animBg="1"/>
      <p:bldP spid="54" grpId="1" animBg="1"/>
      <p:bldP spid="5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4638" y="1212850"/>
            <a:ext cx="11887200" cy="4885608"/>
          </a:xfrm>
        </p:spPr>
        <p:txBody>
          <a:bodyPr/>
          <a:lstStyle/>
          <a:p>
            <a:pPr marL="0" indent="0">
              <a:buNone/>
            </a:pPr>
            <a:r>
              <a:rPr lang="en-US" sz="2000">
                <a:solidFill>
                  <a:schemeClr val="tx2"/>
                </a:solidFill>
              </a:rPr>
              <a:t>As application development has moved towards a container-based approach, the need to orchestrate and manage the inter-connected resources becomes important</a:t>
            </a:r>
          </a:p>
          <a:p>
            <a:pPr marL="0" indent="0">
              <a:buNone/>
            </a:pPr>
            <a:endParaRPr lang="en-US" sz="2000">
              <a:latin typeface="+mn-lt"/>
              <a:cs typeface="Angsana New" panose="020B0502040204020203" pitchFamily="18" charset="-34"/>
            </a:endParaRPr>
          </a:p>
          <a:p>
            <a:pPr>
              <a:spcAft>
                <a:spcPts val="300"/>
              </a:spcAft>
            </a:pPr>
            <a:r>
              <a:rPr lang="en-US" sz="2000">
                <a:latin typeface="+mn-lt"/>
                <a:cs typeface="Angsana New" panose="020B0502040204020203" pitchFamily="18" charset="-34"/>
              </a:rPr>
              <a:t>Load Balancing</a:t>
            </a:r>
          </a:p>
          <a:p>
            <a:pPr lvl="1">
              <a:spcAft>
                <a:spcPts val="300"/>
              </a:spcAft>
            </a:pPr>
            <a:r>
              <a:rPr lang="en-US" sz="2000">
                <a:cs typeface="Angsana New" panose="020B0502040204020203" pitchFamily="18" charset="-34"/>
              </a:rPr>
              <a:t>Distributing traffic across containers at scale</a:t>
            </a:r>
          </a:p>
          <a:p>
            <a:pPr>
              <a:spcAft>
                <a:spcPts val="300"/>
              </a:spcAft>
            </a:pPr>
            <a:r>
              <a:rPr lang="en-US" sz="2000">
                <a:latin typeface="+mn-lt"/>
                <a:cs typeface="Angsana New" panose="020B0502040204020203" pitchFamily="18" charset="-34"/>
              </a:rPr>
              <a:t>Naming and Discovery</a:t>
            </a:r>
          </a:p>
          <a:p>
            <a:pPr lvl="1">
              <a:spcAft>
                <a:spcPts val="300"/>
              </a:spcAft>
            </a:pPr>
            <a:r>
              <a:rPr lang="en-US" sz="2000">
                <a:cs typeface="Angsana New" panose="020B0502040204020203" pitchFamily="18" charset="-34"/>
              </a:rPr>
              <a:t>How do containers or groups find one another?</a:t>
            </a:r>
          </a:p>
          <a:p>
            <a:pPr>
              <a:spcAft>
                <a:spcPts val="300"/>
              </a:spcAft>
            </a:pPr>
            <a:r>
              <a:rPr lang="en-US" sz="2000">
                <a:latin typeface="+mn-lt"/>
                <a:cs typeface="Angsana New" panose="020B0502040204020203" pitchFamily="18" charset="-34"/>
              </a:rPr>
              <a:t>Logging and Monitoring</a:t>
            </a:r>
          </a:p>
          <a:p>
            <a:pPr lvl="1">
              <a:spcAft>
                <a:spcPts val="300"/>
              </a:spcAft>
            </a:pPr>
            <a:r>
              <a:rPr lang="en-US" sz="2000">
                <a:cs typeface="Angsana New" panose="020B0502040204020203" pitchFamily="18" charset="-34"/>
              </a:rPr>
              <a:t>Keeping track of what containers are doing</a:t>
            </a:r>
          </a:p>
          <a:p>
            <a:pPr>
              <a:spcAft>
                <a:spcPts val="300"/>
              </a:spcAft>
            </a:pPr>
            <a:r>
              <a:rPr lang="en-US" sz="2000">
                <a:latin typeface="+mn-lt"/>
                <a:cs typeface="Angsana New" panose="020B0502040204020203" pitchFamily="18" charset="-34"/>
              </a:rPr>
              <a:t>Debugging and Introspection</a:t>
            </a:r>
          </a:p>
          <a:p>
            <a:pPr lvl="1">
              <a:spcAft>
                <a:spcPts val="300"/>
              </a:spcAft>
            </a:pPr>
            <a:r>
              <a:rPr lang="en-US" sz="2000">
                <a:cs typeface="Angsana New" panose="020B0502040204020203" pitchFamily="18" charset="-34"/>
              </a:rPr>
              <a:t>Getting inside running containers</a:t>
            </a:r>
          </a:p>
          <a:p>
            <a:pPr>
              <a:spcAft>
                <a:spcPts val="300"/>
              </a:spcAft>
            </a:pPr>
            <a:r>
              <a:rPr lang="en-US" sz="2000">
                <a:latin typeface="+mn-lt"/>
                <a:cs typeface="Angsana New" panose="020B0502040204020203" pitchFamily="18" charset="-34"/>
              </a:rPr>
              <a:t>Networking</a:t>
            </a:r>
          </a:p>
          <a:p>
            <a:pPr lvl="1">
              <a:spcAft>
                <a:spcPts val="300"/>
              </a:spcAft>
            </a:pPr>
            <a:r>
              <a:rPr lang="en-US" sz="2000">
                <a:cs typeface="Angsana New" panose="020B0502040204020203" pitchFamily="18" charset="-34"/>
              </a:rPr>
              <a:t>Differentiating container networks from host networks at scale</a:t>
            </a:r>
          </a:p>
        </p:txBody>
      </p:sp>
      <p:sp>
        <p:nvSpPr>
          <p:cNvPr id="2" name="Title 1"/>
          <p:cNvSpPr>
            <a:spLocks noGrp="1"/>
          </p:cNvSpPr>
          <p:nvPr>
            <p:ph type="title"/>
          </p:nvPr>
        </p:nvSpPr>
        <p:spPr/>
        <p:txBody>
          <a:bodyPr/>
          <a:lstStyle/>
          <a:p>
            <a:r>
              <a:rPr lang="en-US">
                <a:solidFill>
                  <a:srgbClr val="0078D7"/>
                </a:solidFill>
              </a:rPr>
              <a:t>Challenges of a containerized world</a:t>
            </a:r>
          </a:p>
        </p:txBody>
      </p:sp>
    </p:spTree>
    <p:extLst>
      <p:ext uri="{BB962C8B-B14F-4D97-AF65-F5344CB8AC3E}">
        <p14:creationId xmlns:p14="http://schemas.microsoft.com/office/powerpoint/2010/main" val="375706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p:cNvPicPr>
            <a:picLocks noGrp="1" noChangeAspect="1"/>
          </p:cNvPicPr>
          <p:nvPr>
            <p:ph type="pic" sz="quarter" idx="10"/>
          </p:nvPr>
        </p:nvPicPr>
        <p:blipFill>
          <a:blip r:embed="rId3"/>
          <a:srcRect l="20120" r="20120"/>
          <a:stretch>
            <a:fillRect/>
          </a:stretch>
        </p:blipFill>
        <p:spPr/>
      </p:pic>
      <p:sp>
        <p:nvSpPr>
          <p:cNvPr id="6" name="Title 1"/>
          <p:cNvSpPr>
            <a:spLocks noGrp="1"/>
          </p:cNvSpPr>
          <p:nvPr>
            <p:ph type="title"/>
          </p:nvPr>
        </p:nvSpPr>
        <p:spPr>
          <a:xfrm>
            <a:off x="37644" y="343028"/>
            <a:ext cx="5867400" cy="1292662"/>
          </a:xfrm>
        </p:spPr>
        <p:txBody>
          <a:bodyPr/>
          <a:lstStyle/>
          <a:p>
            <a:r>
              <a:rPr lang="en-US" sz="4000" dirty="0"/>
              <a:t>Demonstration:  </a:t>
            </a:r>
            <a:r>
              <a:rPr lang="en-US" sz="4000" i="1" dirty="0"/>
              <a:t>Windows Containers</a:t>
            </a:r>
            <a:endParaRPr lang="en-US" sz="4000" i="1" dirty="0">
              <a:solidFill>
                <a:schemeClr val="accent3"/>
              </a:solidFill>
            </a:endParaRPr>
          </a:p>
        </p:txBody>
      </p:sp>
      <p:sp>
        <p:nvSpPr>
          <p:cNvPr id="7" name="Title 1"/>
          <p:cNvSpPr txBox="1">
            <a:spLocks/>
          </p:cNvSpPr>
          <p:nvPr/>
        </p:nvSpPr>
        <p:spPr>
          <a:xfrm>
            <a:off x="228145" y="3268662"/>
            <a:ext cx="5090988" cy="1458861"/>
          </a:xfrm>
          <a:prstGeom prst="rect">
            <a:avLst/>
          </a:prstGeom>
        </p:spPr>
        <p:txBody>
          <a:bodyPr vert="horz" wrap="square" lIns="146304" tIns="91440" rIns="146304" bIns="91440" rtlCol="0" anchor="t">
            <a:spAutoFit/>
          </a:bodyPr>
          <a:lstStyle>
            <a:lvl1pPr algn="l" defTabSz="932742" rtl="0" eaLnBrk="1" latinLnBrk="0" hangingPunct="1">
              <a:lnSpc>
                <a:spcPct val="90000"/>
              </a:lnSpc>
              <a:spcBef>
                <a:spcPct val="0"/>
              </a:spcBef>
              <a:buNone/>
              <a:defRPr lang="en-US" sz="6600"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endParaRPr lang="en-US" sz="3600" dirty="0">
              <a:solidFill>
                <a:schemeClr val="tx1"/>
              </a:solidFill>
            </a:endParaRPr>
          </a:p>
          <a:p>
            <a:r>
              <a:rPr lang="en-US" sz="2400" dirty="0">
                <a:solidFill>
                  <a:schemeClr val="tx1"/>
                </a:solidFill>
              </a:rPr>
              <a:t>Deploy a Windows Container</a:t>
            </a:r>
            <a:endParaRPr lang="en-US" sz="3200" dirty="0">
              <a:solidFill>
                <a:schemeClr val="tx1"/>
              </a:solidFill>
            </a:endParaRPr>
          </a:p>
          <a:p>
            <a:r>
              <a:rPr lang="en-US" sz="3200" dirty="0">
                <a:solidFill>
                  <a:schemeClr val="tx1"/>
                </a:solidFill>
              </a:rPr>
              <a:t> </a:t>
            </a:r>
          </a:p>
        </p:txBody>
      </p:sp>
    </p:spTree>
    <p:extLst>
      <p:ext uri="{BB962C8B-B14F-4D97-AF65-F5344CB8AC3E}">
        <p14:creationId xmlns:p14="http://schemas.microsoft.com/office/powerpoint/2010/main" val="1434010379"/>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4DAC37BC-8BE8-4FD5-A0B2-2E99E8206267}"/>
              </a:ext>
            </a:extLst>
          </p:cNvPr>
          <p:cNvCxnSpPr>
            <a:cxnSpLocks/>
          </p:cNvCxnSpPr>
          <p:nvPr/>
        </p:nvCxnSpPr>
        <p:spPr>
          <a:xfrm>
            <a:off x="2346158" y="0"/>
            <a:ext cx="0" cy="7395411"/>
          </a:xfrm>
          <a:prstGeom prst="line">
            <a:avLst/>
          </a:prstGeom>
          <a:ln>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9" name="Title 3">
            <a:extLst>
              <a:ext uri="{FF2B5EF4-FFF2-40B4-BE49-F238E27FC236}">
                <a16:creationId xmlns:a16="http://schemas.microsoft.com/office/drawing/2014/main" id="{EF16E667-14D2-4BCB-98F7-C6B17C10F6FA}"/>
              </a:ext>
            </a:extLst>
          </p:cNvPr>
          <p:cNvSpPr txBox="1">
            <a:spLocks/>
          </p:cNvSpPr>
          <p:nvPr/>
        </p:nvSpPr>
        <p:spPr>
          <a:xfrm>
            <a:off x="2792564" y="213526"/>
            <a:ext cx="9199409"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en-US" err="1">
                <a:solidFill>
                  <a:schemeClr val="accent3"/>
                </a:solidFill>
              </a:rPr>
              <a:t>Minikube</a:t>
            </a:r>
            <a:r>
              <a:rPr lang="en-US">
                <a:solidFill>
                  <a:schemeClr val="accent3"/>
                </a:solidFill>
              </a:rPr>
              <a:t> for local k8s development</a:t>
            </a:r>
          </a:p>
        </p:txBody>
      </p:sp>
      <p:pic>
        <p:nvPicPr>
          <p:cNvPr id="30" name="Picture 29">
            <a:extLst>
              <a:ext uri="{FF2B5EF4-FFF2-40B4-BE49-F238E27FC236}">
                <a16:creationId xmlns:a16="http://schemas.microsoft.com/office/drawing/2014/main" id="{9BE1E40F-E051-4680-AE6A-CB2CB4B16782}"/>
              </a:ext>
            </a:extLst>
          </p:cNvPr>
          <p:cNvPicPr>
            <a:picLocks noChangeAspect="1"/>
          </p:cNvPicPr>
          <p:nvPr/>
        </p:nvPicPr>
        <p:blipFill>
          <a:blip r:embed="rId3"/>
          <a:stretch>
            <a:fillRect/>
          </a:stretch>
        </p:blipFill>
        <p:spPr>
          <a:xfrm>
            <a:off x="167084" y="5899760"/>
            <a:ext cx="1897006" cy="534938"/>
          </a:xfrm>
          <a:prstGeom prst="rect">
            <a:avLst/>
          </a:prstGeom>
        </p:spPr>
      </p:pic>
      <p:sp>
        <p:nvSpPr>
          <p:cNvPr id="32" name="Content Placeholder 2">
            <a:extLst>
              <a:ext uri="{FF2B5EF4-FFF2-40B4-BE49-F238E27FC236}">
                <a16:creationId xmlns:a16="http://schemas.microsoft.com/office/drawing/2014/main" id="{CB9457A8-1FF6-4B3A-83B6-54CE4071B9B2}"/>
              </a:ext>
            </a:extLst>
          </p:cNvPr>
          <p:cNvSpPr txBox="1">
            <a:spLocks/>
          </p:cNvSpPr>
          <p:nvPr/>
        </p:nvSpPr>
        <p:spPr>
          <a:xfrm>
            <a:off x="2792564" y="1403426"/>
            <a:ext cx="9317702" cy="4664076"/>
          </a:xfrm>
          <a:prstGeom prst="rect">
            <a:avLst/>
          </a:prstGeom>
        </p:spPr>
        <p:txBody>
          <a:bodyPr vert="horz" wrap="square" lIns="146304" tIns="91440" rIns="146304" bIns="91440" rtlCol="0">
            <a:no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spcBef>
                <a:spcPts val="0"/>
              </a:spcBef>
              <a:spcAft>
                <a:spcPts val="1200"/>
              </a:spcAft>
              <a:buFont typeface="Arial" pitchFamily="34" charset="0"/>
              <a:buNone/>
            </a:pPr>
            <a:r>
              <a:rPr lang="en-US" sz="2000">
                <a:latin typeface="Segoe UI Semibold" panose="020B0702040204020203" pitchFamily="34" charset="0"/>
                <a:cs typeface="Segoe UI Semibold" panose="020B0702040204020203" pitchFamily="34" charset="0"/>
              </a:rPr>
              <a:t>Runs a single-node Kubernetes cluster inside a VM on your laptop, allowing you to try out Kubernetes or develop with it day-to-day</a:t>
            </a:r>
          </a:p>
          <a:p>
            <a:pPr marL="0" lvl="1" indent="0">
              <a:spcBef>
                <a:spcPts val="0"/>
              </a:spcBef>
              <a:spcAft>
                <a:spcPts val="1200"/>
              </a:spcAft>
              <a:buFont typeface="Arial" pitchFamily="34" charset="0"/>
              <a:buNone/>
            </a:pPr>
            <a:endParaRPr lang="en-US" sz="2000">
              <a:latin typeface="+mj-lt"/>
            </a:endParaRPr>
          </a:p>
          <a:p>
            <a:pPr marL="0" lvl="1" indent="0">
              <a:spcBef>
                <a:spcPts val="0"/>
              </a:spcBef>
              <a:spcAft>
                <a:spcPts val="1200"/>
              </a:spcAft>
              <a:buFont typeface="Arial" pitchFamily="34" charset="0"/>
              <a:buNone/>
            </a:pPr>
            <a:r>
              <a:rPr lang="en-US" sz="2000"/>
              <a:t>Supports Kubernetes features such as:</a:t>
            </a:r>
          </a:p>
          <a:p>
            <a:pPr>
              <a:spcBef>
                <a:spcPts val="0"/>
              </a:spcBef>
              <a:spcAft>
                <a:spcPts val="1200"/>
              </a:spcAft>
            </a:pPr>
            <a:r>
              <a:rPr lang="en-US" sz="2000">
                <a:latin typeface="+mn-lt"/>
              </a:rPr>
              <a:t>DNS</a:t>
            </a:r>
          </a:p>
          <a:p>
            <a:pPr>
              <a:spcBef>
                <a:spcPts val="0"/>
              </a:spcBef>
              <a:spcAft>
                <a:spcPts val="1200"/>
              </a:spcAft>
            </a:pPr>
            <a:r>
              <a:rPr lang="en-US" sz="2000" err="1">
                <a:latin typeface="+mn-lt"/>
              </a:rPr>
              <a:t>NodePorts</a:t>
            </a:r>
            <a:endParaRPr lang="en-US" sz="2000">
              <a:latin typeface="+mn-lt"/>
            </a:endParaRPr>
          </a:p>
          <a:p>
            <a:pPr>
              <a:spcBef>
                <a:spcPts val="0"/>
              </a:spcBef>
              <a:spcAft>
                <a:spcPts val="1200"/>
              </a:spcAft>
            </a:pPr>
            <a:r>
              <a:rPr lang="en-US" sz="2000" err="1">
                <a:latin typeface="+mn-lt"/>
              </a:rPr>
              <a:t>ConfigMaps</a:t>
            </a:r>
            <a:r>
              <a:rPr lang="en-US" sz="2000">
                <a:latin typeface="+mn-lt"/>
              </a:rPr>
              <a:t> and Secrets</a:t>
            </a:r>
          </a:p>
          <a:p>
            <a:pPr>
              <a:spcBef>
                <a:spcPts val="0"/>
              </a:spcBef>
              <a:spcAft>
                <a:spcPts val="1200"/>
              </a:spcAft>
            </a:pPr>
            <a:r>
              <a:rPr lang="en-US" sz="2000">
                <a:latin typeface="+mn-lt"/>
              </a:rPr>
              <a:t>Dashboards</a:t>
            </a:r>
          </a:p>
          <a:p>
            <a:pPr>
              <a:spcBef>
                <a:spcPts val="0"/>
              </a:spcBef>
              <a:spcAft>
                <a:spcPts val="1200"/>
              </a:spcAft>
            </a:pPr>
            <a:r>
              <a:rPr lang="en-US" sz="2000">
                <a:latin typeface="+mn-lt"/>
              </a:rPr>
              <a:t>Container Runtime: Docker, </a:t>
            </a:r>
            <a:r>
              <a:rPr lang="en-US" sz="2000" err="1">
                <a:latin typeface="+mn-lt"/>
                <a:hlinkClick r:id="rId4"/>
              </a:rPr>
              <a:t>rkt</a:t>
            </a:r>
            <a:r>
              <a:rPr lang="en-US" sz="2000">
                <a:latin typeface="+mn-lt"/>
              </a:rPr>
              <a:t> and </a:t>
            </a:r>
            <a:r>
              <a:rPr lang="en-US" sz="2000">
                <a:latin typeface="+mn-lt"/>
                <a:hlinkClick r:id="rId5"/>
              </a:rPr>
              <a:t>CRI-O</a:t>
            </a:r>
            <a:endParaRPr lang="en-US" sz="2000">
              <a:latin typeface="+mn-lt"/>
            </a:endParaRPr>
          </a:p>
          <a:p>
            <a:pPr>
              <a:spcBef>
                <a:spcPts val="0"/>
              </a:spcBef>
              <a:spcAft>
                <a:spcPts val="1200"/>
              </a:spcAft>
            </a:pPr>
            <a:r>
              <a:rPr lang="en-US" sz="2000">
                <a:latin typeface="+mn-lt"/>
              </a:rPr>
              <a:t>Enabling CNI (Container Network Interface)</a:t>
            </a:r>
          </a:p>
          <a:p>
            <a:pPr>
              <a:spcBef>
                <a:spcPts val="0"/>
              </a:spcBef>
              <a:spcAft>
                <a:spcPts val="1200"/>
              </a:spcAft>
            </a:pPr>
            <a:r>
              <a:rPr lang="en-US" sz="2000">
                <a:latin typeface="+mn-lt"/>
              </a:rPr>
              <a:t>Ingress</a:t>
            </a:r>
            <a:endParaRPr lang="en-US" sz="2400"/>
          </a:p>
        </p:txBody>
      </p:sp>
      <p:pic>
        <p:nvPicPr>
          <p:cNvPr id="11" name="Picture 10">
            <a:extLst>
              <a:ext uri="{FF2B5EF4-FFF2-40B4-BE49-F238E27FC236}">
                <a16:creationId xmlns:a16="http://schemas.microsoft.com/office/drawing/2014/main" id="{5E16CB17-590C-4F5F-91AA-8AA6042246CA}"/>
              </a:ext>
            </a:extLst>
          </p:cNvPr>
          <p:cNvPicPr>
            <a:picLocks noChangeAspect="1"/>
          </p:cNvPicPr>
          <p:nvPr/>
        </p:nvPicPr>
        <p:blipFill>
          <a:blip r:embed="rId6">
            <a:alphaModFix amt="20000"/>
          </a:blip>
          <a:stretch>
            <a:fillRect/>
          </a:stretch>
        </p:blipFill>
        <p:spPr>
          <a:xfrm>
            <a:off x="442962" y="1493345"/>
            <a:ext cx="1326107" cy="479958"/>
          </a:xfrm>
          <a:prstGeom prst="rect">
            <a:avLst/>
          </a:prstGeom>
        </p:spPr>
      </p:pic>
      <p:pic>
        <p:nvPicPr>
          <p:cNvPr id="13" name="Picture 12">
            <a:extLst>
              <a:ext uri="{FF2B5EF4-FFF2-40B4-BE49-F238E27FC236}">
                <a16:creationId xmlns:a16="http://schemas.microsoft.com/office/drawing/2014/main" id="{0D403759-2D9C-4EA5-BFBB-80A6E8920F34}"/>
              </a:ext>
            </a:extLst>
          </p:cNvPr>
          <p:cNvPicPr>
            <a:picLocks noChangeAspect="1"/>
          </p:cNvPicPr>
          <p:nvPr/>
        </p:nvPicPr>
        <p:blipFill>
          <a:blip r:embed="rId7">
            <a:alphaModFix amt="20000"/>
          </a:blip>
          <a:stretch>
            <a:fillRect/>
          </a:stretch>
        </p:blipFill>
        <p:spPr>
          <a:xfrm>
            <a:off x="581110" y="139625"/>
            <a:ext cx="1068955" cy="1068955"/>
          </a:xfrm>
          <a:prstGeom prst="rect">
            <a:avLst/>
          </a:prstGeom>
        </p:spPr>
      </p:pic>
      <p:pic>
        <p:nvPicPr>
          <p:cNvPr id="14" name="Picture 13">
            <a:extLst>
              <a:ext uri="{FF2B5EF4-FFF2-40B4-BE49-F238E27FC236}">
                <a16:creationId xmlns:a16="http://schemas.microsoft.com/office/drawing/2014/main" id="{ABBEE6AE-3202-4D0F-930E-B56904253382}"/>
              </a:ext>
            </a:extLst>
          </p:cNvPr>
          <p:cNvPicPr>
            <a:picLocks noChangeAspect="1"/>
          </p:cNvPicPr>
          <p:nvPr/>
        </p:nvPicPr>
        <p:blipFill>
          <a:blip r:embed="rId8">
            <a:alphaModFix amt="20000"/>
            <a:extLst>
              <a:ext uri="{28A0092B-C50C-407E-A947-70E740481C1C}">
                <a14:useLocalDpi xmlns:a14="http://schemas.microsoft.com/office/drawing/2010/main" val="0"/>
              </a:ext>
            </a:extLst>
          </a:blip>
          <a:stretch>
            <a:fillRect/>
          </a:stretch>
        </p:blipFill>
        <p:spPr>
          <a:xfrm>
            <a:off x="442961" y="2258068"/>
            <a:ext cx="1326107" cy="795664"/>
          </a:xfrm>
          <a:prstGeom prst="rect">
            <a:avLst/>
          </a:prstGeom>
        </p:spPr>
      </p:pic>
      <p:pic>
        <p:nvPicPr>
          <p:cNvPr id="15" name="Picture 2" descr="https://upload.wikimedia.org/wikipedia/commons/thumb/3/3a/OpenShift-LogoType.svg/1200px-OpenShift-LogoType.svg.png">
            <a:extLst>
              <a:ext uri="{FF2B5EF4-FFF2-40B4-BE49-F238E27FC236}">
                <a16:creationId xmlns:a16="http://schemas.microsoft.com/office/drawing/2014/main" id="{D711C958-9AE1-45E4-947D-6155C891222D}"/>
              </a:ext>
            </a:extLst>
          </p:cNvPr>
          <p:cNvPicPr>
            <a:picLocks noChangeAspect="1" noChangeArrowheads="1"/>
          </p:cNvPicPr>
          <p:nvPr/>
        </p:nvPicPr>
        <p:blipFill>
          <a:blip r:embed="rId9">
            <a:alphaModFix amt="20000"/>
            <a:extLst>
              <a:ext uri="{28A0092B-C50C-407E-A947-70E740481C1C}">
                <a14:useLocalDpi xmlns:a14="http://schemas.microsoft.com/office/drawing/2010/main" val="0"/>
              </a:ext>
            </a:extLst>
          </a:blip>
          <a:srcRect/>
          <a:stretch>
            <a:fillRect/>
          </a:stretch>
        </p:blipFill>
        <p:spPr bwMode="auto">
          <a:xfrm>
            <a:off x="640822" y="3334488"/>
            <a:ext cx="930384" cy="994004"/>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90DB0C9-65B9-474A-A4F5-C7D3083DDEF9}"/>
              </a:ext>
            </a:extLst>
          </p:cNvPr>
          <p:cNvPicPr>
            <a:picLocks noChangeAspect="1"/>
          </p:cNvPicPr>
          <p:nvPr/>
        </p:nvPicPr>
        <p:blipFill>
          <a:blip r:embed="rId10">
            <a:alphaModFix amt="20000"/>
          </a:blip>
          <a:stretch>
            <a:fillRect/>
          </a:stretch>
        </p:blipFill>
        <p:spPr>
          <a:xfrm>
            <a:off x="603917" y="4609248"/>
            <a:ext cx="1023340" cy="1009756"/>
          </a:xfrm>
          <a:prstGeom prst="rect">
            <a:avLst/>
          </a:prstGeom>
        </p:spPr>
      </p:pic>
    </p:spTree>
    <p:extLst>
      <p:ext uri="{BB962C8B-B14F-4D97-AF65-F5344CB8AC3E}">
        <p14:creationId xmlns:p14="http://schemas.microsoft.com/office/powerpoint/2010/main" val="498874840"/>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4DAC37BC-8BE8-4FD5-A0B2-2E99E8206267}"/>
              </a:ext>
            </a:extLst>
          </p:cNvPr>
          <p:cNvCxnSpPr>
            <a:cxnSpLocks/>
          </p:cNvCxnSpPr>
          <p:nvPr/>
        </p:nvCxnSpPr>
        <p:spPr>
          <a:xfrm>
            <a:off x="2346158" y="0"/>
            <a:ext cx="0" cy="7395411"/>
          </a:xfrm>
          <a:prstGeom prst="line">
            <a:avLst/>
          </a:prstGeom>
          <a:ln>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 name="Text Placeholder 5">
            <a:extLst>
              <a:ext uri="{FF2B5EF4-FFF2-40B4-BE49-F238E27FC236}">
                <a16:creationId xmlns:a16="http://schemas.microsoft.com/office/drawing/2014/main" id="{DD83373E-3B45-41C2-AAE2-F037A7AA473D}"/>
              </a:ext>
            </a:extLst>
          </p:cNvPr>
          <p:cNvSpPr txBox="1">
            <a:spLocks/>
          </p:cNvSpPr>
          <p:nvPr/>
        </p:nvSpPr>
        <p:spPr>
          <a:xfrm>
            <a:off x="2675257" y="1342825"/>
            <a:ext cx="9342437" cy="3014511"/>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lvl="1" indent="-342900">
              <a:spcBef>
                <a:spcPts val="0"/>
              </a:spcBef>
              <a:spcAft>
                <a:spcPts val="1200"/>
              </a:spcAft>
            </a:pPr>
            <a:r>
              <a:rPr lang="en-US"/>
              <a:t>Since early 2018, Docker platform integrates with Kubernetes</a:t>
            </a:r>
          </a:p>
          <a:p>
            <a:pPr marL="342900" lvl="1" indent="-342900">
              <a:spcBef>
                <a:spcPts val="0"/>
              </a:spcBef>
              <a:spcAft>
                <a:spcPts val="1200"/>
              </a:spcAft>
            </a:pPr>
            <a:r>
              <a:rPr lang="en-US"/>
              <a:t>Developers and operators can build apps with Docker and seamlessly test and deploy them using both Docker Swarm and Kubernetes</a:t>
            </a:r>
          </a:p>
          <a:p>
            <a:pPr marL="342900" lvl="1" indent="-342900">
              <a:spcBef>
                <a:spcPts val="0"/>
              </a:spcBef>
              <a:spcAft>
                <a:spcPts val="1200"/>
              </a:spcAft>
            </a:pPr>
            <a:r>
              <a:rPr lang="en-US"/>
              <a:t>Kubernetes support comes with both Docker Enterprise Edition (EE) &amp; Docker Community Edition (CE)</a:t>
            </a:r>
          </a:p>
        </p:txBody>
      </p:sp>
      <p:sp>
        <p:nvSpPr>
          <p:cNvPr id="17" name="Title 3">
            <a:extLst>
              <a:ext uri="{FF2B5EF4-FFF2-40B4-BE49-F238E27FC236}">
                <a16:creationId xmlns:a16="http://schemas.microsoft.com/office/drawing/2014/main" id="{A3689979-7B7E-4CC6-9740-09664675EC2D}"/>
              </a:ext>
            </a:extLst>
          </p:cNvPr>
          <p:cNvSpPr txBox="1">
            <a:spLocks/>
          </p:cNvSpPr>
          <p:nvPr/>
        </p:nvSpPr>
        <p:spPr>
          <a:xfrm>
            <a:off x="4030088" y="215314"/>
            <a:ext cx="6632776"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en-US">
                <a:solidFill>
                  <a:schemeClr val="accent3"/>
                </a:solidFill>
              </a:rPr>
              <a:t>Docker + k8s integration</a:t>
            </a:r>
          </a:p>
        </p:txBody>
      </p:sp>
      <p:grpSp>
        <p:nvGrpSpPr>
          <p:cNvPr id="2" name="Group 1">
            <a:extLst>
              <a:ext uri="{FF2B5EF4-FFF2-40B4-BE49-F238E27FC236}">
                <a16:creationId xmlns:a16="http://schemas.microsoft.com/office/drawing/2014/main" id="{40EB206A-8BA8-4C87-B19A-82009E250D7A}"/>
              </a:ext>
            </a:extLst>
          </p:cNvPr>
          <p:cNvGrpSpPr/>
          <p:nvPr/>
        </p:nvGrpSpPr>
        <p:grpSpPr>
          <a:xfrm>
            <a:off x="152065" y="5884008"/>
            <a:ext cx="1989390" cy="781786"/>
            <a:chOff x="2634930" y="3831490"/>
            <a:chExt cx="1989390" cy="781786"/>
          </a:xfrm>
        </p:grpSpPr>
        <p:pic>
          <p:nvPicPr>
            <p:cNvPr id="18" name="Picture 17">
              <a:extLst>
                <a:ext uri="{FF2B5EF4-FFF2-40B4-BE49-F238E27FC236}">
                  <a16:creationId xmlns:a16="http://schemas.microsoft.com/office/drawing/2014/main" id="{61431BBC-EC78-4981-9D69-153236F86492}"/>
                </a:ext>
              </a:extLst>
            </p:cNvPr>
            <p:cNvPicPr>
              <a:picLocks noChangeAspect="1"/>
            </p:cNvPicPr>
            <p:nvPr/>
          </p:nvPicPr>
          <p:blipFill>
            <a:blip r:embed="rId3">
              <a:alphaModFix/>
            </a:blip>
            <a:stretch>
              <a:fillRect/>
            </a:stretch>
          </p:blipFill>
          <p:spPr>
            <a:xfrm>
              <a:off x="2634930" y="3831490"/>
              <a:ext cx="672514" cy="656424"/>
            </a:xfrm>
            <a:prstGeom prst="rect">
              <a:avLst/>
            </a:prstGeom>
          </p:spPr>
        </p:pic>
        <p:pic>
          <p:nvPicPr>
            <p:cNvPr id="21" name="Picture 2" descr="Image result for microsoft heart kubernetes">
              <a:extLst>
                <a:ext uri="{FF2B5EF4-FFF2-40B4-BE49-F238E27FC236}">
                  <a16:creationId xmlns:a16="http://schemas.microsoft.com/office/drawing/2014/main" id="{54B28E98-4D21-4286-9624-FC6DF0FFDB0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7910" t="804" r="36586" b="-2304"/>
            <a:stretch/>
          </p:blipFill>
          <p:spPr bwMode="auto">
            <a:xfrm>
              <a:off x="3329851" y="3841248"/>
              <a:ext cx="479897" cy="772028"/>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See the source image">
              <a:extLst>
                <a:ext uri="{FF2B5EF4-FFF2-40B4-BE49-F238E27FC236}">
                  <a16:creationId xmlns:a16="http://schemas.microsoft.com/office/drawing/2014/main" id="{F4E98EF0-EB73-4667-90BE-F7F96783108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53927" y="3841248"/>
              <a:ext cx="770393" cy="646666"/>
            </a:xfrm>
            <a:prstGeom prst="rect">
              <a:avLst/>
            </a:prstGeom>
            <a:noFill/>
            <a:extLst>
              <a:ext uri="{909E8E84-426E-40DD-AFC4-6F175D3DCCD1}">
                <a14:hiddenFill xmlns:a14="http://schemas.microsoft.com/office/drawing/2010/main">
                  <a:solidFill>
                    <a:srgbClr val="FFFFFF"/>
                  </a:solidFill>
                </a14:hiddenFill>
              </a:ext>
            </a:extLst>
          </p:spPr>
        </p:pic>
      </p:grpSp>
      <p:pic>
        <p:nvPicPr>
          <p:cNvPr id="7" name="Picture 6">
            <a:extLst>
              <a:ext uri="{FF2B5EF4-FFF2-40B4-BE49-F238E27FC236}">
                <a16:creationId xmlns:a16="http://schemas.microsoft.com/office/drawing/2014/main" id="{28681395-C293-46C8-84F2-247B79BF598B}"/>
              </a:ext>
            </a:extLst>
          </p:cNvPr>
          <p:cNvPicPr>
            <a:picLocks noChangeAspect="1"/>
          </p:cNvPicPr>
          <p:nvPr/>
        </p:nvPicPr>
        <p:blipFill>
          <a:blip r:embed="rId6"/>
          <a:stretch>
            <a:fillRect/>
          </a:stretch>
        </p:blipFill>
        <p:spPr>
          <a:xfrm>
            <a:off x="8508306" y="3990923"/>
            <a:ext cx="3164022" cy="2666032"/>
          </a:xfrm>
          <a:prstGeom prst="rect">
            <a:avLst/>
          </a:prstGeom>
          <a:ln>
            <a:noFill/>
          </a:ln>
          <a:effectLst>
            <a:outerShdw blurRad="292100" dist="139700" dir="2700000" algn="tl" rotWithShape="0">
              <a:srgbClr val="333333">
                <a:alpha val="65000"/>
              </a:srgbClr>
            </a:outerShdw>
          </a:effectLst>
        </p:spPr>
      </p:pic>
      <p:pic>
        <p:nvPicPr>
          <p:cNvPr id="28" name="Picture 27">
            <a:extLst>
              <a:ext uri="{FF2B5EF4-FFF2-40B4-BE49-F238E27FC236}">
                <a16:creationId xmlns:a16="http://schemas.microsoft.com/office/drawing/2014/main" id="{AC22970F-77D8-46D5-BE10-83004D617572}"/>
              </a:ext>
            </a:extLst>
          </p:cNvPr>
          <p:cNvPicPr>
            <a:picLocks noChangeAspect="1"/>
          </p:cNvPicPr>
          <p:nvPr/>
        </p:nvPicPr>
        <p:blipFill>
          <a:blip r:embed="rId7">
            <a:alphaModFix amt="20000"/>
          </a:blip>
          <a:stretch>
            <a:fillRect/>
          </a:stretch>
        </p:blipFill>
        <p:spPr>
          <a:xfrm>
            <a:off x="442962" y="1493345"/>
            <a:ext cx="1326107" cy="479958"/>
          </a:xfrm>
          <a:prstGeom prst="rect">
            <a:avLst/>
          </a:prstGeom>
        </p:spPr>
      </p:pic>
      <p:pic>
        <p:nvPicPr>
          <p:cNvPr id="29" name="Picture 28">
            <a:extLst>
              <a:ext uri="{FF2B5EF4-FFF2-40B4-BE49-F238E27FC236}">
                <a16:creationId xmlns:a16="http://schemas.microsoft.com/office/drawing/2014/main" id="{29893B4D-C755-4EA0-901C-963CE23F32EF}"/>
              </a:ext>
            </a:extLst>
          </p:cNvPr>
          <p:cNvPicPr>
            <a:picLocks noChangeAspect="1"/>
          </p:cNvPicPr>
          <p:nvPr/>
        </p:nvPicPr>
        <p:blipFill>
          <a:blip r:embed="rId8">
            <a:alphaModFix amt="20000"/>
          </a:blip>
          <a:stretch>
            <a:fillRect/>
          </a:stretch>
        </p:blipFill>
        <p:spPr>
          <a:xfrm>
            <a:off x="581110" y="139625"/>
            <a:ext cx="1068955" cy="1068955"/>
          </a:xfrm>
          <a:prstGeom prst="rect">
            <a:avLst/>
          </a:prstGeom>
        </p:spPr>
      </p:pic>
      <p:pic>
        <p:nvPicPr>
          <p:cNvPr id="30" name="Picture 29">
            <a:extLst>
              <a:ext uri="{FF2B5EF4-FFF2-40B4-BE49-F238E27FC236}">
                <a16:creationId xmlns:a16="http://schemas.microsoft.com/office/drawing/2014/main" id="{083E1865-CF71-457A-8B34-3BE0909C01E4}"/>
              </a:ext>
            </a:extLst>
          </p:cNvPr>
          <p:cNvPicPr>
            <a:picLocks noChangeAspect="1"/>
          </p:cNvPicPr>
          <p:nvPr/>
        </p:nvPicPr>
        <p:blipFill>
          <a:blip r:embed="rId9">
            <a:alphaModFix amt="20000"/>
            <a:extLst>
              <a:ext uri="{28A0092B-C50C-407E-A947-70E740481C1C}">
                <a14:useLocalDpi xmlns:a14="http://schemas.microsoft.com/office/drawing/2010/main" val="0"/>
              </a:ext>
            </a:extLst>
          </a:blip>
          <a:stretch>
            <a:fillRect/>
          </a:stretch>
        </p:blipFill>
        <p:spPr>
          <a:xfrm>
            <a:off x="442961" y="2258068"/>
            <a:ext cx="1326107" cy="795664"/>
          </a:xfrm>
          <a:prstGeom prst="rect">
            <a:avLst/>
          </a:prstGeom>
        </p:spPr>
      </p:pic>
      <p:pic>
        <p:nvPicPr>
          <p:cNvPr id="31" name="Picture 2" descr="https://upload.wikimedia.org/wikipedia/commons/thumb/3/3a/OpenShift-LogoType.svg/1200px-OpenShift-LogoType.svg.png">
            <a:extLst>
              <a:ext uri="{FF2B5EF4-FFF2-40B4-BE49-F238E27FC236}">
                <a16:creationId xmlns:a16="http://schemas.microsoft.com/office/drawing/2014/main" id="{55B7CEA6-852C-470A-9575-0D8C44A02E29}"/>
              </a:ext>
            </a:extLst>
          </p:cNvPr>
          <p:cNvPicPr>
            <a:picLocks noChangeAspect="1" noChangeArrowheads="1"/>
          </p:cNvPicPr>
          <p:nvPr/>
        </p:nvPicPr>
        <p:blipFill>
          <a:blip r:embed="rId10">
            <a:alphaModFix amt="20000"/>
            <a:extLst>
              <a:ext uri="{28A0092B-C50C-407E-A947-70E740481C1C}">
                <a14:useLocalDpi xmlns:a14="http://schemas.microsoft.com/office/drawing/2010/main" val="0"/>
              </a:ext>
            </a:extLst>
          </a:blip>
          <a:srcRect/>
          <a:stretch>
            <a:fillRect/>
          </a:stretch>
        </p:blipFill>
        <p:spPr bwMode="auto">
          <a:xfrm>
            <a:off x="640822" y="3334488"/>
            <a:ext cx="930384" cy="994004"/>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31">
            <a:extLst>
              <a:ext uri="{FF2B5EF4-FFF2-40B4-BE49-F238E27FC236}">
                <a16:creationId xmlns:a16="http://schemas.microsoft.com/office/drawing/2014/main" id="{6D184B70-D515-4A67-88EC-3E34A299042F}"/>
              </a:ext>
            </a:extLst>
          </p:cNvPr>
          <p:cNvPicPr>
            <a:picLocks noChangeAspect="1"/>
          </p:cNvPicPr>
          <p:nvPr/>
        </p:nvPicPr>
        <p:blipFill>
          <a:blip r:embed="rId11">
            <a:alphaModFix amt="20000"/>
          </a:blip>
          <a:stretch>
            <a:fillRect/>
          </a:stretch>
        </p:blipFill>
        <p:spPr>
          <a:xfrm>
            <a:off x="603917" y="4609248"/>
            <a:ext cx="1023340" cy="1009756"/>
          </a:xfrm>
          <a:prstGeom prst="rect">
            <a:avLst/>
          </a:prstGeom>
        </p:spPr>
      </p:pic>
    </p:spTree>
    <p:extLst>
      <p:ext uri="{BB962C8B-B14F-4D97-AF65-F5344CB8AC3E}">
        <p14:creationId xmlns:p14="http://schemas.microsoft.com/office/powerpoint/2010/main" val="802826835"/>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p:cNvPicPr>
            <a:picLocks noGrp="1" noChangeAspect="1"/>
          </p:cNvPicPr>
          <p:nvPr>
            <p:ph type="pic" sz="quarter" idx="10"/>
          </p:nvPr>
        </p:nvPicPr>
        <p:blipFill>
          <a:blip r:embed="rId3"/>
          <a:srcRect l="20120" r="20120"/>
          <a:stretch>
            <a:fillRect/>
          </a:stretch>
        </p:blipFill>
        <p:spPr/>
      </p:pic>
      <p:sp>
        <p:nvSpPr>
          <p:cNvPr id="6" name="Title 1"/>
          <p:cNvSpPr>
            <a:spLocks noGrp="1"/>
          </p:cNvSpPr>
          <p:nvPr>
            <p:ph type="title"/>
          </p:nvPr>
        </p:nvSpPr>
        <p:spPr>
          <a:xfrm>
            <a:off x="37644" y="343028"/>
            <a:ext cx="5867400" cy="1292662"/>
          </a:xfrm>
        </p:spPr>
        <p:txBody>
          <a:bodyPr/>
          <a:lstStyle/>
          <a:p>
            <a:r>
              <a:rPr lang="en-US" sz="4000"/>
              <a:t>Demonstration:  </a:t>
            </a:r>
            <a:r>
              <a:rPr lang="en-US" sz="4000" i="1"/>
              <a:t>Working with Kubernetes </a:t>
            </a:r>
            <a:r>
              <a:rPr lang="en-US" sz="4000" i="1" err="1"/>
              <a:t>Minikube</a:t>
            </a:r>
            <a:r>
              <a:rPr lang="en-US" sz="4000" i="1"/>
              <a:t> </a:t>
            </a:r>
          </a:p>
        </p:txBody>
      </p:sp>
      <p:sp>
        <p:nvSpPr>
          <p:cNvPr id="7" name="Title 1"/>
          <p:cNvSpPr txBox="1">
            <a:spLocks/>
          </p:cNvSpPr>
          <p:nvPr/>
        </p:nvSpPr>
        <p:spPr>
          <a:xfrm>
            <a:off x="228145" y="3268662"/>
            <a:ext cx="5090988" cy="2012859"/>
          </a:xfrm>
          <a:prstGeom prst="rect">
            <a:avLst/>
          </a:prstGeom>
        </p:spPr>
        <p:txBody>
          <a:bodyPr vert="horz" wrap="square" lIns="146304" tIns="91440" rIns="146304" bIns="91440" rtlCol="0" anchor="t">
            <a:spAutoFit/>
          </a:bodyPr>
          <a:lstStyle>
            <a:lvl1pPr algn="l" defTabSz="932742" rtl="0" eaLnBrk="1" latinLnBrk="0" hangingPunct="1">
              <a:lnSpc>
                <a:spcPct val="90000"/>
              </a:lnSpc>
              <a:spcBef>
                <a:spcPct val="0"/>
              </a:spcBef>
              <a:buNone/>
              <a:defRPr lang="en-US" sz="6600"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endParaRPr lang="en-US" sz="3600">
              <a:solidFill>
                <a:schemeClr val="tx1"/>
              </a:solidFill>
            </a:endParaRPr>
          </a:p>
          <a:p>
            <a:r>
              <a:rPr lang="en-US" sz="2400" err="1">
                <a:solidFill>
                  <a:schemeClr val="tx1"/>
                </a:solidFill>
              </a:rPr>
              <a:t>Minikube</a:t>
            </a:r>
            <a:r>
              <a:rPr lang="en-US" sz="2400">
                <a:solidFill>
                  <a:schemeClr val="tx1"/>
                </a:solidFill>
              </a:rPr>
              <a:t> Overview</a:t>
            </a:r>
          </a:p>
          <a:p>
            <a:endParaRPr lang="en-US" sz="2400">
              <a:solidFill>
                <a:schemeClr val="tx1"/>
              </a:solidFill>
            </a:endParaRPr>
          </a:p>
          <a:p>
            <a:r>
              <a:rPr lang="en-US" sz="2400">
                <a:solidFill>
                  <a:schemeClr val="tx1"/>
                </a:solidFill>
              </a:rPr>
              <a:t>Working with Deployments, and Replica Set</a:t>
            </a:r>
            <a:endParaRPr lang="en-US" sz="3200">
              <a:solidFill>
                <a:schemeClr val="tx1"/>
              </a:solidFill>
            </a:endParaRPr>
          </a:p>
        </p:txBody>
      </p:sp>
    </p:spTree>
    <p:extLst>
      <p:ext uri="{BB962C8B-B14F-4D97-AF65-F5344CB8AC3E}">
        <p14:creationId xmlns:p14="http://schemas.microsoft.com/office/powerpoint/2010/main" val="431775039"/>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p:cNvPicPr>
            <a:picLocks noGrp="1" noChangeAspect="1"/>
          </p:cNvPicPr>
          <p:nvPr>
            <p:ph type="pic" sz="quarter" idx="10"/>
          </p:nvPr>
        </p:nvPicPr>
        <p:blipFill>
          <a:blip r:embed="rId3"/>
          <a:srcRect l="20383" r="20383"/>
          <a:stretch>
            <a:fillRect/>
          </a:stretch>
        </p:blipFill>
        <p:spPr>
          <a:xfrm>
            <a:off x="6986587" y="0"/>
            <a:ext cx="5449887" cy="6992587"/>
          </a:xfrm>
        </p:spPr>
      </p:pic>
      <p:sp>
        <p:nvSpPr>
          <p:cNvPr id="6" name="Title 1"/>
          <p:cNvSpPr>
            <a:spLocks noGrp="1"/>
          </p:cNvSpPr>
          <p:nvPr>
            <p:ph type="title"/>
          </p:nvPr>
        </p:nvSpPr>
        <p:spPr>
          <a:xfrm>
            <a:off x="186933" y="1982032"/>
            <a:ext cx="6799654" cy="683264"/>
          </a:xfrm>
        </p:spPr>
        <p:txBody>
          <a:bodyPr/>
          <a:lstStyle/>
          <a:p>
            <a:r>
              <a:rPr lang="en-US" sz="3600" dirty="0"/>
              <a:t>Lab 5: </a:t>
            </a:r>
            <a:r>
              <a:rPr lang="en-US" sz="3600" dirty="0">
                <a:solidFill>
                  <a:schemeClr val="accent3"/>
                </a:solidFill>
              </a:rPr>
              <a:t>Orchestrators (windows </a:t>
            </a:r>
            <a:r>
              <a:rPr lang="en-US" sz="3600" dirty="0" err="1">
                <a:solidFill>
                  <a:schemeClr val="accent3"/>
                </a:solidFill>
              </a:rPr>
              <a:t>vm</a:t>
            </a:r>
            <a:r>
              <a:rPr lang="en-US" sz="3600" dirty="0">
                <a:solidFill>
                  <a:schemeClr val="accent3"/>
                </a:solidFill>
              </a:rPr>
              <a:t>)</a:t>
            </a:r>
          </a:p>
        </p:txBody>
      </p:sp>
      <p:sp>
        <p:nvSpPr>
          <p:cNvPr id="5" name="Title 1">
            <a:extLst>
              <a:ext uri="{FF2B5EF4-FFF2-40B4-BE49-F238E27FC236}">
                <a16:creationId xmlns:a16="http://schemas.microsoft.com/office/drawing/2014/main" id="{BEB5BC36-D566-4608-A1A0-2C6D027A16CD}"/>
              </a:ext>
            </a:extLst>
          </p:cNvPr>
          <p:cNvSpPr txBox="1">
            <a:spLocks/>
          </p:cNvSpPr>
          <p:nvPr/>
        </p:nvSpPr>
        <p:spPr>
          <a:xfrm>
            <a:off x="186933" y="3496293"/>
            <a:ext cx="5867400" cy="683264"/>
          </a:xfrm>
          <a:prstGeom prst="rect">
            <a:avLst/>
          </a:prstGeom>
        </p:spPr>
        <p:txBody>
          <a:bodyPr vert="horz" wrap="square" lIns="146304" tIns="91440" rIns="146304" bIns="91440" rtlCol="0" anchor="t">
            <a:spAutoFit/>
          </a:bodyPr>
          <a:lstStyle>
            <a:lvl1pPr algn="l" defTabSz="932742" rtl="0" eaLnBrk="1" latinLnBrk="0" hangingPunct="1">
              <a:lnSpc>
                <a:spcPct val="90000"/>
              </a:lnSpc>
              <a:spcBef>
                <a:spcPct val="0"/>
              </a:spcBef>
              <a:buNone/>
              <a:defRPr lang="en-US" sz="6600"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102" normalizeH="0" baseline="0" noProof="0" dirty="0">
                <a:ln w="3175">
                  <a:noFill/>
                </a:ln>
                <a:gradFill>
                  <a:gsLst>
                    <a:gs pos="1250">
                      <a:srgbClr val="505050"/>
                    </a:gs>
                    <a:gs pos="100000">
                      <a:srgbClr val="505050"/>
                    </a:gs>
                  </a:gsLst>
                  <a:lin ang="5400000" scaled="0"/>
                </a:gradFill>
                <a:effectLst/>
                <a:uLnTx/>
                <a:uFillTx/>
                <a:latin typeface="Segoe UI Light"/>
                <a:ea typeface="+mn-ea"/>
                <a:cs typeface="Segoe UI" pitchFamily="34" charset="0"/>
              </a:rPr>
              <a:t>Lab 5: </a:t>
            </a:r>
            <a:r>
              <a:rPr kumimoji="0" lang="en-US" sz="3600" b="0" i="0" u="none" strike="noStrike" kern="1200" cap="none" spc="-102" normalizeH="0" baseline="0" noProof="0" dirty="0" err="1">
                <a:ln w="3175">
                  <a:noFill/>
                </a:ln>
                <a:solidFill>
                  <a:srgbClr val="0078D7"/>
                </a:solidFill>
                <a:effectLst/>
                <a:uLnTx/>
                <a:uFillTx/>
                <a:latin typeface="Segoe UI Light"/>
                <a:ea typeface="+mn-ea"/>
                <a:cs typeface="Segoe UI" pitchFamily="34" charset="0"/>
              </a:rPr>
              <a:t>MiniKube</a:t>
            </a:r>
            <a:r>
              <a:rPr kumimoji="0" lang="en-US" sz="3600" b="0" i="0" u="none" strike="noStrike" kern="1200" cap="none" spc="-102" normalizeH="0" baseline="0" noProof="0" dirty="0">
                <a:ln w="3175">
                  <a:noFill/>
                </a:ln>
                <a:solidFill>
                  <a:srgbClr val="0078D7"/>
                </a:solidFill>
                <a:effectLst/>
                <a:uLnTx/>
                <a:uFillTx/>
                <a:latin typeface="Segoe UI Light"/>
                <a:ea typeface="+mn-ea"/>
                <a:cs typeface="Segoe UI" pitchFamily="34" charset="0"/>
              </a:rPr>
              <a:t> (</a:t>
            </a:r>
            <a:r>
              <a:rPr kumimoji="0" lang="en-US" sz="3600" b="0" i="0" u="none" strike="noStrike" kern="1200" cap="none" spc="-102" normalizeH="0" baseline="0" noProof="0" dirty="0" err="1">
                <a:ln w="3175">
                  <a:noFill/>
                </a:ln>
                <a:solidFill>
                  <a:srgbClr val="0078D7"/>
                </a:solidFill>
                <a:effectLst/>
                <a:uLnTx/>
                <a:uFillTx/>
                <a:latin typeface="Segoe UI Light"/>
                <a:ea typeface="+mn-ea"/>
                <a:cs typeface="Segoe UI" pitchFamily="34" charset="0"/>
              </a:rPr>
              <a:t>linux</a:t>
            </a:r>
            <a:r>
              <a:rPr kumimoji="0" lang="en-US" sz="3600" b="0" i="0" u="none" strike="noStrike" kern="1200" cap="none" spc="-102" normalizeH="0" baseline="0" noProof="0" dirty="0">
                <a:ln w="3175">
                  <a:noFill/>
                </a:ln>
                <a:solidFill>
                  <a:srgbClr val="0078D7"/>
                </a:solidFill>
                <a:effectLst/>
                <a:uLnTx/>
                <a:uFillTx/>
                <a:latin typeface="Segoe UI Light"/>
                <a:ea typeface="+mn-ea"/>
                <a:cs typeface="Segoe UI" pitchFamily="34" charset="0"/>
              </a:rPr>
              <a:t> </a:t>
            </a:r>
            <a:r>
              <a:rPr kumimoji="0" lang="en-US" sz="3600" b="0" i="0" u="none" strike="noStrike" kern="1200" cap="none" spc="-102" normalizeH="0" baseline="0" noProof="0" dirty="0" err="1">
                <a:ln w="3175">
                  <a:noFill/>
                </a:ln>
                <a:solidFill>
                  <a:srgbClr val="0078D7"/>
                </a:solidFill>
                <a:effectLst/>
                <a:uLnTx/>
                <a:uFillTx/>
                <a:latin typeface="Segoe UI Light"/>
                <a:ea typeface="+mn-ea"/>
                <a:cs typeface="Segoe UI" pitchFamily="34" charset="0"/>
              </a:rPr>
              <a:t>vm</a:t>
            </a:r>
            <a:r>
              <a:rPr kumimoji="0" lang="en-US" sz="3600" b="0" i="0" u="none" strike="noStrike" kern="1200" cap="none" spc="-102" normalizeH="0" baseline="0" noProof="0" dirty="0">
                <a:ln w="3175">
                  <a:noFill/>
                </a:ln>
                <a:solidFill>
                  <a:srgbClr val="0078D7"/>
                </a:solidFill>
                <a:effectLst/>
                <a:uLnTx/>
                <a:uFillTx/>
                <a:latin typeface="Segoe UI Light"/>
                <a:ea typeface="+mn-ea"/>
                <a:cs typeface="Segoe UI" pitchFamily="34" charset="0"/>
              </a:rPr>
              <a:t>)</a:t>
            </a:r>
          </a:p>
        </p:txBody>
      </p:sp>
      <p:sp>
        <p:nvSpPr>
          <p:cNvPr id="7" name="Title 1">
            <a:extLst>
              <a:ext uri="{FF2B5EF4-FFF2-40B4-BE49-F238E27FC236}">
                <a16:creationId xmlns:a16="http://schemas.microsoft.com/office/drawing/2014/main" id="{B0F4F1AF-ED4D-4503-9CFE-8DECB6DA95FE}"/>
              </a:ext>
            </a:extLst>
          </p:cNvPr>
          <p:cNvSpPr txBox="1">
            <a:spLocks/>
          </p:cNvSpPr>
          <p:nvPr/>
        </p:nvSpPr>
        <p:spPr>
          <a:xfrm>
            <a:off x="269679" y="0"/>
            <a:ext cx="5867400" cy="1181862"/>
          </a:xfrm>
          <a:prstGeom prst="rect">
            <a:avLst/>
          </a:prstGeom>
        </p:spPr>
        <p:txBody>
          <a:bodyPr vert="horz" wrap="square" lIns="146304" tIns="91440" rIns="146304" bIns="91440" rtlCol="0" anchor="t">
            <a:spAutoFit/>
          </a:bodyPr>
          <a:lstStyle>
            <a:lvl1pPr algn="l" defTabSz="932742" rtl="0" eaLnBrk="1" latinLnBrk="0" hangingPunct="1">
              <a:lnSpc>
                <a:spcPct val="90000"/>
              </a:lnSpc>
              <a:spcBef>
                <a:spcPct val="0"/>
              </a:spcBef>
              <a:buNone/>
              <a:defRPr lang="en-US" sz="6600"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90000"/>
              </a:lnSpc>
              <a:spcBef>
                <a:spcPct val="0"/>
              </a:spcBef>
              <a:spcAft>
                <a:spcPts val="0"/>
              </a:spcAft>
              <a:buClrTx/>
              <a:buSzTx/>
              <a:buFontTx/>
              <a:buNone/>
              <a:tabLst/>
              <a:defRPr/>
            </a:pPr>
            <a:r>
              <a:rPr kumimoji="0" lang="en-US" sz="7200" b="0" i="0" u="none" strike="noStrike" kern="1200" cap="none" spc="-102" normalizeH="0" baseline="0" noProof="0">
                <a:ln w="3175">
                  <a:noFill/>
                </a:ln>
                <a:gradFill>
                  <a:gsLst>
                    <a:gs pos="1250">
                      <a:srgbClr val="505050"/>
                    </a:gs>
                    <a:gs pos="100000">
                      <a:srgbClr val="505050"/>
                    </a:gs>
                  </a:gsLst>
                  <a:lin ang="5400000" scaled="0"/>
                </a:gradFill>
                <a:effectLst/>
                <a:uLnTx/>
                <a:uFillTx/>
                <a:latin typeface="Segoe UI Light"/>
                <a:ea typeface="+mn-ea"/>
                <a:cs typeface="Segoe UI" pitchFamily="34" charset="0"/>
              </a:rPr>
              <a:t>Labs</a:t>
            </a:r>
            <a:endParaRPr kumimoji="0" lang="en-US" sz="7200" b="0" i="0" u="none" strike="noStrike" kern="1200" cap="none" spc="-102" normalizeH="0" baseline="0" noProof="0">
              <a:ln w="3175">
                <a:noFill/>
              </a:ln>
              <a:solidFill>
                <a:srgbClr val="0078D7"/>
              </a:solidFill>
              <a:effectLst/>
              <a:uLnTx/>
              <a:uFillTx/>
              <a:latin typeface="Segoe UI Light"/>
              <a:ea typeface="+mn-ea"/>
              <a:cs typeface="Segoe UI" pitchFamily="34" charset="0"/>
            </a:endParaRPr>
          </a:p>
        </p:txBody>
      </p:sp>
      <p:sp>
        <p:nvSpPr>
          <p:cNvPr id="2" name="TextBox 1">
            <a:extLst>
              <a:ext uri="{FF2B5EF4-FFF2-40B4-BE49-F238E27FC236}">
                <a16:creationId xmlns:a16="http://schemas.microsoft.com/office/drawing/2014/main" id="{530B6703-7CFE-45FE-AD48-061D597D62CB}"/>
              </a:ext>
            </a:extLst>
          </p:cNvPr>
          <p:cNvSpPr txBox="1"/>
          <p:nvPr/>
        </p:nvSpPr>
        <p:spPr>
          <a:xfrm>
            <a:off x="876822" y="2665296"/>
            <a:ext cx="2730556" cy="627864"/>
          </a:xfrm>
          <a:prstGeom prst="rect">
            <a:avLst/>
          </a:prstGeom>
          <a:noFill/>
        </p:spPr>
        <p:txBody>
          <a:bodyPr wrap="none" lIns="182880" tIns="146304" rIns="182880" bIns="146304" rtlCol="0">
            <a:spAutoFit/>
          </a:bodyPr>
          <a:lstStyle/>
          <a:p>
            <a:pPr>
              <a:lnSpc>
                <a:spcPct val="90000"/>
              </a:lnSpc>
              <a:spcAft>
                <a:spcPts val="600"/>
              </a:spcAft>
            </a:pPr>
            <a:r>
              <a:rPr lang="en-SG" sz="2400" dirty="0">
                <a:gradFill>
                  <a:gsLst>
                    <a:gs pos="2917">
                      <a:schemeClr val="tx1"/>
                    </a:gs>
                    <a:gs pos="30000">
                      <a:schemeClr val="tx1"/>
                    </a:gs>
                  </a:gsLst>
                  <a:lin ang="5400000" scaled="0"/>
                </a:gradFill>
              </a:rPr>
              <a:t>Duration : 60 min</a:t>
            </a:r>
          </a:p>
        </p:txBody>
      </p:sp>
      <p:sp>
        <p:nvSpPr>
          <p:cNvPr id="3" name="TextBox 2">
            <a:extLst>
              <a:ext uri="{FF2B5EF4-FFF2-40B4-BE49-F238E27FC236}">
                <a16:creationId xmlns:a16="http://schemas.microsoft.com/office/drawing/2014/main" id="{277DB215-4266-4B73-A94A-7EC23BFC8D3A}"/>
              </a:ext>
            </a:extLst>
          </p:cNvPr>
          <p:cNvSpPr txBox="1"/>
          <p:nvPr/>
        </p:nvSpPr>
        <p:spPr>
          <a:xfrm>
            <a:off x="876821" y="4416024"/>
            <a:ext cx="2730556" cy="627864"/>
          </a:xfrm>
          <a:prstGeom prst="rect">
            <a:avLst/>
          </a:prstGeom>
          <a:noFill/>
        </p:spPr>
        <p:txBody>
          <a:bodyPr wrap="none" lIns="182880" tIns="146304" rIns="182880" bIns="146304" rtlCol="0">
            <a:spAutoFit/>
          </a:bodyPr>
          <a:lstStyle/>
          <a:p>
            <a:pPr>
              <a:lnSpc>
                <a:spcPct val="90000"/>
              </a:lnSpc>
              <a:spcAft>
                <a:spcPts val="600"/>
              </a:spcAft>
            </a:pPr>
            <a:r>
              <a:rPr lang="en-SG" sz="2400" dirty="0">
                <a:gradFill>
                  <a:gsLst>
                    <a:gs pos="2917">
                      <a:schemeClr val="tx1"/>
                    </a:gs>
                    <a:gs pos="30000">
                      <a:schemeClr val="tx1"/>
                    </a:gs>
                  </a:gsLst>
                  <a:lin ang="5400000" scaled="0"/>
                </a:gradFill>
              </a:rPr>
              <a:t>Duration : 75 min</a:t>
            </a:r>
          </a:p>
        </p:txBody>
      </p:sp>
    </p:spTree>
    <p:extLst>
      <p:ext uri="{BB962C8B-B14F-4D97-AF65-F5344CB8AC3E}">
        <p14:creationId xmlns:p14="http://schemas.microsoft.com/office/powerpoint/2010/main" val="1459201185"/>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89188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8DE8A0D-51FD-43C0-A23F-9D4FCAA5FF1C}"/>
              </a:ext>
            </a:extLst>
          </p:cNvPr>
          <p:cNvSpPr>
            <a:spLocks noGrp="1"/>
          </p:cNvSpPr>
          <p:nvPr>
            <p:ph type="body" sz="quarter" idx="10"/>
          </p:nvPr>
        </p:nvSpPr>
        <p:spPr>
          <a:xfrm>
            <a:off x="274638" y="1212850"/>
            <a:ext cx="11887200" cy="2708434"/>
          </a:xfrm>
        </p:spPr>
        <p:txBody>
          <a:bodyPr/>
          <a:lstStyle/>
          <a:p>
            <a:pPr marL="457200" indent="-457200"/>
            <a:r>
              <a:rPr lang="en-US" sz="2000" b="1">
                <a:solidFill>
                  <a:srgbClr val="323237"/>
                </a:solidFill>
                <a:latin typeface="Segoe UI" panose="020B0502040204020203" pitchFamily="34" charset="0"/>
              </a:rPr>
              <a:t>ACS with Kubernetes</a:t>
            </a:r>
            <a:r>
              <a:rPr lang="en-US" sz="2000">
                <a:solidFill>
                  <a:srgbClr val="323237"/>
                </a:solidFill>
                <a:latin typeface="Segoe UI" panose="020B0502040204020203" pitchFamily="34" charset="0"/>
              </a:rPr>
              <a:t>, </a:t>
            </a:r>
            <a:r>
              <a:rPr lang="en-US" sz="2000">
                <a:solidFill>
                  <a:srgbClr val="0071C7"/>
                </a:solidFill>
                <a:latin typeface="Segoe UI" panose="020B0502040204020203" pitchFamily="34" charset="0"/>
                <a:hlinkClick r:id="rId3"/>
              </a:rPr>
              <a:t>migrate to Azure Kubernetes Service</a:t>
            </a:r>
            <a:r>
              <a:rPr lang="en-US" sz="2000">
                <a:solidFill>
                  <a:srgbClr val="323237"/>
                </a:solidFill>
                <a:latin typeface="Segoe UI" panose="020B0502040204020203" pitchFamily="34" charset="0"/>
              </a:rPr>
              <a:t> or to the open-source </a:t>
            </a:r>
            <a:r>
              <a:rPr lang="en-US" sz="2000" err="1">
                <a:solidFill>
                  <a:srgbClr val="0071C7"/>
                </a:solidFill>
                <a:latin typeface="Segoe UI" panose="020B0502040204020203" pitchFamily="34" charset="0"/>
                <a:hlinkClick r:id="rId4"/>
              </a:rPr>
              <a:t>aks</a:t>
            </a:r>
            <a:r>
              <a:rPr lang="en-US" sz="2000">
                <a:solidFill>
                  <a:srgbClr val="0071C7"/>
                </a:solidFill>
                <a:latin typeface="Segoe UI" panose="020B0502040204020203" pitchFamily="34" charset="0"/>
                <a:hlinkClick r:id="rId4"/>
              </a:rPr>
              <a:t>-engine</a:t>
            </a:r>
            <a:endParaRPr lang="en-US" sz="2000">
              <a:solidFill>
                <a:srgbClr val="323237"/>
              </a:solidFill>
              <a:latin typeface="Segoe UI" panose="020B0502040204020203" pitchFamily="34" charset="0"/>
            </a:endParaRPr>
          </a:p>
          <a:p>
            <a:endParaRPr lang="en-US" sz="2000">
              <a:solidFill>
                <a:srgbClr val="323237"/>
              </a:solidFill>
              <a:latin typeface="Segoe UI" panose="020B0502040204020203" pitchFamily="34" charset="0"/>
            </a:endParaRPr>
          </a:p>
          <a:p>
            <a:pPr marL="457200" indent="-457200"/>
            <a:r>
              <a:rPr lang="en-US" sz="2000" b="1">
                <a:solidFill>
                  <a:srgbClr val="323237"/>
                </a:solidFill>
                <a:latin typeface="Segoe UI" panose="020B0502040204020203" pitchFamily="34" charset="0"/>
              </a:rPr>
              <a:t>ACS with Docker</a:t>
            </a:r>
            <a:r>
              <a:rPr lang="en-US" sz="2000">
                <a:solidFill>
                  <a:srgbClr val="323237"/>
                </a:solidFill>
                <a:latin typeface="Segoe UI" panose="020B0502040204020203" pitchFamily="34" charset="0"/>
              </a:rPr>
              <a:t>, move to the </a:t>
            </a:r>
            <a:r>
              <a:rPr lang="en-US" sz="2000">
                <a:solidFill>
                  <a:srgbClr val="0071C7"/>
                </a:solidFill>
                <a:latin typeface="Segoe UI" panose="020B0502040204020203" pitchFamily="34" charset="0"/>
                <a:hlinkClick r:id="rId5"/>
              </a:rPr>
              <a:t>Basic</a:t>
            </a:r>
            <a:r>
              <a:rPr lang="en-US" sz="2000">
                <a:solidFill>
                  <a:srgbClr val="323237"/>
                </a:solidFill>
                <a:latin typeface="Segoe UI" panose="020B0502040204020203" pitchFamily="34" charset="0"/>
              </a:rPr>
              <a:t> or </a:t>
            </a:r>
            <a:r>
              <a:rPr lang="en-US" sz="2000">
                <a:solidFill>
                  <a:srgbClr val="0071C7"/>
                </a:solidFill>
                <a:latin typeface="Segoe UI" panose="020B0502040204020203" pitchFamily="34" charset="0"/>
                <a:hlinkClick r:id="rId6"/>
              </a:rPr>
              <a:t>Standard/Advanced</a:t>
            </a:r>
            <a:r>
              <a:rPr lang="en-US" sz="2000">
                <a:solidFill>
                  <a:srgbClr val="323237"/>
                </a:solidFill>
                <a:latin typeface="Segoe UI" panose="020B0502040204020203" pitchFamily="34" charset="0"/>
              </a:rPr>
              <a:t> Docker Enterprise Edition and reference the Docker Certified Infrastructure for Azure approach</a:t>
            </a:r>
          </a:p>
          <a:p>
            <a:pPr marL="457200" indent="-457200"/>
            <a:endParaRPr lang="en-US" sz="2000">
              <a:solidFill>
                <a:srgbClr val="323237"/>
              </a:solidFill>
              <a:latin typeface="Segoe UI" panose="020B0502040204020203" pitchFamily="34" charset="0"/>
            </a:endParaRPr>
          </a:p>
          <a:p>
            <a:pPr marL="457200" indent="-457200"/>
            <a:r>
              <a:rPr lang="en-US" sz="2000" b="1">
                <a:solidFill>
                  <a:srgbClr val="323237"/>
                </a:solidFill>
                <a:latin typeface="Segoe UI" panose="020B0502040204020203" pitchFamily="34" charset="0"/>
              </a:rPr>
              <a:t>ACS with DC/OS</a:t>
            </a:r>
            <a:r>
              <a:rPr lang="en-US" sz="2000">
                <a:solidFill>
                  <a:srgbClr val="323237"/>
                </a:solidFill>
                <a:latin typeface="Segoe UI" panose="020B0502040204020203" pitchFamily="34" charset="0"/>
              </a:rPr>
              <a:t>, move to the </a:t>
            </a:r>
            <a:r>
              <a:rPr lang="en-US" sz="2000">
                <a:solidFill>
                  <a:srgbClr val="0071C7"/>
                </a:solidFill>
                <a:latin typeface="Segoe UI" panose="020B0502040204020203" pitchFamily="34" charset="0"/>
                <a:hlinkClick r:id="rId7"/>
              </a:rPr>
              <a:t>Mesosphere DC/OS Enterprise</a:t>
            </a:r>
            <a:r>
              <a:rPr lang="en-US" sz="2000">
                <a:solidFill>
                  <a:srgbClr val="323237"/>
                </a:solidFill>
                <a:latin typeface="Segoe UI" panose="020B0502040204020203" pitchFamily="34" charset="0"/>
              </a:rPr>
              <a:t> or </a:t>
            </a:r>
            <a:r>
              <a:rPr lang="en-US" sz="2000">
                <a:solidFill>
                  <a:srgbClr val="0071C7"/>
                </a:solidFill>
                <a:latin typeface="Segoe UI" panose="020B0502040204020203" pitchFamily="34" charset="0"/>
                <a:hlinkClick r:id="rId8"/>
              </a:rPr>
              <a:t>Mesosphere DC/OS Open Source</a:t>
            </a:r>
            <a:r>
              <a:rPr lang="en-US" sz="2000">
                <a:solidFill>
                  <a:srgbClr val="323237"/>
                </a:solidFill>
                <a:latin typeface="Segoe UI" panose="020B0502040204020203" pitchFamily="34" charset="0"/>
              </a:rPr>
              <a:t> solution template</a:t>
            </a:r>
          </a:p>
          <a:p>
            <a:endParaRPr lang="en-US" sz="2000"/>
          </a:p>
        </p:txBody>
      </p:sp>
      <p:sp>
        <p:nvSpPr>
          <p:cNvPr id="2" name="Title 1"/>
          <p:cNvSpPr>
            <a:spLocks noGrp="1"/>
          </p:cNvSpPr>
          <p:nvPr>
            <p:ph type="title"/>
          </p:nvPr>
        </p:nvSpPr>
        <p:spPr/>
        <p:txBody>
          <a:bodyPr/>
          <a:lstStyle/>
          <a:p>
            <a:r>
              <a:rPr lang="en-US">
                <a:solidFill>
                  <a:schemeClr val="accent3"/>
                </a:solidFill>
              </a:rPr>
              <a:t>Deprecation of Azure Container Services</a:t>
            </a:r>
            <a:endParaRPr lang="en-US"/>
          </a:p>
        </p:txBody>
      </p:sp>
      <p:grpSp>
        <p:nvGrpSpPr>
          <p:cNvPr id="6" name="Group 5">
            <a:extLst>
              <a:ext uri="{FF2B5EF4-FFF2-40B4-BE49-F238E27FC236}">
                <a16:creationId xmlns:a16="http://schemas.microsoft.com/office/drawing/2014/main" id="{6DB2735C-07D5-4292-9989-12D1C7BA9C1B}"/>
              </a:ext>
            </a:extLst>
          </p:cNvPr>
          <p:cNvGrpSpPr/>
          <p:nvPr/>
        </p:nvGrpSpPr>
        <p:grpSpPr>
          <a:xfrm>
            <a:off x="8110435" y="3615542"/>
            <a:ext cx="3191737" cy="3083709"/>
            <a:chOff x="8110435" y="3615542"/>
            <a:chExt cx="3191737" cy="3083709"/>
          </a:xfrm>
        </p:grpSpPr>
        <p:pic>
          <p:nvPicPr>
            <p:cNvPr id="7" name="Picture 4" descr="Grave PNG Free Download">
              <a:extLst>
                <a:ext uri="{FF2B5EF4-FFF2-40B4-BE49-F238E27FC236}">
                  <a16:creationId xmlns:a16="http://schemas.microsoft.com/office/drawing/2014/main" id="{8E453E21-AB65-46DE-876F-064E823223A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110435" y="3615542"/>
              <a:ext cx="3191737" cy="3083709"/>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501AC59D-EB04-4DF7-A8DB-16A9DB179A44}"/>
                </a:ext>
              </a:extLst>
            </p:cNvPr>
            <p:cNvSpPr txBox="1"/>
            <p:nvPr/>
          </p:nvSpPr>
          <p:spPr>
            <a:xfrm>
              <a:off x="9201806" y="4022155"/>
              <a:ext cx="1008994" cy="683264"/>
            </a:xfrm>
            <a:prstGeom prst="rect">
              <a:avLst/>
            </a:prstGeom>
            <a:noFill/>
          </p:spPr>
          <p:txBody>
            <a:bodyPr wrap="none" lIns="182880" tIns="146304" rIns="182880" bIns="146304" rtlCol="0">
              <a:spAutoFit/>
            </a:bodyPr>
            <a:lstStyle/>
            <a:p>
              <a:pPr>
                <a:lnSpc>
                  <a:spcPct val="90000"/>
                </a:lnSpc>
                <a:spcAft>
                  <a:spcPts val="600"/>
                </a:spcAft>
              </a:pPr>
              <a:r>
                <a:rPr lang="en-US" sz="2800">
                  <a:gradFill>
                    <a:gsLst>
                      <a:gs pos="2917">
                        <a:schemeClr val="tx1"/>
                      </a:gs>
                      <a:gs pos="30000">
                        <a:schemeClr val="tx1"/>
                      </a:gs>
                    </a:gsLst>
                    <a:lin ang="5400000" scaled="0"/>
                  </a:gradFill>
                </a:rPr>
                <a:t>ACS</a:t>
              </a:r>
            </a:p>
          </p:txBody>
        </p:sp>
        <p:sp>
          <p:nvSpPr>
            <p:cNvPr id="9" name="Rectangle 8">
              <a:extLst>
                <a:ext uri="{FF2B5EF4-FFF2-40B4-BE49-F238E27FC236}">
                  <a16:creationId xmlns:a16="http://schemas.microsoft.com/office/drawing/2014/main" id="{9742637F-13C4-4BA7-8E63-7836E919536C}"/>
                </a:ext>
              </a:extLst>
            </p:cNvPr>
            <p:cNvSpPr/>
            <p:nvPr/>
          </p:nvSpPr>
          <p:spPr>
            <a:xfrm>
              <a:off x="9013371" y="4972730"/>
              <a:ext cx="1704644" cy="307777"/>
            </a:xfrm>
            <a:prstGeom prst="rect">
              <a:avLst/>
            </a:prstGeom>
          </p:spPr>
          <p:txBody>
            <a:bodyPr wrap="square">
              <a:spAutoFit/>
            </a:bodyPr>
            <a:lstStyle/>
            <a:p>
              <a:r>
                <a:rPr lang="en-US" sz="1400" b="1">
                  <a:solidFill>
                    <a:srgbClr val="323237"/>
                  </a:solidFill>
                  <a:latin typeface="Segoe UI" panose="020B0502040204020203" pitchFamily="34" charset="0"/>
                </a:rPr>
                <a:t>January 31, 2020</a:t>
              </a:r>
              <a:endParaRPr lang="en-US" sz="1400"/>
            </a:p>
          </p:txBody>
        </p:sp>
      </p:grpSp>
    </p:spTree>
    <p:extLst>
      <p:ext uri="{BB962C8B-B14F-4D97-AF65-F5344CB8AC3E}">
        <p14:creationId xmlns:p14="http://schemas.microsoft.com/office/powerpoint/2010/main" val="13061519"/>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2" name="Group 251"/>
          <p:cNvGrpSpPr/>
          <p:nvPr/>
        </p:nvGrpSpPr>
        <p:grpSpPr>
          <a:xfrm>
            <a:off x="2176956" y="2150169"/>
            <a:ext cx="735495" cy="453124"/>
            <a:chOff x="2877183" y="2583280"/>
            <a:chExt cx="540854" cy="333210"/>
          </a:xfrm>
        </p:grpSpPr>
        <p:grpSp>
          <p:nvGrpSpPr>
            <p:cNvPr id="253" name="Group 252"/>
            <p:cNvGrpSpPr/>
            <p:nvPr/>
          </p:nvGrpSpPr>
          <p:grpSpPr>
            <a:xfrm>
              <a:off x="2877183" y="2583280"/>
              <a:ext cx="540854" cy="333210"/>
              <a:chOff x="1926169" y="1632181"/>
              <a:chExt cx="540854" cy="333210"/>
            </a:xfrm>
          </p:grpSpPr>
          <p:sp>
            <p:nvSpPr>
              <p:cNvPr id="256" name="Rectangle 255"/>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257" name="Rectangle 256"/>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nvGrpSpPr>
              <p:cNvPr id="258" name="Group 257"/>
              <p:cNvGrpSpPr/>
              <p:nvPr/>
            </p:nvGrpSpPr>
            <p:grpSpPr>
              <a:xfrm>
                <a:off x="1989961" y="1665409"/>
                <a:ext cx="413499" cy="266755"/>
                <a:chOff x="1371600" y="2038342"/>
                <a:chExt cx="609600" cy="393263"/>
              </a:xfrm>
            </p:grpSpPr>
            <p:cxnSp>
              <p:nvCxnSpPr>
                <p:cNvPr id="262" name="Straight Connector 261"/>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63" name="Straight Connector 262"/>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64" name="Straight Connector 263"/>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65" name="Straight Connector 264"/>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66" name="Straight Connector 265"/>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67" name="Straight Connector 266"/>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68" name="Straight Connector 267"/>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69" name="Straight Connector 268"/>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70" name="Straight Connector 269"/>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259" name="Rectangle 258"/>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260" name="Rectangle 259"/>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261" name="Rectangle 260"/>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sp>
          <p:nvSpPr>
            <p:cNvPr id="254" name="Rectangle 253"/>
            <p:cNvSpPr/>
            <p:nvPr/>
          </p:nvSpPr>
          <p:spPr>
            <a:xfrm>
              <a:off x="2984164" y="2670095"/>
              <a:ext cx="324240" cy="16461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1360" b="0" i="0" u="none" strike="noStrike" kern="0" cap="none" spc="0" normalizeH="0" baseline="0" noProof="0">
                <a:ln>
                  <a:noFill/>
                </a:ln>
                <a:solidFill>
                  <a:sysClr val="windowText" lastClr="000000"/>
                </a:solidFill>
                <a:effectLst/>
                <a:uLnTx/>
                <a:uFillTx/>
                <a:latin typeface="Calibri"/>
                <a:ea typeface="+mn-ea"/>
                <a:cs typeface="+mn-cs"/>
              </a:endParaRPr>
            </a:p>
          </p:txBody>
        </p:sp>
        <p:pic>
          <p:nvPicPr>
            <p:cNvPr id="255" name="Picture 2" descr="http://nginx.com/wp-content/uploads/2014/10/icon-load-balancing.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5400000">
              <a:off x="3048000" y="2650455"/>
              <a:ext cx="194499" cy="194499"/>
            </a:xfrm>
            <a:prstGeom prst="rect">
              <a:avLst/>
            </a:prstGeom>
            <a:noFill/>
            <a:extLst>
              <a:ext uri="{909E8E84-426E-40DD-AFC4-6F175D3DCCD1}">
                <a14:hiddenFill xmlns:a14="http://schemas.microsoft.com/office/drawing/2010/main">
                  <a:solidFill>
                    <a:srgbClr val="FFFFFF"/>
                  </a:solidFill>
                </a14:hiddenFill>
              </a:ext>
            </a:extLst>
          </p:spPr>
        </p:pic>
      </p:grpSp>
      <p:sp>
        <p:nvSpPr>
          <p:cNvPr id="3" name="Title 2"/>
          <p:cNvSpPr>
            <a:spLocks noGrp="1"/>
          </p:cNvSpPr>
          <p:nvPr>
            <p:ph type="title"/>
          </p:nvPr>
        </p:nvSpPr>
        <p:spPr/>
        <p:txBody>
          <a:bodyPr/>
          <a:lstStyle/>
          <a:p>
            <a:r>
              <a:rPr lang="en-US"/>
              <a:t>Application Scale</a:t>
            </a:r>
          </a:p>
        </p:txBody>
      </p:sp>
      <p:grpSp>
        <p:nvGrpSpPr>
          <p:cNvPr id="131" name="Group 130"/>
          <p:cNvGrpSpPr/>
          <p:nvPr/>
        </p:nvGrpSpPr>
        <p:grpSpPr>
          <a:xfrm>
            <a:off x="1443621" y="4314873"/>
            <a:ext cx="735495" cy="453124"/>
            <a:chOff x="3240661" y="1005909"/>
            <a:chExt cx="540854" cy="333210"/>
          </a:xfrm>
        </p:grpSpPr>
        <p:grpSp>
          <p:nvGrpSpPr>
            <p:cNvPr id="132" name="Group 131"/>
            <p:cNvGrpSpPr/>
            <p:nvPr/>
          </p:nvGrpSpPr>
          <p:grpSpPr>
            <a:xfrm>
              <a:off x="3240661" y="1005909"/>
              <a:ext cx="540854" cy="333210"/>
              <a:chOff x="1926169" y="1632181"/>
              <a:chExt cx="540854" cy="333210"/>
            </a:xfrm>
          </p:grpSpPr>
          <p:sp>
            <p:nvSpPr>
              <p:cNvPr id="134" name="Rectangle 133"/>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135" name="Rectangle 134"/>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nvGrpSpPr>
              <p:cNvPr id="136" name="Group 135"/>
              <p:cNvGrpSpPr/>
              <p:nvPr/>
            </p:nvGrpSpPr>
            <p:grpSpPr>
              <a:xfrm>
                <a:off x="1989961" y="1665409"/>
                <a:ext cx="413499" cy="266755"/>
                <a:chOff x="1371600" y="2038342"/>
                <a:chExt cx="609600" cy="393263"/>
              </a:xfrm>
            </p:grpSpPr>
            <p:cxnSp>
              <p:nvCxnSpPr>
                <p:cNvPr id="140" name="Straight Connector 139"/>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137" name="Rectangle 136"/>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138" name="Rectangle 137"/>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139" name="Rectangle 138"/>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sp>
          <p:nvSpPr>
            <p:cNvPr id="133" name="Rectangle 132"/>
            <p:cNvSpPr/>
            <p:nvPr/>
          </p:nvSpPr>
          <p:spPr>
            <a:xfrm>
              <a:off x="3347642" y="1092724"/>
              <a:ext cx="324240" cy="16461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r>
                <a:rPr kumimoji="0" lang="en-US" sz="1360" b="0" i="0" u="none" strike="noStrike" kern="0" cap="none" spc="0" normalizeH="0" baseline="0" noProof="0">
                  <a:ln>
                    <a:noFill/>
                  </a:ln>
                  <a:solidFill>
                    <a:prstClr val="black"/>
                  </a:solidFill>
                  <a:effectLst/>
                  <a:uLnTx/>
                  <a:uFillTx/>
                  <a:latin typeface="Calibri"/>
                  <a:ea typeface="+mn-ea"/>
                  <a:cs typeface="+mn-cs"/>
                </a:rPr>
                <a:t>API</a:t>
              </a:r>
            </a:p>
          </p:txBody>
        </p:sp>
      </p:grpSp>
      <p:grpSp>
        <p:nvGrpSpPr>
          <p:cNvPr id="149" name="Group 148"/>
          <p:cNvGrpSpPr/>
          <p:nvPr/>
        </p:nvGrpSpPr>
        <p:grpSpPr>
          <a:xfrm>
            <a:off x="2176956" y="4314873"/>
            <a:ext cx="735495" cy="453124"/>
            <a:chOff x="3240661" y="1005909"/>
            <a:chExt cx="540854" cy="333210"/>
          </a:xfrm>
        </p:grpSpPr>
        <p:grpSp>
          <p:nvGrpSpPr>
            <p:cNvPr id="150" name="Group 149"/>
            <p:cNvGrpSpPr/>
            <p:nvPr/>
          </p:nvGrpSpPr>
          <p:grpSpPr>
            <a:xfrm>
              <a:off x="3240661" y="1005909"/>
              <a:ext cx="540854" cy="333210"/>
              <a:chOff x="1926169" y="1632181"/>
              <a:chExt cx="540854" cy="333210"/>
            </a:xfrm>
          </p:grpSpPr>
          <p:sp>
            <p:nvSpPr>
              <p:cNvPr id="152" name="Rectangle 151"/>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153" name="Rectangle 152"/>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nvGrpSpPr>
              <p:cNvPr id="154" name="Group 153"/>
              <p:cNvGrpSpPr/>
              <p:nvPr/>
            </p:nvGrpSpPr>
            <p:grpSpPr>
              <a:xfrm>
                <a:off x="1989961" y="1665409"/>
                <a:ext cx="413499" cy="266755"/>
                <a:chOff x="1371600" y="2038342"/>
                <a:chExt cx="609600" cy="393263"/>
              </a:xfrm>
            </p:grpSpPr>
            <p:cxnSp>
              <p:nvCxnSpPr>
                <p:cNvPr id="158" name="Straight Connector 157"/>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155" name="Rectangle 154"/>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156" name="Rectangle 155"/>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157" name="Rectangle 156"/>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sp>
          <p:nvSpPr>
            <p:cNvPr id="151" name="Rectangle 150"/>
            <p:cNvSpPr/>
            <p:nvPr/>
          </p:nvSpPr>
          <p:spPr>
            <a:xfrm>
              <a:off x="3347642" y="1092724"/>
              <a:ext cx="324240" cy="16461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r>
                <a:rPr kumimoji="0" lang="en-US" sz="1360" b="0" i="0" u="none" strike="noStrike" kern="0" cap="none" spc="0" normalizeH="0" baseline="0" noProof="0">
                  <a:ln>
                    <a:noFill/>
                  </a:ln>
                  <a:solidFill>
                    <a:prstClr val="black"/>
                  </a:solidFill>
                  <a:effectLst/>
                  <a:uLnTx/>
                  <a:uFillTx/>
                  <a:latin typeface="Calibri"/>
                  <a:ea typeface="+mn-ea"/>
                  <a:cs typeface="+mn-cs"/>
                </a:rPr>
                <a:t>API</a:t>
              </a:r>
            </a:p>
          </p:txBody>
        </p:sp>
      </p:grpSp>
      <p:grpSp>
        <p:nvGrpSpPr>
          <p:cNvPr id="167" name="Group 166"/>
          <p:cNvGrpSpPr/>
          <p:nvPr/>
        </p:nvGrpSpPr>
        <p:grpSpPr>
          <a:xfrm>
            <a:off x="2910291" y="4314873"/>
            <a:ext cx="735495" cy="453124"/>
            <a:chOff x="3240661" y="1005909"/>
            <a:chExt cx="540854" cy="333210"/>
          </a:xfrm>
        </p:grpSpPr>
        <p:grpSp>
          <p:nvGrpSpPr>
            <p:cNvPr id="168" name="Group 167"/>
            <p:cNvGrpSpPr/>
            <p:nvPr/>
          </p:nvGrpSpPr>
          <p:grpSpPr>
            <a:xfrm>
              <a:off x="3240661" y="1005909"/>
              <a:ext cx="540854" cy="333210"/>
              <a:chOff x="1926169" y="1632181"/>
              <a:chExt cx="540854" cy="333210"/>
            </a:xfrm>
          </p:grpSpPr>
          <p:sp>
            <p:nvSpPr>
              <p:cNvPr id="170" name="Rectangle 169"/>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171" name="Rectangle 170"/>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nvGrpSpPr>
              <p:cNvPr id="172" name="Group 171"/>
              <p:cNvGrpSpPr/>
              <p:nvPr/>
            </p:nvGrpSpPr>
            <p:grpSpPr>
              <a:xfrm>
                <a:off x="1989961" y="1665409"/>
                <a:ext cx="413499" cy="266755"/>
                <a:chOff x="1371600" y="2038342"/>
                <a:chExt cx="609600" cy="393263"/>
              </a:xfrm>
            </p:grpSpPr>
            <p:cxnSp>
              <p:nvCxnSpPr>
                <p:cNvPr id="176" name="Straight Connector 175"/>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173" name="Rectangle 172"/>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174" name="Rectangle 173"/>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175" name="Rectangle 174"/>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sp>
          <p:nvSpPr>
            <p:cNvPr id="169" name="Rectangle 168"/>
            <p:cNvSpPr/>
            <p:nvPr/>
          </p:nvSpPr>
          <p:spPr>
            <a:xfrm>
              <a:off x="3347642" y="1092724"/>
              <a:ext cx="324240" cy="16461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r>
                <a:rPr kumimoji="0" lang="en-US" sz="1360" b="0" i="0" u="none" strike="noStrike" kern="0" cap="none" spc="0" normalizeH="0" baseline="0" noProof="0">
                  <a:ln>
                    <a:noFill/>
                  </a:ln>
                  <a:solidFill>
                    <a:prstClr val="black"/>
                  </a:solidFill>
                  <a:effectLst/>
                  <a:uLnTx/>
                  <a:uFillTx/>
                  <a:latin typeface="Calibri"/>
                  <a:ea typeface="+mn-ea"/>
                  <a:cs typeface="+mn-cs"/>
                </a:rPr>
                <a:t>API</a:t>
              </a:r>
            </a:p>
          </p:txBody>
        </p:sp>
      </p:grpSp>
      <p:grpSp>
        <p:nvGrpSpPr>
          <p:cNvPr id="185" name="Group 184"/>
          <p:cNvGrpSpPr/>
          <p:nvPr/>
        </p:nvGrpSpPr>
        <p:grpSpPr>
          <a:xfrm>
            <a:off x="1454724" y="5758012"/>
            <a:ext cx="735495" cy="453124"/>
            <a:chOff x="3240661" y="1005909"/>
            <a:chExt cx="540854" cy="333210"/>
          </a:xfrm>
        </p:grpSpPr>
        <p:grpSp>
          <p:nvGrpSpPr>
            <p:cNvPr id="186" name="Group 185"/>
            <p:cNvGrpSpPr/>
            <p:nvPr/>
          </p:nvGrpSpPr>
          <p:grpSpPr>
            <a:xfrm>
              <a:off x="3240661" y="1005909"/>
              <a:ext cx="540854" cy="333210"/>
              <a:chOff x="1926169" y="1632181"/>
              <a:chExt cx="540854" cy="333210"/>
            </a:xfrm>
          </p:grpSpPr>
          <p:sp>
            <p:nvSpPr>
              <p:cNvPr id="188" name="Rectangle 187"/>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189" name="Rectangle 188"/>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nvGrpSpPr>
              <p:cNvPr id="190" name="Group 189"/>
              <p:cNvGrpSpPr/>
              <p:nvPr/>
            </p:nvGrpSpPr>
            <p:grpSpPr>
              <a:xfrm>
                <a:off x="1989961" y="1665409"/>
                <a:ext cx="413499" cy="266755"/>
                <a:chOff x="1371600" y="2038342"/>
                <a:chExt cx="609600" cy="393263"/>
              </a:xfrm>
            </p:grpSpPr>
            <p:cxnSp>
              <p:nvCxnSpPr>
                <p:cNvPr id="194" name="Straight Connector 193"/>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95" name="Straight Connector 194"/>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01" name="Straight Connector 200"/>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02" name="Straight Connector 201"/>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191" name="Rectangle 190"/>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192" name="Rectangle 191"/>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193" name="Rectangle 192"/>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sp>
          <p:nvSpPr>
            <p:cNvPr id="187" name="Rectangle 186"/>
            <p:cNvSpPr/>
            <p:nvPr/>
          </p:nvSpPr>
          <p:spPr>
            <a:xfrm>
              <a:off x="3347642" y="1092724"/>
              <a:ext cx="324240" cy="1646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r>
                <a:rPr kumimoji="0" lang="en-US" sz="1360" b="0" i="0" u="none" strike="noStrike" kern="0" cap="none" spc="0" normalizeH="0" baseline="0" noProof="0">
                  <a:ln>
                    <a:noFill/>
                  </a:ln>
                  <a:solidFill>
                    <a:sysClr val="windowText" lastClr="000000"/>
                  </a:solidFill>
                  <a:effectLst/>
                  <a:uLnTx/>
                  <a:uFillTx/>
                  <a:latin typeface="Calibri"/>
                  <a:ea typeface="+mn-ea"/>
                  <a:cs typeface="+mn-cs"/>
                </a:rPr>
                <a:t>Cache</a:t>
              </a:r>
            </a:p>
          </p:txBody>
        </p:sp>
      </p:grpSp>
      <p:grpSp>
        <p:nvGrpSpPr>
          <p:cNvPr id="203" name="Group 202"/>
          <p:cNvGrpSpPr/>
          <p:nvPr/>
        </p:nvGrpSpPr>
        <p:grpSpPr>
          <a:xfrm>
            <a:off x="2188059" y="5758012"/>
            <a:ext cx="735495" cy="453124"/>
            <a:chOff x="3240661" y="1005909"/>
            <a:chExt cx="540854" cy="333210"/>
          </a:xfrm>
        </p:grpSpPr>
        <p:grpSp>
          <p:nvGrpSpPr>
            <p:cNvPr id="204" name="Group 203"/>
            <p:cNvGrpSpPr/>
            <p:nvPr/>
          </p:nvGrpSpPr>
          <p:grpSpPr>
            <a:xfrm>
              <a:off x="3240661" y="1005909"/>
              <a:ext cx="540854" cy="333210"/>
              <a:chOff x="1926169" y="1632181"/>
              <a:chExt cx="540854" cy="333210"/>
            </a:xfrm>
          </p:grpSpPr>
          <p:sp>
            <p:nvSpPr>
              <p:cNvPr id="206" name="Rectangle 205"/>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207" name="Rectangle 206"/>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nvGrpSpPr>
              <p:cNvPr id="208" name="Group 207"/>
              <p:cNvGrpSpPr/>
              <p:nvPr/>
            </p:nvGrpSpPr>
            <p:grpSpPr>
              <a:xfrm>
                <a:off x="1989961" y="1665409"/>
                <a:ext cx="413499" cy="266755"/>
                <a:chOff x="1371600" y="2038342"/>
                <a:chExt cx="609600" cy="393263"/>
              </a:xfrm>
            </p:grpSpPr>
            <p:cxnSp>
              <p:nvCxnSpPr>
                <p:cNvPr id="212" name="Straight Connector 211"/>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13" name="Straight Connector 212"/>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14" name="Straight Connector 213"/>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15" name="Straight Connector 214"/>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16" name="Straight Connector 215"/>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18" name="Straight Connector 217"/>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209" name="Rectangle 208"/>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210" name="Rectangle 209"/>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211" name="Rectangle 210"/>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sp>
          <p:nvSpPr>
            <p:cNvPr id="205" name="Rectangle 204"/>
            <p:cNvSpPr/>
            <p:nvPr/>
          </p:nvSpPr>
          <p:spPr>
            <a:xfrm>
              <a:off x="3347642" y="1092724"/>
              <a:ext cx="324240" cy="1646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r>
                <a:rPr kumimoji="0" lang="en-US" sz="1360" b="0" i="0" u="none" strike="noStrike" kern="0" cap="none" spc="0" normalizeH="0" baseline="0" noProof="0">
                  <a:ln>
                    <a:noFill/>
                  </a:ln>
                  <a:solidFill>
                    <a:sysClr val="windowText" lastClr="000000"/>
                  </a:solidFill>
                  <a:effectLst/>
                  <a:uLnTx/>
                  <a:uFillTx/>
                  <a:latin typeface="Calibri"/>
                  <a:ea typeface="+mn-ea"/>
                  <a:cs typeface="+mn-cs"/>
                </a:rPr>
                <a:t>Cache</a:t>
              </a:r>
            </a:p>
          </p:txBody>
        </p:sp>
      </p:grpSp>
      <p:sp>
        <p:nvSpPr>
          <p:cNvPr id="221" name="Can 220"/>
          <p:cNvSpPr/>
          <p:nvPr/>
        </p:nvSpPr>
        <p:spPr>
          <a:xfrm>
            <a:off x="3114728" y="5758010"/>
            <a:ext cx="442681" cy="501290"/>
          </a:xfrm>
          <a:prstGeom prst="can">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nvGrpSpPr>
          <p:cNvPr id="230" name="Group 229"/>
          <p:cNvGrpSpPr/>
          <p:nvPr/>
        </p:nvGrpSpPr>
        <p:grpSpPr>
          <a:xfrm>
            <a:off x="2176956" y="3593305"/>
            <a:ext cx="735495" cy="453124"/>
            <a:chOff x="2877183" y="2583280"/>
            <a:chExt cx="540854" cy="333210"/>
          </a:xfrm>
        </p:grpSpPr>
        <p:grpSp>
          <p:nvGrpSpPr>
            <p:cNvPr id="234" name="Group 233"/>
            <p:cNvGrpSpPr/>
            <p:nvPr/>
          </p:nvGrpSpPr>
          <p:grpSpPr>
            <a:xfrm>
              <a:off x="2877183" y="2583280"/>
              <a:ext cx="540854" cy="333210"/>
              <a:chOff x="1926169" y="1632181"/>
              <a:chExt cx="540854" cy="333210"/>
            </a:xfrm>
          </p:grpSpPr>
          <p:sp>
            <p:nvSpPr>
              <p:cNvPr id="236" name="Rectangle 235"/>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237" name="Rectangle 236"/>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nvGrpSpPr>
              <p:cNvPr id="238" name="Group 237"/>
              <p:cNvGrpSpPr/>
              <p:nvPr/>
            </p:nvGrpSpPr>
            <p:grpSpPr>
              <a:xfrm>
                <a:off x="1989961" y="1665409"/>
                <a:ext cx="413499" cy="266755"/>
                <a:chOff x="1371600" y="2038342"/>
                <a:chExt cx="609600" cy="393263"/>
              </a:xfrm>
            </p:grpSpPr>
            <p:cxnSp>
              <p:nvCxnSpPr>
                <p:cNvPr id="242" name="Straight Connector 241"/>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43" name="Straight Connector 242"/>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44" name="Straight Connector 243"/>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45" name="Straight Connector 244"/>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46" name="Straight Connector 245"/>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47" name="Straight Connector 246"/>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48" name="Straight Connector 247"/>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49" name="Straight Connector 248"/>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50" name="Straight Connector 249"/>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239" name="Rectangle 238"/>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240" name="Rectangle 239"/>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241" name="Rectangle 240"/>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sp>
          <p:nvSpPr>
            <p:cNvPr id="235" name="Rectangle 234"/>
            <p:cNvSpPr/>
            <p:nvPr/>
          </p:nvSpPr>
          <p:spPr>
            <a:xfrm>
              <a:off x="2984164" y="2670095"/>
              <a:ext cx="324240" cy="16461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1360" b="0" i="0" u="none" strike="noStrike" kern="0" cap="none" spc="0" normalizeH="0" baseline="0" noProof="0">
                <a:ln>
                  <a:noFill/>
                </a:ln>
                <a:solidFill>
                  <a:sysClr val="windowText" lastClr="000000"/>
                </a:solidFill>
                <a:effectLst/>
                <a:uLnTx/>
                <a:uFillTx/>
                <a:latin typeface="Calibri"/>
                <a:ea typeface="+mn-ea"/>
                <a:cs typeface="+mn-cs"/>
              </a:endParaRPr>
            </a:p>
          </p:txBody>
        </p:sp>
        <p:pic>
          <p:nvPicPr>
            <p:cNvPr id="2050" name="Picture 2" descr="http://nginx.com/wp-content/uploads/2014/10/icon-load-balancing.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5400000">
              <a:off x="3048000" y="2650455"/>
              <a:ext cx="194499" cy="19449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71" name="Group 270"/>
          <p:cNvGrpSpPr/>
          <p:nvPr/>
        </p:nvGrpSpPr>
        <p:grpSpPr>
          <a:xfrm>
            <a:off x="2176956" y="5036441"/>
            <a:ext cx="735495" cy="453124"/>
            <a:chOff x="2877183" y="2583280"/>
            <a:chExt cx="540854" cy="333210"/>
          </a:xfrm>
        </p:grpSpPr>
        <p:grpSp>
          <p:nvGrpSpPr>
            <p:cNvPr id="272" name="Group 271"/>
            <p:cNvGrpSpPr/>
            <p:nvPr/>
          </p:nvGrpSpPr>
          <p:grpSpPr>
            <a:xfrm>
              <a:off x="2877183" y="2583280"/>
              <a:ext cx="540854" cy="333210"/>
              <a:chOff x="1926169" y="1632181"/>
              <a:chExt cx="540854" cy="333210"/>
            </a:xfrm>
          </p:grpSpPr>
          <p:sp>
            <p:nvSpPr>
              <p:cNvPr id="275" name="Rectangle 274"/>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276" name="Rectangle 275"/>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nvGrpSpPr>
              <p:cNvPr id="277" name="Group 276"/>
              <p:cNvGrpSpPr/>
              <p:nvPr/>
            </p:nvGrpSpPr>
            <p:grpSpPr>
              <a:xfrm>
                <a:off x="1989961" y="1665409"/>
                <a:ext cx="413499" cy="266755"/>
                <a:chOff x="1371600" y="2038342"/>
                <a:chExt cx="609600" cy="393263"/>
              </a:xfrm>
            </p:grpSpPr>
            <p:cxnSp>
              <p:nvCxnSpPr>
                <p:cNvPr id="281" name="Straight Connector 280"/>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82" name="Straight Connector 281"/>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83" name="Straight Connector 282"/>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84" name="Straight Connector 283"/>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85" name="Straight Connector 284"/>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86" name="Straight Connector 285"/>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87" name="Straight Connector 286"/>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88" name="Straight Connector 287"/>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89" name="Straight Connector 288"/>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278" name="Rectangle 277"/>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279" name="Rectangle 278"/>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280" name="Rectangle 279"/>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sp>
          <p:nvSpPr>
            <p:cNvPr id="273" name="Rectangle 272"/>
            <p:cNvSpPr/>
            <p:nvPr/>
          </p:nvSpPr>
          <p:spPr>
            <a:xfrm>
              <a:off x="2984164" y="2670095"/>
              <a:ext cx="324240" cy="16461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1360" b="0" i="0" u="none" strike="noStrike" kern="0" cap="none" spc="0" normalizeH="0" baseline="0" noProof="0">
                <a:ln>
                  <a:noFill/>
                </a:ln>
                <a:solidFill>
                  <a:sysClr val="windowText" lastClr="000000"/>
                </a:solidFill>
                <a:effectLst/>
                <a:uLnTx/>
                <a:uFillTx/>
                <a:latin typeface="Calibri"/>
                <a:ea typeface="+mn-ea"/>
                <a:cs typeface="+mn-cs"/>
              </a:endParaRPr>
            </a:p>
          </p:txBody>
        </p:sp>
        <p:pic>
          <p:nvPicPr>
            <p:cNvPr id="274" name="Picture 2" descr="http://nginx.com/wp-content/uploads/2014/10/icon-load-balancing.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5400000">
              <a:off x="3048000" y="2650455"/>
              <a:ext cx="194499" cy="194499"/>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293" name="Straight Arrow Connector 292"/>
          <p:cNvCxnSpPr>
            <a:stCxn id="257" idx="2"/>
            <a:endCxn id="79" idx="0"/>
          </p:cNvCxnSpPr>
          <p:nvPr/>
        </p:nvCxnSpPr>
        <p:spPr>
          <a:xfrm flipH="1">
            <a:off x="2542900" y="2554223"/>
            <a:ext cx="1960" cy="435571"/>
          </a:xfrm>
          <a:prstGeom prst="straightConnector1">
            <a:avLst/>
          </a:prstGeom>
          <a:ln w="38100">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296" name="Straight Arrow Connector 295"/>
          <p:cNvCxnSpPr>
            <a:stCxn id="81" idx="2"/>
            <a:endCxn id="2050" idx="1"/>
          </p:cNvCxnSpPr>
          <p:nvPr/>
        </p:nvCxnSpPr>
        <p:spPr>
          <a:xfrm flipH="1">
            <a:off x="2541493" y="3275791"/>
            <a:ext cx="3367" cy="408863"/>
          </a:xfrm>
          <a:prstGeom prst="straightConnector1">
            <a:avLst/>
          </a:prstGeom>
          <a:ln w="38100">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299" name="Straight Arrow Connector 298"/>
          <p:cNvCxnSpPr>
            <a:stCxn id="2050" idx="3"/>
            <a:endCxn id="151" idx="0"/>
          </p:cNvCxnSpPr>
          <p:nvPr/>
        </p:nvCxnSpPr>
        <p:spPr>
          <a:xfrm>
            <a:off x="2541493" y="3949149"/>
            <a:ext cx="1407" cy="483782"/>
          </a:xfrm>
          <a:prstGeom prst="straightConnector1">
            <a:avLst/>
          </a:prstGeom>
          <a:ln w="38100">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303" name="Straight Arrow Connector 302"/>
          <p:cNvCxnSpPr>
            <a:stCxn id="151" idx="2"/>
            <a:endCxn id="274" idx="1"/>
          </p:cNvCxnSpPr>
          <p:nvPr/>
        </p:nvCxnSpPr>
        <p:spPr>
          <a:xfrm flipH="1">
            <a:off x="2541493" y="4656788"/>
            <a:ext cx="1407" cy="471003"/>
          </a:xfrm>
          <a:prstGeom prst="straightConnector1">
            <a:avLst/>
          </a:prstGeom>
          <a:ln w="38100">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306" name="Straight Arrow Connector 305"/>
          <p:cNvCxnSpPr>
            <a:stCxn id="274" idx="3"/>
            <a:endCxn id="189" idx="0"/>
          </p:cNvCxnSpPr>
          <p:nvPr/>
        </p:nvCxnSpPr>
        <p:spPr>
          <a:xfrm flipH="1">
            <a:off x="1822628" y="5392286"/>
            <a:ext cx="718865" cy="414796"/>
          </a:xfrm>
          <a:prstGeom prst="straightConnector1">
            <a:avLst/>
          </a:prstGeom>
          <a:ln w="38100">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309" name="Straight Arrow Connector 308"/>
          <p:cNvCxnSpPr>
            <a:stCxn id="276" idx="2"/>
            <a:endCxn id="221" idx="1"/>
          </p:cNvCxnSpPr>
          <p:nvPr/>
        </p:nvCxnSpPr>
        <p:spPr>
          <a:xfrm>
            <a:off x="2544860" y="5440497"/>
            <a:ext cx="791209" cy="317513"/>
          </a:xfrm>
          <a:prstGeom prst="straightConnector1">
            <a:avLst/>
          </a:prstGeom>
          <a:ln w="38100">
            <a:prstDash val="sysDash"/>
            <a:tailEnd type="triangle"/>
          </a:ln>
        </p:spPr>
        <p:style>
          <a:lnRef idx="2">
            <a:schemeClr val="accent1"/>
          </a:lnRef>
          <a:fillRef idx="0">
            <a:schemeClr val="accent1"/>
          </a:fillRef>
          <a:effectRef idx="1">
            <a:schemeClr val="accent1"/>
          </a:effectRef>
          <a:fontRef idx="minor">
            <a:schemeClr val="tx1"/>
          </a:fontRef>
        </p:style>
      </p:cxnSp>
      <p:grpSp>
        <p:nvGrpSpPr>
          <p:cNvPr id="18" name="Group 17"/>
          <p:cNvGrpSpPr/>
          <p:nvPr/>
        </p:nvGrpSpPr>
        <p:grpSpPr>
          <a:xfrm>
            <a:off x="710285" y="2871737"/>
            <a:ext cx="735495" cy="453124"/>
            <a:chOff x="3240661" y="1005909"/>
            <a:chExt cx="540854" cy="333210"/>
          </a:xfrm>
        </p:grpSpPr>
        <p:grpSp>
          <p:nvGrpSpPr>
            <p:cNvPr id="20" name="Group 19"/>
            <p:cNvGrpSpPr/>
            <p:nvPr/>
          </p:nvGrpSpPr>
          <p:grpSpPr>
            <a:xfrm>
              <a:off x="3240661" y="1005909"/>
              <a:ext cx="540854" cy="333210"/>
              <a:chOff x="1926169" y="1632181"/>
              <a:chExt cx="540854" cy="333210"/>
            </a:xfrm>
          </p:grpSpPr>
          <p:sp>
            <p:nvSpPr>
              <p:cNvPr id="22" name="Rectangle 21"/>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23" name="Rectangle 22"/>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nvGrpSpPr>
              <p:cNvPr id="24" name="Group 23"/>
              <p:cNvGrpSpPr/>
              <p:nvPr/>
            </p:nvGrpSpPr>
            <p:grpSpPr>
              <a:xfrm>
                <a:off x="1989961" y="1665409"/>
                <a:ext cx="413499" cy="266755"/>
                <a:chOff x="1371600" y="2038342"/>
                <a:chExt cx="609600" cy="393263"/>
              </a:xfrm>
            </p:grpSpPr>
            <p:cxnSp>
              <p:nvCxnSpPr>
                <p:cNvPr id="28" name="Straight Connector 27"/>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25" name="Rectangle 24"/>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26" name="Rectangle 25"/>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27" name="Rectangle 26"/>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sp>
          <p:nvSpPr>
            <p:cNvPr id="21" name="Rectangle 20"/>
            <p:cNvSpPr/>
            <p:nvPr/>
          </p:nvSpPr>
          <p:spPr>
            <a:xfrm>
              <a:off x="3347642" y="1092724"/>
              <a:ext cx="324240" cy="164616"/>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r>
                <a:rPr kumimoji="0" lang="en-US" sz="1360" b="0" i="0" u="none" strike="noStrike" kern="0" cap="none" spc="0" normalizeH="0" baseline="0" noProof="0">
                  <a:ln>
                    <a:noFill/>
                  </a:ln>
                  <a:solidFill>
                    <a:sysClr val="windowText" lastClr="000000"/>
                  </a:solidFill>
                  <a:effectLst/>
                  <a:uLnTx/>
                  <a:uFillTx/>
                  <a:latin typeface="Calibri"/>
                  <a:ea typeface="+mn-ea"/>
                  <a:cs typeface="+mn-cs"/>
                </a:rPr>
                <a:t>Web</a:t>
              </a:r>
            </a:p>
          </p:txBody>
        </p:sp>
      </p:grpSp>
      <p:grpSp>
        <p:nvGrpSpPr>
          <p:cNvPr id="59" name="Group 58"/>
          <p:cNvGrpSpPr/>
          <p:nvPr/>
        </p:nvGrpSpPr>
        <p:grpSpPr>
          <a:xfrm>
            <a:off x="1443621" y="2871737"/>
            <a:ext cx="735495" cy="453124"/>
            <a:chOff x="3240661" y="1005909"/>
            <a:chExt cx="540854" cy="333210"/>
          </a:xfrm>
        </p:grpSpPr>
        <p:grpSp>
          <p:nvGrpSpPr>
            <p:cNvPr id="60" name="Group 59"/>
            <p:cNvGrpSpPr/>
            <p:nvPr/>
          </p:nvGrpSpPr>
          <p:grpSpPr>
            <a:xfrm>
              <a:off x="3240661" y="1005909"/>
              <a:ext cx="540854" cy="333210"/>
              <a:chOff x="1926169" y="1632181"/>
              <a:chExt cx="540854" cy="333210"/>
            </a:xfrm>
          </p:grpSpPr>
          <p:sp>
            <p:nvSpPr>
              <p:cNvPr id="62" name="Rectangle 61"/>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3" name="Rectangle 62"/>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nvGrpSpPr>
              <p:cNvPr id="64" name="Group 63"/>
              <p:cNvGrpSpPr/>
              <p:nvPr/>
            </p:nvGrpSpPr>
            <p:grpSpPr>
              <a:xfrm>
                <a:off x="1989961" y="1665409"/>
                <a:ext cx="413499" cy="266755"/>
                <a:chOff x="1371600" y="2038342"/>
                <a:chExt cx="609600" cy="393263"/>
              </a:xfrm>
            </p:grpSpPr>
            <p:cxnSp>
              <p:nvCxnSpPr>
                <p:cNvPr id="68" name="Straight Connector 67"/>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65" name="Rectangle 64"/>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6" name="Rectangle 65"/>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7" name="Rectangle 66"/>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sp>
          <p:nvSpPr>
            <p:cNvPr id="61" name="Rectangle 60"/>
            <p:cNvSpPr/>
            <p:nvPr/>
          </p:nvSpPr>
          <p:spPr>
            <a:xfrm>
              <a:off x="3347642" y="1092724"/>
              <a:ext cx="324240" cy="164616"/>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r>
                <a:rPr kumimoji="0" lang="en-US" sz="1360" b="0" i="0" u="none" strike="noStrike" kern="0" cap="none" spc="0" normalizeH="0" baseline="0" noProof="0">
                  <a:ln>
                    <a:noFill/>
                  </a:ln>
                  <a:solidFill>
                    <a:sysClr val="windowText" lastClr="000000"/>
                  </a:solidFill>
                  <a:effectLst/>
                  <a:uLnTx/>
                  <a:uFillTx/>
                  <a:latin typeface="Calibri"/>
                  <a:ea typeface="+mn-ea"/>
                  <a:cs typeface="+mn-cs"/>
                </a:rPr>
                <a:t>Web</a:t>
              </a:r>
            </a:p>
          </p:txBody>
        </p:sp>
      </p:grpSp>
      <p:grpSp>
        <p:nvGrpSpPr>
          <p:cNvPr id="77" name="Group 76"/>
          <p:cNvGrpSpPr/>
          <p:nvPr/>
        </p:nvGrpSpPr>
        <p:grpSpPr>
          <a:xfrm>
            <a:off x="2176956" y="2871737"/>
            <a:ext cx="735495" cy="453124"/>
            <a:chOff x="3240661" y="1005909"/>
            <a:chExt cx="540854" cy="333210"/>
          </a:xfrm>
        </p:grpSpPr>
        <p:grpSp>
          <p:nvGrpSpPr>
            <p:cNvPr id="78" name="Group 77"/>
            <p:cNvGrpSpPr/>
            <p:nvPr/>
          </p:nvGrpSpPr>
          <p:grpSpPr>
            <a:xfrm>
              <a:off x="3240661" y="1005909"/>
              <a:ext cx="540854" cy="333210"/>
              <a:chOff x="1926169" y="1632181"/>
              <a:chExt cx="540854" cy="333210"/>
            </a:xfrm>
          </p:grpSpPr>
          <p:sp>
            <p:nvSpPr>
              <p:cNvPr id="80" name="Rectangle 79"/>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81" name="Rectangle 80"/>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nvGrpSpPr>
              <p:cNvPr id="82" name="Group 81"/>
              <p:cNvGrpSpPr/>
              <p:nvPr/>
            </p:nvGrpSpPr>
            <p:grpSpPr>
              <a:xfrm>
                <a:off x="1989961" y="1665409"/>
                <a:ext cx="413499" cy="266755"/>
                <a:chOff x="1371600" y="2038342"/>
                <a:chExt cx="609600" cy="393263"/>
              </a:xfrm>
            </p:grpSpPr>
            <p:cxnSp>
              <p:nvCxnSpPr>
                <p:cNvPr id="86" name="Straight Connector 85"/>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83" name="Rectangle 82"/>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84" name="Rectangle 83"/>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85" name="Rectangle 84"/>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sp>
          <p:nvSpPr>
            <p:cNvPr id="79" name="Rectangle 78"/>
            <p:cNvSpPr/>
            <p:nvPr/>
          </p:nvSpPr>
          <p:spPr>
            <a:xfrm>
              <a:off x="3347642" y="1092724"/>
              <a:ext cx="324240" cy="164616"/>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r>
                <a:rPr kumimoji="0" lang="en-US" sz="1360" b="0" i="0" u="none" strike="noStrike" kern="0" cap="none" spc="0" normalizeH="0" baseline="0" noProof="0">
                  <a:ln>
                    <a:noFill/>
                  </a:ln>
                  <a:solidFill>
                    <a:sysClr val="windowText" lastClr="000000"/>
                  </a:solidFill>
                  <a:effectLst/>
                  <a:uLnTx/>
                  <a:uFillTx/>
                  <a:latin typeface="Calibri"/>
                  <a:ea typeface="+mn-ea"/>
                  <a:cs typeface="+mn-cs"/>
                </a:rPr>
                <a:t>Web</a:t>
              </a:r>
            </a:p>
          </p:txBody>
        </p:sp>
      </p:grpSp>
      <p:grpSp>
        <p:nvGrpSpPr>
          <p:cNvPr id="95" name="Group 94"/>
          <p:cNvGrpSpPr/>
          <p:nvPr/>
        </p:nvGrpSpPr>
        <p:grpSpPr>
          <a:xfrm>
            <a:off x="2910291" y="2871737"/>
            <a:ext cx="735495" cy="453124"/>
            <a:chOff x="3240661" y="1005909"/>
            <a:chExt cx="540854" cy="333210"/>
          </a:xfrm>
        </p:grpSpPr>
        <p:grpSp>
          <p:nvGrpSpPr>
            <p:cNvPr id="96" name="Group 95"/>
            <p:cNvGrpSpPr/>
            <p:nvPr/>
          </p:nvGrpSpPr>
          <p:grpSpPr>
            <a:xfrm>
              <a:off x="3240661" y="1005909"/>
              <a:ext cx="540854" cy="333210"/>
              <a:chOff x="1926169" y="1632181"/>
              <a:chExt cx="540854" cy="333210"/>
            </a:xfrm>
          </p:grpSpPr>
          <p:sp>
            <p:nvSpPr>
              <p:cNvPr id="98" name="Rectangle 97"/>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99" name="Rectangle 98"/>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nvGrpSpPr>
              <p:cNvPr id="100" name="Group 99"/>
              <p:cNvGrpSpPr/>
              <p:nvPr/>
            </p:nvGrpSpPr>
            <p:grpSpPr>
              <a:xfrm>
                <a:off x="1989961" y="1665409"/>
                <a:ext cx="413499" cy="266755"/>
                <a:chOff x="1371600" y="2038342"/>
                <a:chExt cx="609600" cy="393263"/>
              </a:xfrm>
            </p:grpSpPr>
            <p:cxnSp>
              <p:nvCxnSpPr>
                <p:cNvPr id="104" name="Straight Connector 103"/>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101" name="Rectangle 100"/>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102" name="Rectangle 101"/>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103" name="Rectangle 102"/>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sp>
          <p:nvSpPr>
            <p:cNvPr id="97" name="Rectangle 96"/>
            <p:cNvSpPr/>
            <p:nvPr/>
          </p:nvSpPr>
          <p:spPr>
            <a:xfrm>
              <a:off x="3347642" y="1092724"/>
              <a:ext cx="324240" cy="164616"/>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r>
                <a:rPr kumimoji="0" lang="en-US" sz="1360" b="0" i="0" u="none" strike="noStrike" kern="0" cap="none" spc="0" normalizeH="0" baseline="0" noProof="0">
                  <a:ln>
                    <a:noFill/>
                  </a:ln>
                  <a:solidFill>
                    <a:sysClr val="windowText" lastClr="000000"/>
                  </a:solidFill>
                  <a:effectLst/>
                  <a:uLnTx/>
                  <a:uFillTx/>
                  <a:latin typeface="Calibri"/>
                  <a:ea typeface="+mn-ea"/>
                  <a:cs typeface="+mn-cs"/>
                </a:rPr>
                <a:t>Web</a:t>
              </a:r>
            </a:p>
          </p:txBody>
        </p:sp>
      </p:grpSp>
      <p:grpSp>
        <p:nvGrpSpPr>
          <p:cNvPr id="113" name="Group 112"/>
          <p:cNvGrpSpPr/>
          <p:nvPr/>
        </p:nvGrpSpPr>
        <p:grpSpPr>
          <a:xfrm>
            <a:off x="3643626" y="2871737"/>
            <a:ext cx="735495" cy="453124"/>
            <a:chOff x="3240661" y="1005909"/>
            <a:chExt cx="540854" cy="333210"/>
          </a:xfrm>
        </p:grpSpPr>
        <p:grpSp>
          <p:nvGrpSpPr>
            <p:cNvPr id="114" name="Group 113"/>
            <p:cNvGrpSpPr/>
            <p:nvPr/>
          </p:nvGrpSpPr>
          <p:grpSpPr>
            <a:xfrm>
              <a:off x="3240661" y="1005909"/>
              <a:ext cx="540854" cy="333210"/>
              <a:chOff x="1926169" y="1632181"/>
              <a:chExt cx="540854" cy="333210"/>
            </a:xfrm>
          </p:grpSpPr>
          <p:sp>
            <p:nvSpPr>
              <p:cNvPr id="116" name="Rectangle 115"/>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117" name="Rectangle 116"/>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nvGrpSpPr>
              <p:cNvPr id="118" name="Group 117"/>
              <p:cNvGrpSpPr/>
              <p:nvPr/>
            </p:nvGrpSpPr>
            <p:grpSpPr>
              <a:xfrm>
                <a:off x="1989961" y="1665409"/>
                <a:ext cx="413499" cy="266755"/>
                <a:chOff x="1371600" y="2038342"/>
                <a:chExt cx="609600" cy="393263"/>
              </a:xfrm>
            </p:grpSpPr>
            <p:cxnSp>
              <p:nvCxnSpPr>
                <p:cNvPr id="122" name="Straight Connector 121"/>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119" name="Rectangle 118"/>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120" name="Rectangle 119"/>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121" name="Rectangle 120"/>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sp>
          <p:nvSpPr>
            <p:cNvPr id="115" name="Rectangle 114"/>
            <p:cNvSpPr/>
            <p:nvPr/>
          </p:nvSpPr>
          <p:spPr>
            <a:xfrm>
              <a:off x="3347642" y="1092724"/>
              <a:ext cx="324240" cy="164616"/>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r>
                <a:rPr kumimoji="0" lang="en-US" sz="1360" b="0" i="0" u="none" strike="noStrike" kern="0" cap="none" spc="0" normalizeH="0" baseline="0" noProof="0">
                  <a:ln>
                    <a:noFill/>
                  </a:ln>
                  <a:solidFill>
                    <a:sysClr val="windowText" lastClr="000000"/>
                  </a:solidFill>
                  <a:effectLst/>
                  <a:uLnTx/>
                  <a:uFillTx/>
                  <a:latin typeface="Calibri"/>
                  <a:ea typeface="+mn-ea"/>
                  <a:cs typeface="+mn-cs"/>
                </a:rPr>
                <a:t>Web</a:t>
              </a:r>
            </a:p>
          </p:txBody>
        </p:sp>
      </p:grpSp>
      <p:cxnSp>
        <p:nvCxnSpPr>
          <p:cNvPr id="313" name="Straight Arrow Connector 312"/>
          <p:cNvCxnSpPr>
            <a:stCxn id="81" idx="2"/>
            <a:endCxn id="153" idx="0"/>
          </p:cNvCxnSpPr>
          <p:nvPr/>
        </p:nvCxnSpPr>
        <p:spPr>
          <a:xfrm>
            <a:off x="2544860" y="3275791"/>
            <a:ext cx="0" cy="1088151"/>
          </a:xfrm>
          <a:prstGeom prst="straightConnector1">
            <a:avLst/>
          </a:prstGeom>
          <a:ln w="38100">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316" name="Straight Arrow Connector 315"/>
          <p:cNvCxnSpPr>
            <a:stCxn id="151" idx="2"/>
            <a:endCxn id="207" idx="0"/>
          </p:cNvCxnSpPr>
          <p:nvPr/>
        </p:nvCxnSpPr>
        <p:spPr>
          <a:xfrm>
            <a:off x="2542900" y="4656788"/>
            <a:ext cx="13063" cy="1150294"/>
          </a:xfrm>
          <a:prstGeom prst="straightConnector1">
            <a:avLst/>
          </a:prstGeom>
          <a:ln w="38100">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320" name="Straight Arrow Connector 319"/>
          <p:cNvCxnSpPr>
            <a:endCxn id="79" idx="0"/>
          </p:cNvCxnSpPr>
          <p:nvPr/>
        </p:nvCxnSpPr>
        <p:spPr>
          <a:xfrm>
            <a:off x="2535486" y="1787965"/>
            <a:ext cx="7415" cy="1201829"/>
          </a:xfrm>
          <a:prstGeom prst="straightConnector1">
            <a:avLst/>
          </a:prstGeom>
          <a:ln w="38100">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325" name="Straight Arrow Connector 324"/>
          <p:cNvCxnSpPr>
            <a:stCxn id="153" idx="2"/>
            <a:endCxn id="221" idx="1"/>
          </p:cNvCxnSpPr>
          <p:nvPr/>
        </p:nvCxnSpPr>
        <p:spPr>
          <a:xfrm>
            <a:off x="2544860" y="4718927"/>
            <a:ext cx="791209" cy="1039082"/>
          </a:xfrm>
          <a:prstGeom prst="straightConnector1">
            <a:avLst/>
          </a:prstGeom>
          <a:ln w="38100">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328" name="Straight Arrow Connector 327"/>
          <p:cNvCxnSpPr>
            <a:stCxn id="255" idx="3"/>
            <a:endCxn id="63" idx="0"/>
          </p:cNvCxnSpPr>
          <p:nvPr/>
        </p:nvCxnSpPr>
        <p:spPr>
          <a:xfrm flipH="1">
            <a:off x="1811524" y="2506013"/>
            <a:ext cx="729968" cy="414794"/>
          </a:xfrm>
          <a:prstGeom prst="straightConnector1">
            <a:avLst/>
          </a:prstGeom>
          <a:ln w="38100">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331" name="Straight Arrow Connector 330"/>
          <p:cNvCxnSpPr>
            <a:stCxn id="255" idx="3"/>
            <a:endCxn id="23" idx="0"/>
          </p:cNvCxnSpPr>
          <p:nvPr/>
        </p:nvCxnSpPr>
        <p:spPr>
          <a:xfrm flipH="1">
            <a:off x="1078189" y="2506013"/>
            <a:ext cx="1463303" cy="414794"/>
          </a:xfrm>
          <a:prstGeom prst="straightConnector1">
            <a:avLst/>
          </a:prstGeom>
          <a:ln w="38100">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334" name="Straight Arrow Connector 333"/>
          <p:cNvCxnSpPr>
            <a:stCxn id="255" idx="3"/>
            <a:endCxn id="99" idx="0"/>
          </p:cNvCxnSpPr>
          <p:nvPr/>
        </p:nvCxnSpPr>
        <p:spPr>
          <a:xfrm>
            <a:off x="2541493" y="2506013"/>
            <a:ext cx="736702" cy="414794"/>
          </a:xfrm>
          <a:prstGeom prst="straightConnector1">
            <a:avLst/>
          </a:prstGeom>
          <a:ln w="38100">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337" name="Straight Arrow Connector 336"/>
          <p:cNvCxnSpPr>
            <a:stCxn id="255" idx="3"/>
            <a:endCxn id="117" idx="0"/>
          </p:cNvCxnSpPr>
          <p:nvPr/>
        </p:nvCxnSpPr>
        <p:spPr>
          <a:xfrm>
            <a:off x="2541493" y="2506013"/>
            <a:ext cx="1470037" cy="414794"/>
          </a:xfrm>
          <a:prstGeom prst="straightConnector1">
            <a:avLst/>
          </a:prstGeom>
          <a:ln w="38100">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340" name="Straight Arrow Connector 339"/>
          <p:cNvCxnSpPr>
            <a:endCxn id="255" idx="1"/>
          </p:cNvCxnSpPr>
          <p:nvPr/>
        </p:nvCxnSpPr>
        <p:spPr>
          <a:xfrm>
            <a:off x="2539192" y="1648261"/>
            <a:ext cx="2301" cy="593257"/>
          </a:xfrm>
          <a:prstGeom prst="straightConnector1">
            <a:avLst/>
          </a:prstGeom>
          <a:ln w="38100">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343" name="Straight Arrow Connector 342"/>
          <p:cNvCxnSpPr>
            <a:stCxn id="237" idx="2"/>
            <a:endCxn id="135" idx="0"/>
          </p:cNvCxnSpPr>
          <p:nvPr/>
        </p:nvCxnSpPr>
        <p:spPr>
          <a:xfrm flipH="1">
            <a:off x="1811525" y="3997360"/>
            <a:ext cx="733335" cy="366583"/>
          </a:xfrm>
          <a:prstGeom prst="straightConnector1">
            <a:avLst/>
          </a:prstGeom>
          <a:ln w="38100">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346" name="Straight Arrow Connector 345"/>
          <p:cNvCxnSpPr>
            <a:stCxn id="237" idx="2"/>
            <a:endCxn id="171" idx="0"/>
          </p:cNvCxnSpPr>
          <p:nvPr/>
        </p:nvCxnSpPr>
        <p:spPr>
          <a:xfrm>
            <a:off x="2544860" y="3997360"/>
            <a:ext cx="733335" cy="366583"/>
          </a:xfrm>
          <a:prstGeom prst="straightConnector1">
            <a:avLst/>
          </a:prstGeom>
          <a:ln w="38100">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349" name="Straight Arrow Connector 348"/>
          <p:cNvCxnSpPr>
            <a:stCxn id="276" idx="2"/>
            <a:endCxn id="207" idx="0"/>
          </p:cNvCxnSpPr>
          <p:nvPr/>
        </p:nvCxnSpPr>
        <p:spPr>
          <a:xfrm>
            <a:off x="2544860" y="5440496"/>
            <a:ext cx="11103" cy="366586"/>
          </a:xfrm>
          <a:prstGeom prst="straightConnector1">
            <a:avLst/>
          </a:prstGeom>
          <a:ln w="38100">
            <a:prstDash val="sysDash"/>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02278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320"/>
                                        </p:tgtEl>
                                        <p:attrNameLst>
                                          <p:attrName>style.visibility</p:attrName>
                                        </p:attrNameLst>
                                      </p:cBhvr>
                                      <p:to>
                                        <p:strVal val="visible"/>
                                      </p:to>
                                    </p:set>
                                    <p:animEffect transition="in" filter="wipe(up)">
                                      <p:cBhvr>
                                        <p:cTn id="7" dur="500"/>
                                        <p:tgtEl>
                                          <p:spTgt spid="320"/>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313"/>
                                        </p:tgtEl>
                                        <p:attrNameLst>
                                          <p:attrName>style.visibility</p:attrName>
                                        </p:attrNameLst>
                                      </p:cBhvr>
                                      <p:to>
                                        <p:strVal val="visible"/>
                                      </p:to>
                                    </p:set>
                                    <p:animEffect transition="in" filter="wipe(up)">
                                      <p:cBhvr>
                                        <p:cTn id="11" dur="500"/>
                                        <p:tgtEl>
                                          <p:spTgt spid="313"/>
                                        </p:tgtEl>
                                      </p:cBhvr>
                                    </p:animEffect>
                                  </p:childTnLst>
                                </p:cTn>
                              </p:par>
                            </p:childTnLst>
                          </p:cTn>
                        </p:par>
                        <p:par>
                          <p:cTn id="12" fill="hold">
                            <p:stCondLst>
                              <p:cond delay="1000"/>
                            </p:stCondLst>
                            <p:childTnLst>
                              <p:par>
                                <p:cTn id="13" presetID="22" presetClass="entr" presetSubtype="1" fill="hold" nodeType="afterEffect">
                                  <p:stCondLst>
                                    <p:cond delay="0"/>
                                  </p:stCondLst>
                                  <p:childTnLst>
                                    <p:set>
                                      <p:cBhvr>
                                        <p:cTn id="14" dur="1" fill="hold">
                                          <p:stCondLst>
                                            <p:cond delay="0"/>
                                          </p:stCondLst>
                                        </p:cTn>
                                        <p:tgtEl>
                                          <p:spTgt spid="316"/>
                                        </p:tgtEl>
                                        <p:attrNameLst>
                                          <p:attrName>style.visibility</p:attrName>
                                        </p:attrNameLst>
                                      </p:cBhvr>
                                      <p:to>
                                        <p:strVal val="visible"/>
                                      </p:to>
                                    </p:set>
                                    <p:animEffect transition="in" filter="wipe(up)">
                                      <p:cBhvr>
                                        <p:cTn id="15" dur="500"/>
                                        <p:tgtEl>
                                          <p:spTgt spid="316"/>
                                        </p:tgtEl>
                                      </p:cBhvr>
                                    </p:animEffect>
                                  </p:childTnLst>
                                </p:cTn>
                              </p:par>
                              <p:par>
                                <p:cTn id="16" presetID="22" presetClass="entr" presetSubtype="1" fill="hold" nodeType="withEffect">
                                  <p:stCondLst>
                                    <p:cond delay="0"/>
                                  </p:stCondLst>
                                  <p:childTnLst>
                                    <p:set>
                                      <p:cBhvr>
                                        <p:cTn id="17" dur="1" fill="hold">
                                          <p:stCondLst>
                                            <p:cond delay="0"/>
                                          </p:stCondLst>
                                        </p:cTn>
                                        <p:tgtEl>
                                          <p:spTgt spid="325"/>
                                        </p:tgtEl>
                                        <p:attrNameLst>
                                          <p:attrName>style.visibility</p:attrName>
                                        </p:attrNameLst>
                                      </p:cBhvr>
                                      <p:to>
                                        <p:strVal val="visible"/>
                                      </p:to>
                                    </p:set>
                                    <p:animEffect transition="in" filter="wipe(up)">
                                      <p:cBhvr>
                                        <p:cTn id="18" dur="500"/>
                                        <p:tgtEl>
                                          <p:spTgt spid="32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nodeType="clickEffect">
                                  <p:stCondLst>
                                    <p:cond delay="0"/>
                                  </p:stCondLst>
                                  <p:childTnLst>
                                    <p:animEffect transition="out" filter="fade">
                                      <p:cBhvr>
                                        <p:cTn id="22" dur="500"/>
                                        <p:tgtEl>
                                          <p:spTgt spid="320"/>
                                        </p:tgtEl>
                                      </p:cBhvr>
                                    </p:animEffect>
                                    <p:set>
                                      <p:cBhvr>
                                        <p:cTn id="23" dur="1" fill="hold">
                                          <p:stCondLst>
                                            <p:cond delay="499"/>
                                          </p:stCondLst>
                                        </p:cTn>
                                        <p:tgtEl>
                                          <p:spTgt spid="320"/>
                                        </p:tgtEl>
                                        <p:attrNameLst>
                                          <p:attrName>style.visibility</p:attrName>
                                        </p:attrNameLst>
                                      </p:cBhvr>
                                      <p:to>
                                        <p:strVal val="hidden"/>
                                      </p:to>
                                    </p:set>
                                  </p:childTnLst>
                                </p:cTn>
                              </p:par>
                              <p:par>
                                <p:cTn id="24" presetID="10" presetClass="exit" presetSubtype="0" fill="hold" nodeType="withEffect">
                                  <p:stCondLst>
                                    <p:cond delay="0"/>
                                  </p:stCondLst>
                                  <p:childTnLst>
                                    <p:animEffect transition="out" filter="fade">
                                      <p:cBhvr>
                                        <p:cTn id="25" dur="500"/>
                                        <p:tgtEl>
                                          <p:spTgt spid="313"/>
                                        </p:tgtEl>
                                      </p:cBhvr>
                                    </p:animEffect>
                                    <p:set>
                                      <p:cBhvr>
                                        <p:cTn id="26" dur="1" fill="hold">
                                          <p:stCondLst>
                                            <p:cond delay="499"/>
                                          </p:stCondLst>
                                        </p:cTn>
                                        <p:tgtEl>
                                          <p:spTgt spid="313"/>
                                        </p:tgtEl>
                                        <p:attrNameLst>
                                          <p:attrName>style.visibility</p:attrName>
                                        </p:attrNameLst>
                                      </p:cBhvr>
                                      <p:to>
                                        <p:strVal val="hidden"/>
                                      </p:to>
                                    </p:set>
                                  </p:childTnLst>
                                </p:cTn>
                              </p:par>
                              <p:par>
                                <p:cTn id="27" presetID="10" presetClass="exit" presetSubtype="0" fill="hold" nodeType="withEffect">
                                  <p:stCondLst>
                                    <p:cond delay="0"/>
                                  </p:stCondLst>
                                  <p:childTnLst>
                                    <p:animEffect transition="out" filter="fade">
                                      <p:cBhvr>
                                        <p:cTn id="28" dur="500"/>
                                        <p:tgtEl>
                                          <p:spTgt spid="325"/>
                                        </p:tgtEl>
                                      </p:cBhvr>
                                    </p:animEffect>
                                    <p:set>
                                      <p:cBhvr>
                                        <p:cTn id="29" dur="1" fill="hold">
                                          <p:stCondLst>
                                            <p:cond delay="499"/>
                                          </p:stCondLst>
                                        </p:cTn>
                                        <p:tgtEl>
                                          <p:spTgt spid="325"/>
                                        </p:tgtEl>
                                        <p:attrNameLst>
                                          <p:attrName>style.visibility</p:attrName>
                                        </p:attrNameLst>
                                      </p:cBhvr>
                                      <p:to>
                                        <p:strVal val="hidden"/>
                                      </p:to>
                                    </p:set>
                                  </p:childTnLst>
                                </p:cTn>
                              </p:par>
                              <p:par>
                                <p:cTn id="30" presetID="10" presetClass="exit" presetSubtype="0" fill="hold" nodeType="withEffect">
                                  <p:stCondLst>
                                    <p:cond delay="0"/>
                                  </p:stCondLst>
                                  <p:childTnLst>
                                    <p:animEffect transition="out" filter="fade">
                                      <p:cBhvr>
                                        <p:cTn id="31" dur="500"/>
                                        <p:tgtEl>
                                          <p:spTgt spid="316"/>
                                        </p:tgtEl>
                                      </p:cBhvr>
                                    </p:animEffect>
                                    <p:set>
                                      <p:cBhvr>
                                        <p:cTn id="32" dur="1" fill="hold">
                                          <p:stCondLst>
                                            <p:cond delay="499"/>
                                          </p:stCondLst>
                                        </p:cTn>
                                        <p:tgtEl>
                                          <p:spTgt spid="316"/>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59"/>
                                        </p:tgtEl>
                                        <p:attrNameLst>
                                          <p:attrName>style.visibility</p:attrName>
                                        </p:attrNameLst>
                                      </p:cBhvr>
                                      <p:to>
                                        <p:strVal val="visible"/>
                                      </p:to>
                                    </p:set>
                                    <p:animEffect transition="in" filter="fade">
                                      <p:cBhvr>
                                        <p:cTn id="37" dur="500"/>
                                        <p:tgtEl>
                                          <p:spTgt spid="59"/>
                                        </p:tgtEl>
                                      </p:cBhvr>
                                    </p:animEffect>
                                  </p:childTnLst>
                                </p:cTn>
                              </p:par>
                            </p:childTnLst>
                          </p:cTn>
                        </p:par>
                        <p:par>
                          <p:cTn id="38" fill="hold">
                            <p:stCondLst>
                              <p:cond delay="500"/>
                            </p:stCondLst>
                            <p:childTnLst>
                              <p:par>
                                <p:cTn id="39" presetID="10" presetClass="entr" presetSubtype="0" fill="hold" nodeType="afterEffect">
                                  <p:stCondLst>
                                    <p:cond delay="0"/>
                                  </p:stCondLst>
                                  <p:childTnLst>
                                    <p:set>
                                      <p:cBhvr>
                                        <p:cTn id="40" dur="1" fill="hold">
                                          <p:stCondLst>
                                            <p:cond delay="0"/>
                                          </p:stCondLst>
                                        </p:cTn>
                                        <p:tgtEl>
                                          <p:spTgt spid="95"/>
                                        </p:tgtEl>
                                        <p:attrNameLst>
                                          <p:attrName>style.visibility</p:attrName>
                                        </p:attrNameLst>
                                      </p:cBhvr>
                                      <p:to>
                                        <p:strVal val="visible"/>
                                      </p:to>
                                    </p:set>
                                    <p:animEffect transition="in" filter="fade">
                                      <p:cBhvr>
                                        <p:cTn id="41" dur="500"/>
                                        <p:tgtEl>
                                          <p:spTgt spid="95"/>
                                        </p:tgtEl>
                                      </p:cBhvr>
                                    </p:animEffect>
                                  </p:childTnLst>
                                </p:cTn>
                              </p:par>
                            </p:childTnLst>
                          </p:cTn>
                        </p:par>
                        <p:par>
                          <p:cTn id="42" fill="hold">
                            <p:stCondLst>
                              <p:cond delay="1000"/>
                            </p:stCondLst>
                            <p:childTnLst>
                              <p:par>
                                <p:cTn id="43" presetID="10" presetClass="entr" presetSubtype="0" fill="hold" nodeType="afterEffect">
                                  <p:stCondLst>
                                    <p:cond delay="0"/>
                                  </p:stCondLst>
                                  <p:childTnLst>
                                    <p:set>
                                      <p:cBhvr>
                                        <p:cTn id="44" dur="1" fill="hold">
                                          <p:stCondLst>
                                            <p:cond delay="0"/>
                                          </p:stCondLst>
                                        </p:cTn>
                                        <p:tgtEl>
                                          <p:spTgt spid="18"/>
                                        </p:tgtEl>
                                        <p:attrNameLst>
                                          <p:attrName>style.visibility</p:attrName>
                                        </p:attrNameLst>
                                      </p:cBhvr>
                                      <p:to>
                                        <p:strVal val="visible"/>
                                      </p:to>
                                    </p:set>
                                    <p:animEffect transition="in" filter="fade">
                                      <p:cBhvr>
                                        <p:cTn id="45" dur="500"/>
                                        <p:tgtEl>
                                          <p:spTgt spid="18"/>
                                        </p:tgtEl>
                                      </p:cBhvr>
                                    </p:animEffect>
                                  </p:childTnLst>
                                </p:cTn>
                              </p:par>
                            </p:childTnLst>
                          </p:cTn>
                        </p:par>
                        <p:par>
                          <p:cTn id="46" fill="hold">
                            <p:stCondLst>
                              <p:cond delay="1500"/>
                            </p:stCondLst>
                            <p:childTnLst>
                              <p:par>
                                <p:cTn id="47" presetID="10" presetClass="entr" presetSubtype="0" fill="hold" nodeType="afterEffect">
                                  <p:stCondLst>
                                    <p:cond delay="0"/>
                                  </p:stCondLst>
                                  <p:childTnLst>
                                    <p:set>
                                      <p:cBhvr>
                                        <p:cTn id="48" dur="1" fill="hold">
                                          <p:stCondLst>
                                            <p:cond delay="0"/>
                                          </p:stCondLst>
                                        </p:cTn>
                                        <p:tgtEl>
                                          <p:spTgt spid="113"/>
                                        </p:tgtEl>
                                        <p:attrNameLst>
                                          <p:attrName>style.visibility</p:attrName>
                                        </p:attrNameLst>
                                      </p:cBhvr>
                                      <p:to>
                                        <p:strVal val="visible"/>
                                      </p:to>
                                    </p:set>
                                    <p:animEffect transition="in" filter="fade">
                                      <p:cBhvr>
                                        <p:cTn id="49" dur="500"/>
                                        <p:tgtEl>
                                          <p:spTgt spid="113"/>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252"/>
                                        </p:tgtEl>
                                        <p:attrNameLst>
                                          <p:attrName>style.visibility</p:attrName>
                                        </p:attrNameLst>
                                      </p:cBhvr>
                                      <p:to>
                                        <p:strVal val="visible"/>
                                      </p:to>
                                    </p:set>
                                    <p:animEffect transition="in" filter="fade">
                                      <p:cBhvr>
                                        <p:cTn id="54" dur="500"/>
                                        <p:tgtEl>
                                          <p:spTgt spid="252"/>
                                        </p:tgtEl>
                                      </p:cBhvr>
                                    </p:animEffect>
                                  </p:childTnLst>
                                </p:cTn>
                              </p:par>
                            </p:childTnLst>
                          </p:cTn>
                        </p:par>
                        <p:par>
                          <p:cTn id="55" fill="hold">
                            <p:stCondLst>
                              <p:cond delay="500"/>
                            </p:stCondLst>
                            <p:childTnLst>
                              <p:par>
                                <p:cTn id="56" presetID="22" presetClass="entr" presetSubtype="1" fill="hold" nodeType="afterEffect">
                                  <p:stCondLst>
                                    <p:cond delay="0"/>
                                  </p:stCondLst>
                                  <p:childTnLst>
                                    <p:set>
                                      <p:cBhvr>
                                        <p:cTn id="57" dur="1" fill="hold">
                                          <p:stCondLst>
                                            <p:cond delay="0"/>
                                          </p:stCondLst>
                                        </p:cTn>
                                        <p:tgtEl>
                                          <p:spTgt spid="340"/>
                                        </p:tgtEl>
                                        <p:attrNameLst>
                                          <p:attrName>style.visibility</p:attrName>
                                        </p:attrNameLst>
                                      </p:cBhvr>
                                      <p:to>
                                        <p:strVal val="visible"/>
                                      </p:to>
                                    </p:set>
                                    <p:animEffect transition="in" filter="wipe(up)">
                                      <p:cBhvr>
                                        <p:cTn id="58" dur="500"/>
                                        <p:tgtEl>
                                          <p:spTgt spid="340"/>
                                        </p:tgtEl>
                                      </p:cBhvr>
                                    </p:animEffect>
                                  </p:childTnLst>
                                </p:cTn>
                              </p:par>
                              <p:par>
                                <p:cTn id="59" presetID="22" presetClass="entr" presetSubtype="1" fill="hold" nodeType="withEffect">
                                  <p:stCondLst>
                                    <p:cond delay="300"/>
                                  </p:stCondLst>
                                  <p:childTnLst>
                                    <p:set>
                                      <p:cBhvr>
                                        <p:cTn id="60" dur="1" fill="hold">
                                          <p:stCondLst>
                                            <p:cond delay="0"/>
                                          </p:stCondLst>
                                        </p:cTn>
                                        <p:tgtEl>
                                          <p:spTgt spid="328"/>
                                        </p:tgtEl>
                                        <p:attrNameLst>
                                          <p:attrName>style.visibility</p:attrName>
                                        </p:attrNameLst>
                                      </p:cBhvr>
                                      <p:to>
                                        <p:strVal val="visible"/>
                                      </p:to>
                                    </p:set>
                                    <p:animEffect transition="in" filter="wipe(up)">
                                      <p:cBhvr>
                                        <p:cTn id="61" dur="500"/>
                                        <p:tgtEl>
                                          <p:spTgt spid="328"/>
                                        </p:tgtEl>
                                      </p:cBhvr>
                                    </p:animEffect>
                                  </p:childTnLst>
                                </p:cTn>
                              </p:par>
                              <p:par>
                                <p:cTn id="62" presetID="22" presetClass="entr" presetSubtype="1" fill="hold" nodeType="withEffect">
                                  <p:stCondLst>
                                    <p:cond delay="1000"/>
                                  </p:stCondLst>
                                  <p:childTnLst>
                                    <p:set>
                                      <p:cBhvr>
                                        <p:cTn id="63" dur="1" fill="hold">
                                          <p:stCondLst>
                                            <p:cond delay="0"/>
                                          </p:stCondLst>
                                        </p:cTn>
                                        <p:tgtEl>
                                          <p:spTgt spid="331"/>
                                        </p:tgtEl>
                                        <p:attrNameLst>
                                          <p:attrName>style.visibility</p:attrName>
                                        </p:attrNameLst>
                                      </p:cBhvr>
                                      <p:to>
                                        <p:strVal val="visible"/>
                                      </p:to>
                                    </p:set>
                                    <p:animEffect transition="in" filter="wipe(up)">
                                      <p:cBhvr>
                                        <p:cTn id="64" dur="700"/>
                                        <p:tgtEl>
                                          <p:spTgt spid="331"/>
                                        </p:tgtEl>
                                      </p:cBhvr>
                                    </p:animEffect>
                                  </p:childTnLst>
                                </p:cTn>
                              </p:par>
                              <p:par>
                                <p:cTn id="65" presetID="22" presetClass="entr" presetSubtype="1" fill="hold" nodeType="withEffect">
                                  <p:stCondLst>
                                    <p:cond delay="300"/>
                                  </p:stCondLst>
                                  <p:childTnLst>
                                    <p:set>
                                      <p:cBhvr>
                                        <p:cTn id="66" dur="1" fill="hold">
                                          <p:stCondLst>
                                            <p:cond delay="0"/>
                                          </p:stCondLst>
                                        </p:cTn>
                                        <p:tgtEl>
                                          <p:spTgt spid="334"/>
                                        </p:tgtEl>
                                        <p:attrNameLst>
                                          <p:attrName>style.visibility</p:attrName>
                                        </p:attrNameLst>
                                      </p:cBhvr>
                                      <p:to>
                                        <p:strVal val="visible"/>
                                      </p:to>
                                    </p:set>
                                    <p:animEffect transition="in" filter="wipe(up)">
                                      <p:cBhvr>
                                        <p:cTn id="67" dur="500"/>
                                        <p:tgtEl>
                                          <p:spTgt spid="334"/>
                                        </p:tgtEl>
                                      </p:cBhvr>
                                    </p:animEffect>
                                  </p:childTnLst>
                                </p:cTn>
                              </p:par>
                              <p:par>
                                <p:cTn id="68" presetID="22" presetClass="entr" presetSubtype="1" fill="hold" nodeType="withEffect">
                                  <p:stCondLst>
                                    <p:cond delay="400"/>
                                  </p:stCondLst>
                                  <p:childTnLst>
                                    <p:set>
                                      <p:cBhvr>
                                        <p:cTn id="69" dur="1" fill="hold">
                                          <p:stCondLst>
                                            <p:cond delay="0"/>
                                          </p:stCondLst>
                                        </p:cTn>
                                        <p:tgtEl>
                                          <p:spTgt spid="337"/>
                                        </p:tgtEl>
                                        <p:attrNameLst>
                                          <p:attrName>style.visibility</p:attrName>
                                        </p:attrNameLst>
                                      </p:cBhvr>
                                      <p:to>
                                        <p:strVal val="visible"/>
                                      </p:to>
                                    </p:set>
                                    <p:animEffect transition="in" filter="wipe(up)">
                                      <p:cBhvr>
                                        <p:cTn id="70" dur="500"/>
                                        <p:tgtEl>
                                          <p:spTgt spid="337"/>
                                        </p:tgtEl>
                                      </p:cBhvr>
                                    </p:animEffect>
                                  </p:childTnLst>
                                </p:cTn>
                              </p:par>
                              <p:par>
                                <p:cTn id="71" presetID="22" presetClass="entr" presetSubtype="1" fill="hold" nodeType="withEffect">
                                  <p:stCondLst>
                                    <p:cond delay="1000"/>
                                  </p:stCondLst>
                                  <p:childTnLst>
                                    <p:set>
                                      <p:cBhvr>
                                        <p:cTn id="72" dur="1" fill="hold">
                                          <p:stCondLst>
                                            <p:cond delay="0"/>
                                          </p:stCondLst>
                                        </p:cTn>
                                        <p:tgtEl>
                                          <p:spTgt spid="293"/>
                                        </p:tgtEl>
                                        <p:attrNameLst>
                                          <p:attrName>style.visibility</p:attrName>
                                        </p:attrNameLst>
                                      </p:cBhvr>
                                      <p:to>
                                        <p:strVal val="visible"/>
                                      </p:to>
                                    </p:set>
                                    <p:animEffect transition="in" filter="wipe(up)">
                                      <p:cBhvr>
                                        <p:cTn id="73" dur="500"/>
                                        <p:tgtEl>
                                          <p:spTgt spid="293"/>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nodeType="clickEffect">
                                  <p:stCondLst>
                                    <p:cond delay="0"/>
                                  </p:stCondLst>
                                  <p:childTnLst>
                                    <p:set>
                                      <p:cBhvr>
                                        <p:cTn id="77" dur="1" fill="hold">
                                          <p:stCondLst>
                                            <p:cond delay="0"/>
                                          </p:stCondLst>
                                        </p:cTn>
                                        <p:tgtEl>
                                          <p:spTgt spid="131"/>
                                        </p:tgtEl>
                                        <p:attrNameLst>
                                          <p:attrName>style.visibility</p:attrName>
                                        </p:attrNameLst>
                                      </p:cBhvr>
                                      <p:to>
                                        <p:strVal val="visible"/>
                                      </p:to>
                                    </p:set>
                                    <p:animEffect transition="in" filter="fade">
                                      <p:cBhvr>
                                        <p:cTn id="78" dur="500"/>
                                        <p:tgtEl>
                                          <p:spTgt spid="131"/>
                                        </p:tgtEl>
                                      </p:cBhvr>
                                    </p:animEffect>
                                  </p:childTnLst>
                                </p:cTn>
                              </p:par>
                            </p:childTnLst>
                          </p:cTn>
                        </p:par>
                        <p:par>
                          <p:cTn id="79" fill="hold">
                            <p:stCondLst>
                              <p:cond delay="500"/>
                            </p:stCondLst>
                            <p:childTnLst>
                              <p:par>
                                <p:cTn id="80" presetID="10" presetClass="entr" presetSubtype="0" fill="hold" nodeType="afterEffect">
                                  <p:stCondLst>
                                    <p:cond delay="0"/>
                                  </p:stCondLst>
                                  <p:childTnLst>
                                    <p:set>
                                      <p:cBhvr>
                                        <p:cTn id="81" dur="1" fill="hold">
                                          <p:stCondLst>
                                            <p:cond delay="0"/>
                                          </p:stCondLst>
                                        </p:cTn>
                                        <p:tgtEl>
                                          <p:spTgt spid="167"/>
                                        </p:tgtEl>
                                        <p:attrNameLst>
                                          <p:attrName>style.visibility</p:attrName>
                                        </p:attrNameLst>
                                      </p:cBhvr>
                                      <p:to>
                                        <p:strVal val="visible"/>
                                      </p:to>
                                    </p:set>
                                    <p:animEffect transition="in" filter="fade">
                                      <p:cBhvr>
                                        <p:cTn id="82" dur="500"/>
                                        <p:tgtEl>
                                          <p:spTgt spid="167"/>
                                        </p:tgtEl>
                                      </p:cBhvr>
                                    </p:animEffect>
                                  </p:childTnLst>
                                </p:cTn>
                              </p:par>
                            </p:childTnLst>
                          </p:cTn>
                        </p:par>
                        <p:par>
                          <p:cTn id="83" fill="hold">
                            <p:stCondLst>
                              <p:cond delay="1000"/>
                            </p:stCondLst>
                            <p:childTnLst>
                              <p:par>
                                <p:cTn id="84" presetID="10" presetClass="entr" presetSubtype="0" fill="hold" nodeType="afterEffect">
                                  <p:stCondLst>
                                    <p:cond delay="0"/>
                                  </p:stCondLst>
                                  <p:childTnLst>
                                    <p:set>
                                      <p:cBhvr>
                                        <p:cTn id="85" dur="1" fill="hold">
                                          <p:stCondLst>
                                            <p:cond delay="0"/>
                                          </p:stCondLst>
                                        </p:cTn>
                                        <p:tgtEl>
                                          <p:spTgt spid="230"/>
                                        </p:tgtEl>
                                        <p:attrNameLst>
                                          <p:attrName>style.visibility</p:attrName>
                                        </p:attrNameLst>
                                      </p:cBhvr>
                                      <p:to>
                                        <p:strVal val="visible"/>
                                      </p:to>
                                    </p:set>
                                    <p:animEffect transition="in" filter="fade">
                                      <p:cBhvr>
                                        <p:cTn id="86" dur="500"/>
                                        <p:tgtEl>
                                          <p:spTgt spid="230"/>
                                        </p:tgtEl>
                                      </p:cBhvr>
                                    </p:animEffect>
                                  </p:childTnLst>
                                </p:cTn>
                              </p:par>
                            </p:childTnLst>
                          </p:cTn>
                        </p:par>
                        <p:par>
                          <p:cTn id="87" fill="hold">
                            <p:stCondLst>
                              <p:cond delay="1500"/>
                            </p:stCondLst>
                            <p:childTnLst>
                              <p:par>
                                <p:cTn id="88" presetID="22" presetClass="entr" presetSubtype="1" fill="hold" nodeType="afterEffect">
                                  <p:stCondLst>
                                    <p:cond delay="0"/>
                                  </p:stCondLst>
                                  <p:childTnLst>
                                    <p:set>
                                      <p:cBhvr>
                                        <p:cTn id="89" dur="1" fill="hold">
                                          <p:stCondLst>
                                            <p:cond delay="0"/>
                                          </p:stCondLst>
                                        </p:cTn>
                                        <p:tgtEl>
                                          <p:spTgt spid="296"/>
                                        </p:tgtEl>
                                        <p:attrNameLst>
                                          <p:attrName>style.visibility</p:attrName>
                                        </p:attrNameLst>
                                      </p:cBhvr>
                                      <p:to>
                                        <p:strVal val="visible"/>
                                      </p:to>
                                    </p:set>
                                    <p:animEffect transition="in" filter="wipe(up)">
                                      <p:cBhvr>
                                        <p:cTn id="90" dur="500"/>
                                        <p:tgtEl>
                                          <p:spTgt spid="296"/>
                                        </p:tgtEl>
                                      </p:cBhvr>
                                    </p:animEffect>
                                  </p:childTnLst>
                                </p:cTn>
                              </p:par>
                              <p:par>
                                <p:cTn id="91" presetID="22" presetClass="entr" presetSubtype="1" fill="hold" nodeType="withEffect">
                                  <p:stCondLst>
                                    <p:cond delay="300"/>
                                  </p:stCondLst>
                                  <p:childTnLst>
                                    <p:set>
                                      <p:cBhvr>
                                        <p:cTn id="92" dur="1" fill="hold">
                                          <p:stCondLst>
                                            <p:cond delay="0"/>
                                          </p:stCondLst>
                                        </p:cTn>
                                        <p:tgtEl>
                                          <p:spTgt spid="346"/>
                                        </p:tgtEl>
                                        <p:attrNameLst>
                                          <p:attrName>style.visibility</p:attrName>
                                        </p:attrNameLst>
                                      </p:cBhvr>
                                      <p:to>
                                        <p:strVal val="visible"/>
                                      </p:to>
                                    </p:set>
                                    <p:animEffect transition="in" filter="wipe(up)">
                                      <p:cBhvr>
                                        <p:cTn id="93" dur="500"/>
                                        <p:tgtEl>
                                          <p:spTgt spid="346"/>
                                        </p:tgtEl>
                                      </p:cBhvr>
                                    </p:animEffect>
                                  </p:childTnLst>
                                </p:cTn>
                              </p:par>
                              <p:par>
                                <p:cTn id="94" presetID="22" presetClass="entr" presetSubtype="1" fill="hold" nodeType="withEffect">
                                  <p:stCondLst>
                                    <p:cond delay="200"/>
                                  </p:stCondLst>
                                  <p:childTnLst>
                                    <p:set>
                                      <p:cBhvr>
                                        <p:cTn id="95" dur="1" fill="hold">
                                          <p:stCondLst>
                                            <p:cond delay="0"/>
                                          </p:stCondLst>
                                        </p:cTn>
                                        <p:tgtEl>
                                          <p:spTgt spid="343"/>
                                        </p:tgtEl>
                                        <p:attrNameLst>
                                          <p:attrName>style.visibility</p:attrName>
                                        </p:attrNameLst>
                                      </p:cBhvr>
                                      <p:to>
                                        <p:strVal val="visible"/>
                                      </p:to>
                                    </p:set>
                                    <p:animEffect transition="in" filter="wipe(up)">
                                      <p:cBhvr>
                                        <p:cTn id="96" dur="500"/>
                                        <p:tgtEl>
                                          <p:spTgt spid="343"/>
                                        </p:tgtEl>
                                      </p:cBhvr>
                                    </p:animEffect>
                                  </p:childTnLst>
                                </p:cTn>
                              </p:par>
                              <p:par>
                                <p:cTn id="97" presetID="22" presetClass="entr" presetSubtype="1" fill="hold" nodeType="withEffect">
                                  <p:stCondLst>
                                    <p:cond delay="800"/>
                                  </p:stCondLst>
                                  <p:childTnLst>
                                    <p:set>
                                      <p:cBhvr>
                                        <p:cTn id="98" dur="1" fill="hold">
                                          <p:stCondLst>
                                            <p:cond delay="0"/>
                                          </p:stCondLst>
                                        </p:cTn>
                                        <p:tgtEl>
                                          <p:spTgt spid="299"/>
                                        </p:tgtEl>
                                        <p:attrNameLst>
                                          <p:attrName>style.visibility</p:attrName>
                                        </p:attrNameLst>
                                      </p:cBhvr>
                                      <p:to>
                                        <p:strVal val="visible"/>
                                      </p:to>
                                    </p:set>
                                    <p:animEffect transition="in" filter="wipe(up)">
                                      <p:cBhvr>
                                        <p:cTn id="99" dur="500"/>
                                        <p:tgtEl>
                                          <p:spTgt spid="299"/>
                                        </p:tgtEl>
                                      </p:cBhvr>
                                    </p:animEffect>
                                  </p:childTnLst>
                                </p:cTn>
                              </p:par>
                            </p:childTnLst>
                          </p:cTn>
                        </p:par>
                      </p:childTnLst>
                    </p:cTn>
                  </p:par>
                  <p:par>
                    <p:cTn id="100" fill="hold">
                      <p:stCondLst>
                        <p:cond delay="indefinite"/>
                      </p:stCondLst>
                      <p:childTnLst>
                        <p:par>
                          <p:cTn id="101" fill="hold">
                            <p:stCondLst>
                              <p:cond delay="0"/>
                            </p:stCondLst>
                            <p:childTnLst>
                              <p:par>
                                <p:cTn id="102" presetID="10" presetClass="entr" presetSubtype="0" fill="hold" nodeType="clickEffect">
                                  <p:stCondLst>
                                    <p:cond delay="0"/>
                                  </p:stCondLst>
                                  <p:childTnLst>
                                    <p:set>
                                      <p:cBhvr>
                                        <p:cTn id="103" dur="1" fill="hold">
                                          <p:stCondLst>
                                            <p:cond delay="0"/>
                                          </p:stCondLst>
                                        </p:cTn>
                                        <p:tgtEl>
                                          <p:spTgt spid="185"/>
                                        </p:tgtEl>
                                        <p:attrNameLst>
                                          <p:attrName>style.visibility</p:attrName>
                                        </p:attrNameLst>
                                      </p:cBhvr>
                                      <p:to>
                                        <p:strVal val="visible"/>
                                      </p:to>
                                    </p:set>
                                    <p:animEffect transition="in" filter="fade">
                                      <p:cBhvr>
                                        <p:cTn id="104" dur="500"/>
                                        <p:tgtEl>
                                          <p:spTgt spid="185"/>
                                        </p:tgtEl>
                                      </p:cBhvr>
                                    </p:animEffect>
                                  </p:childTnLst>
                                </p:cTn>
                              </p:par>
                            </p:childTnLst>
                          </p:cTn>
                        </p:par>
                        <p:par>
                          <p:cTn id="105" fill="hold">
                            <p:stCondLst>
                              <p:cond delay="500"/>
                            </p:stCondLst>
                            <p:childTnLst>
                              <p:par>
                                <p:cTn id="106" presetID="10" presetClass="entr" presetSubtype="0" fill="hold" nodeType="afterEffect">
                                  <p:stCondLst>
                                    <p:cond delay="0"/>
                                  </p:stCondLst>
                                  <p:childTnLst>
                                    <p:set>
                                      <p:cBhvr>
                                        <p:cTn id="107" dur="1" fill="hold">
                                          <p:stCondLst>
                                            <p:cond delay="0"/>
                                          </p:stCondLst>
                                        </p:cTn>
                                        <p:tgtEl>
                                          <p:spTgt spid="271"/>
                                        </p:tgtEl>
                                        <p:attrNameLst>
                                          <p:attrName>style.visibility</p:attrName>
                                        </p:attrNameLst>
                                      </p:cBhvr>
                                      <p:to>
                                        <p:strVal val="visible"/>
                                      </p:to>
                                    </p:set>
                                    <p:animEffect transition="in" filter="fade">
                                      <p:cBhvr>
                                        <p:cTn id="108" dur="500"/>
                                        <p:tgtEl>
                                          <p:spTgt spid="271"/>
                                        </p:tgtEl>
                                      </p:cBhvr>
                                    </p:animEffect>
                                  </p:childTnLst>
                                </p:cTn>
                              </p:par>
                            </p:childTnLst>
                          </p:cTn>
                        </p:par>
                        <p:par>
                          <p:cTn id="109" fill="hold">
                            <p:stCondLst>
                              <p:cond delay="1000"/>
                            </p:stCondLst>
                            <p:childTnLst>
                              <p:par>
                                <p:cTn id="110" presetID="22" presetClass="entr" presetSubtype="1" fill="hold" nodeType="afterEffect">
                                  <p:stCondLst>
                                    <p:cond delay="0"/>
                                  </p:stCondLst>
                                  <p:childTnLst>
                                    <p:set>
                                      <p:cBhvr>
                                        <p:cTn id="111" dur="1" fill="hold">
                                          <p:stCondLst>
                                            <p:cond delay="0"/>
                                          </p:stCondLst>
                                        </p:cTn>
                                        <p:tgtEl>
                                          <p:spTgt spid="303"/>
                                        </p:tgtEl>
                                        <p:attrNameLst>
                                          <p:attrName>style.visibility</p:attrName>
                                        </p:attrNameLst>
                                      </p:cBhvr>
                                      <p:to>
                                        <p:strVal val="visible"/>
                                      </p:to>
                                    </p:set>
                                    <p:animEffect transition="in" filter="wipe(up)">
                                      <p:cBhvr>
                                        <p:cTn id="112" dur="500"/>
                                        <p:tgtEl>
                                          <p:spTgt spid="303"/>
                                        </p:tgtEl>
                                      </p:cBhvr>
                                    </p:animEffect>
                                  </p:childTnLst>
                                </p:cTn>
                              </p:par>
                            </p:childTnLst>
                          </p:cTn>
                        </p:par>
                        <p:par>
                          <p:cTn id="113" fill="hold">
                            <p:stCondLst>
                              <p:cond delay="1500"/>
                            </p:stCondLst>
                            <p:childTnLst>
                              <p:par>
                                <p:cTn id="114" presetID="22" presetClass="entr" presetSubtype="1" fill="hold" nodeType="afterEffect">
                                  <p:stCondLst>
                                    <p:cond delay="0"/>
                                  </p:stCondLst>
                                  <p:childTnLst>
                                    <p:set>
                                      <p:cBhvr>
                                        <p:cTn id="115" dur="1" fill="hold">
                                          <p:stCondLst>
                                            <p:cond delay="0"/>
                                          </p:stCondLst>
                                        </p:cTn>
                                        <p:tgtEl>
                                          <p:spTgt spid="306"/>
                                        </p:tgtEl>
                                        <p:attrNameLst>
                                          <p:attrName>style.visibility</p:attrName>
                                        </p:attrNameLst>
                                      </p:cBhvr>
                                      <p:to>
                                        <p:strVal val="visible"/>
                                      </p:to>
                                    </p:set>
                                    <p:animEffect transition="in" filter="wipe(up)">
                                      <p:cBhvr>
                                        <p:cTn id="116" dur="500"/>
                                        <p:tgtEl>
                                          <p:spTgt spid="306"/>
                                        </p:tgtEl>
                                      </p:cBhvr>
                                    </p:animEffect>
                                  </p:childTnLst>
                                </p:cTn>
                              </p:par>
                            </p:childTnLst>
                          </p:cTn>
                        </p:par>
                        <p:par>
                          <p:cTn id="117" fill="hold">
                            <p:stCondLst>
                              <p:cond delay="2000"/>
                            </p:stCondLst>
                            <p:childTnLst>
                              <p:par>
                                <p:cTn id="118" presetID="22" presetClass="entr" presetSubtype="1" fill="hold" nodeType="afterEffect">
                                  <p:stCondLst>
                                    <p:cond delay="0"/>
                                  </p:stCondLst>
                                  <p:childTnLst>
                                    <p:set>
                                      <p:cBhvr>
                                        <p:cTn id="119" dur="1" fill="hold">
                                          <p:stCondLst>
                                            <p:cond delay="0"/>
                                          </p:stCondLst>
                                        </p:cTn>
                                        <p:tgtEl>
                                          <p:spTgt spid="349"/>
                                        </p:tgtEl>
                                        <p:attrNameLst>
                                          <p:attrName>style.visibility</p:attrName>
                                        </p:attrNameLst>
                                      </p:cBhvr>
                                      <p:to>
                                        <p:strVal val="visible"/>
                                      </p:to>
                                    </p:set>
                                    <p:animEffect transition="in" filter="wipe(up)">
                                      <p:cBhvr>
                                        <p:cTn id="120" dur="500"/>
                                        <p:tgtEl>
                                          <p:spTgt spid="349"/>
                                        </p:tgtEl>
                                      </p:cBhvr>
                                    </p:animEffect>
                                  </p:childTnLst>
                                </p:cTn>
                              </p:par>
                              <p:par>
                                <p:cTn id="121" presetID="22" presetClass="entr" presetSubtype="1" fill="hold" nodeType="withEffect">
                                  <p:stCondLst>
                                    <p:cond delay="0"/>
                                  </p:stCondLst>
                                  <p:childTnLst>
                                    <p:set>
                                      <p:cBhvr>
                                        <p:cTn id="122" dur="1" fill="hold">
                                          <p:stCondLst>
                                            <p:cond delay="0"/>
                                          </p:stCondLst>
                                        </p:cTn>
                                        <p:tgtEl>
                                          <p:spTgt spid="309"/>
                                        </p:tgtEl>
                                        <p:attrNameLst>
                                          <p:attrName>style.visibility</p:attrName>
                                        </p:attrNameLst>
                                      </p:cBhvr>
                                      <p:to>
                                        <p:strVal val="visible"/>
                                      </p:to>
                                    </p:set>
                                    <p:animEffect transition="in" filter="wipe(up)">
                                      <p:cBhvr>
                                        <p:cTn id="123" dur="500"/>
                                        <p:tgtEl>
                                          <p:spTgt spid="3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Load Balancing &amp; Fault Tolerance</a:t>
            </a:r>
          </a:p>
        </p:txBody>
      </p:sp>
      <p:sp>
        <p:nvSpPr>
          <p:cNvPr id="221" name="Can 220"/>
          <p:cNvSpPr/>
          <p:nvPr/>
        </p:nvSpPr>
        <p:spPr>
          <a:xfrm>
            <a:off x="5879179" y="6398695"/>
            <a:ext cx="442681" cy="501290"/>
          </a:xfrm>
          <a:prstGeom prst="can">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nvGrpSpPr>
          <p:cNvPr id="391" name="Group 390"/>
          <p:cNvGrpSpPr/>
          <p:nvPr/>
        </p:nvGrpSpPr>
        <p:grpSpPr>
          <a:xfrm>
            <a:off x="4464100" y="2564659"/>
            <a:ext cx="3593978" cy="3147498"/>
            <a:chOff x="4156030" y="3448050"/>
            <a:chExt cx="2566671" cy="2250456"/>
          </a:xfrm>
        </p:grpSpPr>
        <p:sp>
          <p:nvSpPr>
            <p:cNvPr id="392" name="Rectangle 391"/>
            <p:cNvSpPr/>
            <p:nvPr/>
          </p:nvSpPr>
          <p:spPr>
            <a:xfrm>
              <a:off x="4156031" y="3562350"/>
              <a:ext cx="2566670" cy="2136156"/>
            </a:xfrm>
            <a:prstGeom prst="rect">
              <a:avLst/>
            </a:prstGeom>
            <a:solidFill>
              <a:srgbClr val="ADE5F9"/>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393" name="Flowchart: Alternate Process 392"/>
            <p:cNvSpPr/>
            <p:nvPr/>
          </p:nvSpPr>
          <p:spPr>
            <a:xfrm>
              <a:off x="4156030" y="3448050"/>
              <a:ext cx="1230039"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1243493" rtl="0" eaLnBrk="1" fontAlgn="auto" latinLnBrk="0" hangingPunct="1">
                <a:lnSpc>
                  <a:spcPct val="100000"/>
                </a:lnSpc>
                <a:spcBef>
                  <a:spcPts val="0"/>
                </a:spcBef>
                <a:spcAft>
                  <a:spcPts val="0"/>
                </a:spcAft>
                <a:buClrTx/>
                <a:buSzTx/>
                <a:buFontTx/>
                <a:buNone/>
                <a:tabLst/>
                <a:defRPr/>
              </a:pPr>
              <a:r>
                <a:rPr kumimoji="0" lang="en-US" sz="1496" b="1" i="0" u="none" strike="noStrike" kern="0" cap="none" spc="0" normalizeH="0" baseline="0" noProof="0">
                  <a:ln>
                    <a:noFill/>
                  </a:ln>
                  <a:solidFill>
                    <a:prstClr val="black"/>
                  </a:solidFill>
                  <a:effectLst/>
                  <a:uLnTx/>
                  <a:uFillTx/>
                  <a:latin typeface="Lucida Console" panose="020B0609040504020204" pitchFamily="49" charset="0"/>
                  <a:ea typeface="+mn-ea"/>
                  <a:cs typeface="+mn-cs"/>
                </a:rPr>
                <a:t>DOCKER_HOST</a:t>
              </a:r>
            </a:p>
          </p:txBody>
        </p:sp>
      </p:grpSp>
      <p:grpSp>
        <p:nvGrpSpPr>
          <p:cNvPr id="394" name="Group 393"/>
          <p:cNvGrpSpPr/>
          <p:nvPr/>
        </p:nvGrpSpPr>
        <p:grpSpPr>
          <a:xfrm>
            <a:off x="6371349" y="3224666"/>
            <a:ext cx="1544326" cy="2306797"/>
            <a:chOff x="7441366" y="1793260"/>
            <a:chExt cx="1135637" cy="1696328"/>
          </a:xfrm>
        </p:grpSpPr>
        <p:sp>
          <p:nvSpPr>
            <p:cNvPr id="395" name="Rectangle 394"/>
            <p:cNvSpPr/>
            <p:nvPr/>
          </p:nvSpPr>
          <p:spPr>
            <a:xfrm>
              <a:off x="7441367" y="1933398"/>
              <a:ext cx="1135636" cy="1556190"/>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396" name="Flowchart: Alternate Process 395"/>
            <p:cNvSpPr/>
            <p:nvPr/>
          </p:nvSpPr>
          <p:spPr>
            <a:xfrm>
              <a:off x="7441366" y="1793260"/>
              <a:ext cx="968381"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1243493" rtl="0" eaLnBrk="1" fontAlgn="auto" latinLnBrk="0" hangingPunct="1">
                <a:lnSpc>
                  <a:spcPct val="100000"/>
                </a:lnSpc>
                <a:spcBef>
                  <a:spcPts val="0"/>
                </a:spcBef>
                <a:spcAft>
                  <a:spcPts val="0"/>
                </a:spcAft>
                <a:buClrTx/>
                <a:buSzTx/>
                <a:buFontTx/>
                <a:buNone/>
                <a:tabLst/>
                <a:defRPr/>
              </a:pPr>
              <a:r>
                <a:rPr kumimoji="0" lang="en-US" sz="1496" b="1" i="0" u="none" strike="noStrike" kern="0" cap="none" spc="0" normalizeH="0" baseline="0" noProof="0">
                  <a:ln>
                    <a:noFill/>
                  </a:ln>
                  <a:solidFill>
                    <a:prstClr val="black"/>
                  </a:solidFill>
                  <a:effectLst/>
                  <a:uLnTx/>
                  <a:uFillTx/>
                  <a:latin typeface="Calibri"/>
                  <a:ea typeface="+mn-ea"/>
                  <a:cs typeface="+mn-cs"/>
                </a:rPr>
                <a:t>Image Cache</a:t>
              </a:r>
            </a:p>
          </p:txBody>
        </p:sp>
      </p:grpSp>
      <p:grpSp>
        <p:nvGrpSpPr>
          <p:cNvPr id="397" name="Group 396"/>
          <p:cNvGrpSpPr/>
          <p:nvPr/>
        </p:nvGrpSpPr>
        <p:grpSpPr>
          <a:xfrm>
            <a:off x="4645563" y="3224666"/>
            <a:ext cx="1544325" cy="2306797"/>
            <a:chOff x="6172291" y="1793260"/>
            <a:chExt cx="1135636" cy="1696328"/>
          </a:xfrm>
        </p:grpSpPr>
        <p:sp>
          <p:nvSpPr>
            <p:cNvPr id="398" name="Rectangle 397"/>
            <p:cNvSpPr/>
            <p:nvPr/>
          </p:nvSpPr>
          <p:spPr>
            <a:xfrm>
              <a:off x="6172291" y="1933398"/>
              <a:ext cx="1135636" cy="1556190"/>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399" name="Flowchart: Alternate Process 398"/>
            <p:cNvSpPr/>
            <p:nvPr/>
          </p:nvSpPr>
          <p:spPr>
            <a:xfrm>
              <a:off x="6172291" y="1793260"/>
              <a:ext cx="894492"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1243493" rtl="0" eaLnBrk="1" fontAlgn="auto" latinLnBrk="0" hangingPunct="1">
                <a:lnSpc>
                  <a:spcPct val="100000"/>
                </a:lnSpc>
                <a:spcBef>
                  <a:spcPts val="0"/>
                </a:spcBef>
                <a:spcAft>
                  <a:spcPts val="0"/>
                </a:spcAft>
                <a:buClrTx/>
                <a:buSzTx/>
                <a:buFontTx/>
                <a:buNone/>
                <a:tabLst/>
                <a:defRPr/>
              </a:pPr>
              <a:r>
                <a:rPr kumimoji="0" lang="en-US" sz="1496" b="1" i="0" u="none" strike="noStrike" kern="0" cap="none" spc="0" normalizeH="0" baseline="0" noProof="0">
                  <a:ln>
                    <a:noFill/>
                  </a:ln>
                  <a:solidFill>
                    <a:prstClr val="black"/>
                  </a:solidFill>
                  <a:effectLst/>
                  <a:uLnTx/>
                  <a:uFillTx/>
                  <a:latin typeface="Calibri"/>
                  <a:ea typeface="+mn-ea"/>
                  <a:cs typeface="+mn-cs"/>
                </a:rPr>
                <a:t>Containers</a:t>
              </a:r>
            </a:p>
          </p:txBody>
        </p:sp>
      </p:grpSp>
      <p:sp>
        <p:nvSpPr>
          <p:cNvPr id="400" name="Rectangle 399"/>
          <p:cNvSpPr/>
          <p:nvPr/>
        </p:nvSpPr>
        <p:spPr>
          <a:xfrm>
            <a:off x="4638532" y="2935398"/>
            <a:ext cx="3277143" cy="223919"/>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r>
              <a:rPr kumimoji="0" lang="en-US" sz="1496" b="0" i="0" u="none" strike="noStrike" kern="0" cap="none" spc="0" normalizeH="0" baseline="0" noProof="0">
                <a:ln>
                  <a:noFill/>
                </a:ln>
                <a:solidFill>
                  <a:sysClr val="windowText" lastClr="000000"/>
                </a:solidFill>
                <a:effectLst/>
                <a:uLnTx/>
                <a:uFillTx/>
                <a:latin typeface="Calibri"/>
                <a:ea typeface="+mn-ea"/>
                <a:cs typeface="+mn-cs"/>
              </a:rPr>
              <a:t>Docker daemon</a:t>
            </a:r>
          </a:p>
        </p:txBody>
      </p:sp>
      <p:pic>
        <p:nvPicPr>
          <p:cNvPr id="401" name="Picture 4" descr="http://www.mi2.hr/wp-content/uploads/2015/10/docker-logo.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139007" y="2413277"/>
            <a:ext cx="885945" cy="503773"/>
          </a:xfrm>
          <a:prstGeom prst="rect">
            <a:avLst/>
          </a:prstGeom>
          <a:noFill/>
          <a:extLst>
            <a:ext uri="{909E8E84-426E-40DD-AFC4-6F175D3DCCD1}">
              <a14:hiddenFill xmlns:a14="http://schemas.microsoft.com/office/drawing/2010/main">
                <a:solidFill>
                  <a:srgbClr val="FFFFFF"/>
                </a:solidFill>
              </a14:hiddenFill>
            </a:ext>
          </a:extLst>
        </p:spPr>
      </p:pic>
      <p:grpSp>
        <p:nvGrpSpPr>
          <p:cNvPr id="402" name="Group 401"/>
          <p:cNvGrpSpPr/>
          <p:nvPr/>
        </p:nvGrpSpPr>
        <p:grpSpPr>
          <a:xfrm>
            <a:off x="4675446" y="5365646"/>
            <a:ext cx="735495" cy="453124"/>
            <a:chOff x="3240661" y="1005909"/>
            <a:chExt cx="540854" cy="333210"/>
          </a:xfrm>
        </p:grpSpPr>
        <p:grpSp>
          <p:nvGrpSpPr>
            <p:cNvPr id="403" name="Group 402"/>
            <p:cNvGrpSpPr/>
            <p:nvPr/>
          </p:nvGrpSpPr>
          <p:grpSpPr>
            <a:xfrm>
              <a:off x="3240661" y="1005909"/>
              <a:ext cx="540854" cy="333210"/>
              <a:chOff x="1926169" y="1632181"/>
              <a:chExt cx="540854" cy="333210"/>
            </a:xfrm>
          </p:grpSpPr>
          <p:sp>
            <p:nvSpPr>
              <p:cNvPr id="405" name="Rectangle 404"/>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406" name="Rectangle 405"/>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nvGrpSpPr>
              <p:cNvPr id="407" name="Group 406"/>
              <p:cNvGrpSpPr/>
              <p:nvPr/>
            </p:nvGrpSpPr>
            <p:grpSpPr>
              <a:xfrm>
                <a:off x="1989961" y="1665409"/>
                <a:ext cx="413499" cy="266755"/>
                <a:chOff x="1371600" y="2038342"/>
                <a:chExt cx="609600" cy="393263"/>
              </a:xfrm>
            </p:grpSpPr>
            <p:cxnSp>
              <p:nvCxnSpPr>
                <p:cNvPr id="411" name="Straight Connector 410"/>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12" name="Straight Connector 411"/>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13" name="Straight Connector 412"/>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14" name="Straight Connector 413"/>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15" name="Straight Connector 414"/>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16" name="Straight Connector 415"/>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17" name="Straight Connector 416"/>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18" name="Straight Connector 417"/>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19" name="Straight Connector 418"/>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408" name="Rectangle 407"/>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409" name="Rectangle 408"/>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410" name="Rectangle 409"/>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sp>
          <p:nvSpPr>
            <p:cNvPr id="404" name="Rectangle 403"/>
            <p:cNvSpPr/>
            <p:nvPr/>
          </p:nvSpPr>
          <p:spPr>
            <a:xfrm>
              <a:off x="3347642" y="1092724"/>
              <a:ext cx="324240" cy="16461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r>
                <a:rPr kumimoji="0" lang="en-US" sz="1360" b="0" i="0" u="none" strike="noStrike" kern="0" cap="none" spc="0" normalizeH="0" baseline="0" noProof="0">
                  <a:ln>
                    <a:noFill/>
                  </a:ln>
                  <a:solidFill>
                    <a:prstClr val="black"/>
                  </a:solidFill>
                  <a:effectLst/>
                  <a:uLnTx/>
                  <a:uFillTx/>
                  <a:latin typeface="Calibri"/>
                  <a:ea typeface="+mn-ea"/>
                  <a:cs typeface="+mn-cs"/>
                </a:rPr>
                <a:t>API</a:t>
              </a:r>
            </a:p>
          </p:txBody>
        </p:sp>
      </p:grpSp>
      <p:grpSp>
        <p:nvGrpSpPr>
          <p:cNvPr id="420" name="Group 419"/>
          <p:cNvGrpSpPr/>
          <p:nvPr/>
        </p:nvGrpSpPr>
        <p:grpSpPr>
          <a:xfrm>
            <a:off x="4676887" y="4913508"/>
            <a:ext cx="735495" cy="453124"/>
            <a:chOff x="3240661" y="1005909"/>
            <a:chExt cx="540854" cy="333210"/>
          </a:xfrm>
        </p:grpSpPr>
        <p:grpSp>
          <p:nvGrpSpPr>
            <p:cNvPr id="421" name="Group 420"/>
            <p:cNvGrpSpPr/>
            <p:nvPr/>
          </p:nvGrpSpPr>
          <p:grpSpPr>
            <a:xfrm>
              <a:off x="3240661" y="1005909"/>
              <a:ext cx="540854" cy="333210"/>
              <a:chOff x="1926169" y="1632181"/>
              <a:chExt cx="540854" cy="333210"/>
            </a:xfrm>
          </p:grpSpPr>
          <p:sp>
            <p:nvSpPr>
              <p:cNvPr id="423" name="Rectangle 422"/>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424" name="Rectangle 423"/>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nvGrpSpPr>
              <p:cNvPr id="425" name="Group 424"/>
              <p:cNvGrpSpPr/>
              <p:nvPr/>
            </p:nvGrpSpPr>
            <p:grpSpPr>
              <a:xfrm>
                <a:off x="1989961" y="1665409"/>
                <a:ext cx="413499" cy="266755"/>
                <a:chOff x="1371600" y="2038342"/>
                <a:chExt cx="609600" cy="393263"/>
              </a:xfrm>
            </p:grpSpPr>
            <p:cxnSp>
              <p:nvCxnSpPr>
                <p:cNvPr id="429" name="Straight Connector 428"/>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30" name="Straight Connector 429"/>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31" name="Straight Connector 430"/>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32" name="Straight Connector 431"/>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33" name="Straight Connector 432"/>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34" name="Straight Connector 433"/>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35" name="Straight Connector 434"/>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36" name="Straight Connector 435"/>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37" name="Straight Connector 436"/>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426" name="Rectangle 425"/>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427" name="Rectangle 426"/>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428" name="Rectangle 427"/>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sp>
          <p:nvSpPr>
            <p:cNvPr id="422" name="Rectangle 421"/>
            <p:cNvSpPr/>
            <p:nvPr/>
          </p:nvSpPr>
          <p:spPr>
            <a:xfrm>
              <a:off x="3347642" y="1092724"/>
              <a:ext cx="324240" cy="16461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r>
                <a:rPr kumimoji="0" lang="en-US" sz="1360" b="0" i="0" u="none" strike="noStrike" kern="0" cap="none" spc="0" normalizeH="0" baseline="0" noProof="0">
                  <a:ln>
                    <a:noFill/>
                  </a:ln>
                  <a:solidFill>
                    <a:prstClr val="black"/>
                  </a:solidFill>
                  <a:effectLst/>
                  <a:uLnTx/>
                  <a:uFillTx/>
                  <a:latin typeface="Calibri"/>
                  <a:ea typeface="+mn-ea"/>
                  <a:cs typeface="+mn-cs"/>
                </a:rPr>
                <a:t>API</a:t>
              </a:r>
            </a:p>
          </p:txBody>
        </p:sp>
      </p:grpSp>
      <p:grpSp>
        <p:nvGrpSpPr>
          <p:cNvPr id="438" name="Group 437"/>
          <p:cNvGrpSpPr/>
          <p:nvPr/>
        </p:nvGrpSpPr>
        <p:grpSpPr>
          <a:xfrm>
            <a:off x="5415082" y="4913508"/>
            <a:ext cx="735495" cy="453124"/>
            <a:chOff x="3240661" y="1005909"/>
            <a:chExt cx="540854" cy="333210"/>
          </a:xfrm>
        </p:grpSpPr>
        <p:grpSp>
          <p:nvGrpSpPr>
            <p:cNvPr id="439" name="Group 438"/>
            <p:cNvGrpSpPr/>
            <p:nvPr/>
          </p:nvGrpSpPr>
          <p:grpSpPr>
            <a:xfrm>
              <a:off x="3240661" y="1005909"/>
              <a:ext cx="540854" cy="333210"/>
              <a:chOff x="1926169" y="1632181"/>
              <a:chExt cx="540854" cy="333210"/>
            </a:xfrm>
          </p:grpSpPr>
          <p:sp>
            <p:nvSpPr>
              <p:cNvPr id="441" name="Rectangle 440"/>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442" name="Rectangle 441"/>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nvGrpSpPr>
              <p:cNvPr id="443" name="Group 442"/>
              <p:cNvGrpSpPr/>
              <p:nvPr/>
            </p:nvGrpSpPr>
            <p:grpSpPr>
              <a:xfrm>
                <a:off x="1989961" y="1665409"/>
                <a:ext cx="413499" cy="266755"/>
                <a:chOff x="1371600" y="2038342"/>
                <a:chExt cx="609600" cy="393263"/>
              </a:xfrm>
            </p:grpSpPr>
            <p:cxnSp>
              <p:nvCxnSpPr>
                <p:cNvPr id="447" name="Straight Connector 446"/>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48" name="Straight Connector 447"/>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49" name="Straight Connector 448"/>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50" name="Straight Connector 449"/>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51" name="Straight Connector 450"/>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52" name="Straight Connector 451"/>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53" name="Straight Connector 452"/>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54" name="Straight Connector 453"/>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55" name="Straight Connector 454"/>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444" name="Rectangle 443"/>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445" name="Rectangle 444"/>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446" name="Rectangle 445"/>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sp>
          <p:nvSpPr>
            <p:cNvPr id="440" name="Rectangle 439"/>
            <p:cNvSpPr/>
            <p:nvPr/>
          </p:nvSpPr>
          <p:spPr>
            <a:xfrm>
              <a:off x="3347642" y="1092724"/>
              <a:ext cx="324240" cy="16461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r>
                <a:rPr kumimoji="0" lang="en-US" sz="1360" b="0" i="0" u="none" strike="noStrike" kern="0" cap="none" spc="0" normalizeH="0" baseline="0" noProof="0">
                  <a:ln>
                    <a:noFill/>
                  </a:ln>
                  <a:solidFill>
                    <a:prstClr val="black"/>
                  </a:solidFill>
                  <a:effectLst/>
                  <a:uLnTx/>
                  <a:uFillTx/>
                  <a:latin typeface="Calibri"/>
                  <a:ea typeface="+mn-ea"/>
                  <a:cs typeface="+mn-cs"/>
                </a:rPr>
                <a:t>API</a:t>
              </a:r>
            </a:p>
          </p:txBody>
        </p:sp>
      </p:grpSp>
      <p:grpSp>
        <p:nvGrpSpPr>
          <p:cNvPr id="456" name="Group 455"/>
          <p:cNvGrpSpPr/>
          <p:nvPr/>
        </p:nvGrpSpPr>
        <p:grpSpPr>
          <a:xfrm>
            <a:off x="5411871" y="5816169"/>
            <a:ext cx="735495" cy="453124"/>
            <a:chOff x="3240661" y="1005909"/>
            <a:chExt cx="540854" cy="333210"/>
          </a:xfrm>
        </p:grpSpPr>
        <p:grpSp>
          <p:nvGrpSpPr>
            <p:cNvPr id="457" name="Group 456"/>
            <p:cNvGrpSpPr/>
            <p:nvPr/>
          </p:nvGrpSpPr>
          <p:grpSpPr>
            <a:xfrm>
              <a:off x="3240661" y="1005909"/>
              <a:ext cx="540854" cy="333210"/>
              <a:chOff x="1926169" y="1632181"/>
              <a:chExt cx="540854" cy="333210"/>
            </a:xfrm>
          </p:grpSpPr>
          <p:sp>
            <p:nvSpPr>
              <p:cNvPr id="459" name="Rectangle 458"/>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460" name="Rectangle 459"/>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nvGrpSpPr>
              <p:cNvPr id="461" name="Group 460"/>
              <p:cNvGrpSpPr/>
              <p:nvPr/>
            </p:nvGrpSpPr>
            <p:grpSpPr>
              <a:xfrm>
                <a:off x="1989961" y="1665409"/>
                <a:ext cx="413499" cy="266755"/>
                <a:chOff x="1371600" y="2038342"/>
                <a:chExt cx="609600" cy="393263"/>
              </a:xfrm>
            </p:grpSpPr>
            <p:cxnSp>
              <p:nvCxnSpPr>
                <p:cNvPr id="465" name="Straight Connector 464"/>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66" name="Straight Connector 465"/>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67" name="Straight Connector 466"/>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68" name="Straight Connector 467"/>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69" name="Straight Connector 468"/>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70" name="Straight Connector 469"/>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71" name="Straight Connector 470"/>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72" name="Straight Connector 471"/>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73" name="Straight Connector 472"/>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462" name="Rectangle 461"/>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463" name="Rectangle 462"/>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464" name="Rectangle 463"/>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sp>
          <p:nvSpPr>
            <p:cNvPr id="458" name="Rectangle 457"/>
            <p:cNvSpPr/>
            <p:nvPr/>
          </p:nvSpPr>
          <p:spPr>
            <a:xfrm>
              <a:off x="3347642" y="1092724"/>
              <a:ext cx="324240" cy="1646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r>
                <a:rPr kumimoji="0" lang="en-US" sz="1360" b="0" i="0" u="none" strike="noStrike" kern="0" cap="none" spc="0" normalizeH="0" baseline="0" noProof="0">
                  <a:ln>
                    <a:noFill/>
                  </a:ln>
                  <a:solidFill>
                    <a:sysClr val="windowText" lastClr="000000"/>
                  </a:solidFill>
                  <a:effectLst/>
                  <a:uLnTx/>
                  <a:uFillTx/>
                  <a:latin typeface="Calibri"/>
                  <a:ea typeface="+mn-ea"/>
                  <a:cs typeface="+mn-cs"/>
                </a:rPr>
                <a:t>Cache</a:t>
              </a:r>
            </a:p>
          </p:txBody>
        </p:sp>
      </p:grpSp>
      <p:grpSp>
        <p:nvGrpSpPr>
          <p:cNvPr id="474" name="Group 473"/>
          <p:cNvGrpSpPr/>
          <p:nvPr/>
        </p:nvGrpSpPr>
        <p:grpSpPr>
          <a:xfrm>
            <a:off x="5415082" y="5363044"/>
            <a:ext cx="735495" cy="453124"/>
            <a:chOff x="3240661" y="1005909"/>
            <a:chExt cx="540854" cy="333210"/>
          </a:xfrm>
        </p:grpSpPr>
        <p:grpSp>
          <p:nvGrpSpPr>
            <p:cNvPr id="475" name="Group 474"/>
            <p:cNvGrpSpPr/>
            <p:nvPr/>
          </p:nvGrpSpPr>
          <p:grpSpPr>
            <a:xfrm>
              <a:off x="3240661" y="1005909"/>
              <a:ext cx="540854" cy="333210"/>
              <a:chOff x="1926169" y="1632181"/>
              <a:chExt cx="540854" cy="333210"/>
            </a:xfrm>
          </p:grpSpPr>
          <p:sp>
            <p:nvSpPr>
              <p:cNvPr id="477" name="Rectangle 476"/>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478" name="Rectangle 477"/>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nvGrpSpPr>
              <p:cNvPr id="479" name="Group 478"/>
              <p:cNvGrpSpPr/>
              <p:nvPr/>
            </p:nvGrpSpPr>
            <p:grpSpPr>
              <a:xfrm>
                <a:off x="1989961" y="1665409"/>
                <a:ext cx="413499" cy="266755"/>
                <a:chOff x="1371600" y="2038342"/>
                <a:chExt cx="609600" cy="393263"/>
              </a:xfrm>
            </p:grpSpPr>
            <p:cxnSp>
              <p:nvCxnSpPr>
                <p:cNvPr id="483" name="Straight Connector 482"/>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84" name="Straight Connector 483"/>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85" name="Straight Connector 484"/>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86" name="Straight Connector 485"/>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87" name="Straight Connector 486"/>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88" name="Straight Connector 487"/>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89" name="Straight Connector 488"/>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90" name="Straight Connector 489"/>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91" name="Straight Connector 490"/>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480" name="Rectangle 479"/>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481" name="Rectangle 480"/>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482" name="Rectangle 481"/>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sp>
          <p:nvSpPr>
            <p:cNvPr id="476" name="Rectangle 475"/>
            <p:cNvSpPr/>
            <p:nvPr/>
          </p:nvSpPr>
          <p:spPr>
            <a:xfrm>
              <a:off x="3347642" y="1092724"/>
              <a:ext cx="324240" cy="1646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r>
                <a:rPr kumimoji="0" lang="en-US" sz="1360" b="0" i="0" u="none" strike="noStrike" kern="0" cap="none" spc="0" normalizeH="0" baseline="0" noProof="0">
                  <a:ln>
                    <a:noFill/>
                  </a:ln>
                  <a:solidFill>
                    <a:sysClr val="windowText" lastClr="000000"/>
                  </a:solidFill>
                  <a:effectLst/>
                  <a:uLnTx/>
                  <a:uFillTx/>
                  <a:latin typeface="Calibri"/>
                  <a:ea typeface="+mn-ea"/>
                  <a:cs typeface="+mn-cs"/>
                </a:rPr>
                <a:t>Cache</a:t>
              </a:r>
            </a:p>
          </p:txBody>
        </p:sp>
      </p:grpSp>
      <p:grpSp>
        <p:nvGrpSpPr>
          <p:cNvPr id="492" name="Group 491"/>
          <p:cNvGrpSpPr/>
          <p:nvPr/>
        </p:nvGrpSpPr>
        <p:grpSpPr>
          <a:xfrm>
            <a:off x="4676887" y="3564893"/>
            <a:ext cx="735495" cy="453124"/>
            <a:chOff x="3240661" y="1005909"/>
            <a:chExt cx="540854" cy="333210"/>
          </a:xfrm>
        </p:grpSpPr>
        <p:grpSp>
          <p:nvGrpSpPr>
            <p:cNvPr id="493" name="Group 492"/>
            <p:cNvGrpSpPr/>
            <p:nvPr/>
          </p:nvGrpSpPr>
          <p:grpSpPr>
            <a:xfrm>
              <a:off x="3240661" y="1005909"/>
              <a:ext cx="540854" cy="333210"/>
              <a:chOff x="1926169" y="1632181"/>
              <a:chExt cx="540854" cy="333210"/>
            </a:xfrm>
          </p:grpSpPr>
          <p:sp>
            <p:nvSpPr>
              <p:cNvPr id="495" name="Rectangle 494"/>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496" name="Rectangle 495"/>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nvGrpSpPr>
              <p:cNvPr id="497" name="Group 496"/>
              <p:cNvGrpSpPr/>
              <p:nvPr/>
            </p:nvGrpSpPr>
            <p:grpSpPr>
              <a:xfrm>
                <a:off x="1989961" y="1665409"/>
                <a:ext cx="413499" cy="266755"/>
                <a:chOff x="1371600" y="2038342"/>
                <a:chExt cx="609600" cy="393263"/>
              </a:xfrm>
            </p:grpSpPr>
            <p:cxnSp>
              <p:nvCxnSpPr>
                <p:cNvPr id="501" name="Straight Connector 500"/>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02" name="Straight Connector 501"/>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03" name="Straight Connector 502"/>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04" name="Straight Connector 503"/>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05" name="Straight Connector 504"/>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06" name="Straight Connector 505"/>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07" name="Straight Connector 506"/>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08" name="Straight Connector 507"/>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09" name="Straight Connector 508"/>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498" name="Rectangle 497"/>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499" name="Rectangle 498"/>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500" name="Rectangle 499"/>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sp>
          <p:nvSpPr>
            <p:cNvPr id="494" name="Rectangle 493"/>
            <p:cNvSpPr/>
            <p:nvPr/>
          </p:nvSpPr>
          <p:spPr>
            <a:xfrm>
              <a:off x="3347642" y="1092724"/>
              <a:ext cx="324240" cy="164616"/>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r>
                <a:rPr kumimoji="0" lang="en-US" sz="1360" b="0" i="0" u="none" strike="noStrike" kern="0" cap="none" spc="0" normalizeH="0" baseline="0" noProof="0">
                  <a:ln>
                    <a:noFill/>
                  </a:ln>
                  <a:solidFill>
                    <a:sysClr val="windowText" lastClr="000000"/>
                  </a:solidFill>
                  <a:effectLst/>
                  <a:uLnTx/>
                  <a:uFillTx/>
                  <a:latin typeface="Calibri"/>
                  <a:ea typeface="+mn-ea"/>
                  <a:cs typeface="+mn-cs"/>
                </a:rPr>
                <a:t>Web</a:t>
              </a:r>
            </a:p>
          </p:txBody>
        </p:sp>
      </p:grpSp>
      <p:grpSp>
        <p:nvGrpSpPr>
          <p:cNvPr id="510" name="Group 509"/>
          <p:cNvGrpSpPr/>
          <p:nvPr/>
        </p:nvGrpSpPr>
        <p:grpSpPr>
          <a:xfrm>
            <a:off x="4676887" y="4014431"/>
            <a:ext cx="735495" cy="453124"/>
            <a:chOff x="3240661" y="1005909"/>
            <a:chExt cx="540854" cy="333210"/>
          </a:xfrm>
        </p:grpSpPr>
        <p:grpSp>
          <p:nvGrpSpPr>
            <p:cNvPr id="511" name="Group 510"/>
            <p:cNvGrpSpPr/>
            <p:nvPr/>
          </p:nvGrpSpPr>
          <p:grpSpPr>
            <a:xfrm>
              <a:off x="3240661" y="1005909"/>
              <a:ext cx="540854" cy="333210"/>
              <a:chOff x="1926169" y="1632181"/>
              <a:chExt cx="540854" cy="333210"/>
            </a:xfrm>
          </p:grpSpPr>
          <p:sp>
            <p:nvSpPr>
              <p:cNvPr id="513" name="Rectangle 512"/>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514" name="Rectangle 513"/>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nvGrpSpPr>
              <p:cNvPr id="515" name="Group 514"/>
              <p:cNvGrpSpPr/>
              <p:nvPr/>
            </p:nvGrpSpPr>
            <p:grpSpPr>
              <a:xfrm>
                <a:off x="1989961" y="1665409"/>
                <a:ext cx="413499" cy="266755"/>
                <a:chOff x="1371600" y="2038342"/>
                <a:chExt cx="609600" cy="393263"/>
              </a:xfrm>
            </p:grpSpPr>
            <p:cxnSp>
              <p:nvCxnSpPr>
                <p:cNvPr id="519" name="Straight Connector 518"/>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20" name="Straight Connector 519"/>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21" name="Straight Connector 520"/>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22" name="Straight Connector 521"/>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23" name="Straight Connector 522"/>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24" name="Straight Connector 523"/>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25" name="Straight Connector 524"/>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26" name="Straight Connector 525"/>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27" name="Straight Connector 526"/>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516" name="Rectangle 515"/>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517" name="Rectangle 516"/>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518" name="Rectangle 517"/>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sp>
          <p:nvSpPr>
            <p:cNvPr id="512" name="Rectangle 511"/>
            <p:cNvSpPr/>
            <p:nvPr/>
          </p:nvSpPr>
          <p:spPr>
            <a:xfrm>
              <a:off x="3347642" y="1092724"/>
              <a:ext cx="324240" cy="164616"/>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r>
                <a:rPr kumimoji="0" lang="en-US" sz="1360" b="0" i="0" u="none" strike="noStrike" kern="0" cap="none" spc="0" normalizeH="0" baseline="0" noProof="0">
                  <a:ln>
                    <a:noFill/>
                  </a:ln>
                  <a:solidFill>
                    <a:sysClr val="windowText" lastClr="000000"/>
                  </a:solidFill>
                  <a:effectLst/>
                  <a:uLnTx/>
                  <a:uFillTx/>
                  <a:latin typeface="Calibri"/>
                  <a:ea typeface="+mn-ea"/>
                  <a:cs typeface="+mn-cs"/>
                </a:rPr>
                <a:t>Web</a:t>
              </a:r>
            </a:p>
          </p:txBody>
        </p:sp>
      </p:grpSp>
      <p:grpSp>
        <p:nvGrpSpPr>
          <p:cNvPr id="528" name="Group 527"/>
          <p:cNvGrpSpPr/>
          <p:nvPr/>
        </p:nvGrpSpPr>
        <p:grpSpPr>
          <a:xfrm>
            <a:off x="4676887" y="4463970"/>
            <a:ext cx="735495" cy="453124"/>
            <a:chOff x="3240661" y="1005909"/>
            <a:chExt cx="540854" cy="333210"/>
          </a:xfrm>
        </p:grpSpPr>
        <p:grpSp>
          <p:nvGrpSpPr>
            <p:cNvPr id="529" name="Group 528"/>
            <p:cNvGrpSpPr/>
            <p:nvPr/>
          </p:nvGrpSpPr>
          <p:grpSpPr>
            <a:xfrm>
              <a:off x="3240661" y="1005909"/>
              <a:ext cx="540854" cy="333210"/>
              <a:chOff x="1926169" y="1632181"/>
              <a:chExt cx="540854" cy="333210"/>
            </a:xfrm>
          </p:grpSpPr>
          <p:sp>
            <p:nvSpPr>
              <p:cNvPr id="531" name="Rectangle 530"/>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532" name="Rectangle 531"/>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nvGrpSpPr>
              <p:cNvPr id="533" name="Group 532"/>
              <p:cNvGrpSpPr/>
              <p:nvPr/>
            </p:nvGrpSpPr>
            <p:grpSpPr>
              <a:xfrm>
                <a:off x="1989961" y="1665409"/>
                <a:ext cx="413499" cy="266755"/>
                <a:chOff x="1371600" y="2038342"/>
                <a:chExt cx="609600" cy="393263"/>
              </a:xfrm>
            </p:grpSpPr>
            <p:cxnSp>
              <p:nvCxnSpPr>
                <p:cNvPr id="537" name="Straight Connector 536"/>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38" name="Straight Connector 537"/>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39" name="Straight Connector 538"/>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40" name="Straight Connector 539"/>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41" name="Straight Connector 540"/>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42" name="Straight Connector 541"/>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43" name="Straight Connector 542"/>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44" name="Straight Connector 543"/>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45" name="Straight Connector 544"/>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534" name="Rectangle 533"/>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535" name="Rectangle 534"/>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536" name="Rectangle 535"/>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sp>
          <p:nvSpPr>
            <p:cNvPr id="530" name="Rectangle 529"/>
            <p:cNvSpPr/>
            <p:nvPr/>
          </p:nvSpPr>
          <p:spPr>
            <a:xfrm>
              <a:off x="3347642" y="1092724"/>
              <a:ext cx="324240" cy="164616"/>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r>
                <a:rPr kumimoji="0" lang="en-US" sz="1360" b="0" i="0" u="none" strike="noStrike" kern="0" cap="none" spc="0" normalizeH="0" baseline="0" noProof="0">
                  <a:ln>
                    <a:noFill/>
                  </a:ln>
                  <a:solidFill>
                    <a:sysClr val="windowText" lastClr="000000"/>
                  </a:solidFill>
                  <a:effectLst/>
                  <a:uLnTx/>
                  <a:uFillTx/>
                  <a:latin typeface="Calibri"/>
                  <a:ea typeface="+mn-ea"/>
                  <a:cs typeface="+mn-cs"/>
                </a:rPr>
                <a:t>Web</a:t>
              </a:r>
            </a:p>
          </p:txBody>
        </p:sp>
      </p:grpSp>
      <p:grpSp>
        <p:nvGrpSpPr>
          <p:cNvPr id="546" name="Group 545"/>
          <p:cNvGrpSpPr/>
          <p:nvPr/>
        </p:nvGrpSpPr>
        <p:grpSpPr>
          <a:xfrm>
            <a:off x="5415082" y="4463970"/>
            <a:ext cx="735495" cy="453124"/>
            <a:chOff x="3240661" y="1005909"/>
            <a:chExt cx="540854" cy="333210"/>
          </a:xfrm>
        </p:grpSpPr>
        <p:grpSp>
          <p:nvGrpSpPr>
            <p:cNvPr id="547" name="Group 546"/>
            <p:cNvGrpSpPr/>
            <p:nvPr/>
          </p:nvGrpSpPr>
          <p:grpSpPr>
            <a:xfrm>
              <a:off x="3240661" y="1005909"/>
              <a:ext cx="540854" cy="333210"/>
              <a:chOff x="1926169" y="1632181"/>
              <a:chExt cx="540854" cy="333210"/>
            </a:xfrm>
          </p:grpSpPr>
          <p:sp>
            <p:nvSpPr>
              <p:cNvPr id="549" name="Rectangle 548"/>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550" name="Rectangle 549"/>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nvGrpSpPr>
              <p:cNvPr id="551" name="Group 550"/>
              <p:cNvGrpSpPr/>
              <p:nvPr/>
            </p:nvGrpSpPr>
            <p:grpSpPr>
              <a:xfrm>
                <a:off x="1989961" y="1665409"/>
                <a:ext cx="413499" cy="266755"/>
                <a:chOff x="1371600" y="2038342"/>
                <a:chExt cx="609600" cy="393263"/>
              </a:xfrm>
            </p:grpSpPr>
            <p:cxnSp>
              <p:nvCxnSpPr>
                <p:cNvPr id="555" name="Straight Connector 554"/>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56" name="Straight Connector 555"/>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57" name="Straight Connector 556"/>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58" name="Straight Connector 557"/>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59" name="Straight Connector 558"/>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60" name="Straight Connector 559"/>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61" name="Straight Connector 560"/>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62" name="Straight Connector 561"/>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63" name="Straight Connector 562"/>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552" name="Rectangle 551"/>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553" name="Rectangle 552"/>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554" name="Rectangle 553"/>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sp>
          <p:nvSpPr>
            <p:cNvPr id="548" name="Rectangle 547"/>
            <p:cNvSpPr/>
            <p:nvPr/>
          </p:nvSpPr>
          <p:spPr>
            <a:xfrm>
              <a:off x="3347642" y="1092724"/>
              <a:ext cx="324240" cy="164616"/>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r>
                <a:rPr kumimoji="0" lang="en-US" sz="1360" b="0" i="0" u="none" strike="noStrike" kern="0" cap="none" spc="0" normalizeH="0" baseline="0" noProof="0">
                  <a:ln>
                    <a:noFill/>
                  </a:ln>
                  <a:solidFill>
                    <a:sysClr val="windowText" lastClr="000000"/>
                  </a:solidFill>
                  <a:effectLst/>
                  <a:uLnTx/>
                  <a:uFillTx/>
                  <a:latin typeface="Calibri"/>
                  <a:ea typeface="+mn-ea"/>
                  <a:cs typeface="+mn-cs"/>
                </a:rPr>
                <a:t>Web</a:t>
              </a:r>
            </a:p>
          </p:txBody>
        </p:sp>
      </p:grpSp>
      <p:grpSp>
        <p:nvGrpSpPr>
          <p:cNvPr id="564" name="Group 563"/>
          <p:cNvGrpSpPr/>
          <p:nvPr/>
        </p:nvGrpSpPr>
        <p:grpSpPr>
          <a:xfrm>
            <a:off x="5415082" y="4014431"/>
            <a:ext cx="735495" cy="453124"/>
            <a:chOff x="3240661" y="1005909"/>
            <a:chExt cx="540854" cy="333210"/>
          </a:xfrm>
        </p:grpSpPr>
        <p:grpSp>
          <p:nvGrpSpPr>
            <p:cNvPr id="565" name="Group 564"/>
            <p:cNvGrpSpPr/>
            <p:nvPr/>
          </p:nvGrpSpPr>
          <p:grpSpPr>
            <a:xfrm>
              <a:off x="3240661" y="1005909"/>
              <a:ext cx="540854" cy="333210"/>
              <a:chOff x="1926169" y="1632181"/>
              <a:chExt cx="540854" cy="333210"/>
            </a:xfrm>
          </p:grpSpPr>
          <p:sp>
            <p:nvSpPr>
              <p:cNvPr id="567" name="Rectangle 566"/>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568" name="Rectangle 567"/>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nvGrpSpPr>
              <p:cNvPr id="569" name="Group 568"/>
              <p:cNvGrpSpPr/>
              <p:nvPr/>
            </p:nvGrpSpPr>
            <p:grpSpPr>
              <a:xfrm>
                <a:off x="1989961" y="1665409"/>
                <a:ext cx="413499" cy="266755"/>
                <a:chOff x="1371600" y="2038342"/>
                <a:chExt cx="609600" cy="393263"/>
              </a:xfrm>
            </p:grpSpPr>
            <p:cxnSp>
              <p:nvCxnSpPr>
                <p:cNvPr id="573" name="Straight Connector 572"/>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74" name="Straight Connector 573"/>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75" name="Straight Connector 574"/>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76" name="Straight Connector 575"/>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77" name="Straight Connector 576"/>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78" name="Straight Connector 577"/>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79" name="Straight Connector 578"/>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80" name="Straight Connector 579"/>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81" name="Straight Connector 580"/>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570" name="Rectangle 569"/>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571" name="Rectangle 570"/>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572" name="Rectangle 571"/>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sp>
          <p:nvSpPr>
            <p:cNvPr id="566" name="Rectangle 565"/>
            <p:cNvSpPr/>
            <p:nvPr/>
          </p:nvSpPr>
          <p:spPr>
            <a:xfrm>
              <a:off x="3347642" y="1092724"/>
              <a:ext cx="324240" cy="164616"/>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r>
                <a:rPr kumimoji="0" lang="en-US" sz="1360" b="0" i="0" u="none" strike="noStrike" kern="0" cap="none" spc="0" normalizeH="0" baseline="0" noProof="0">
                  <a:ln>
                    <a:noFill/>
                  </a:ln>
                  <a:solidFill>
                    <a:sysClr val="windowText" lastClr="000000"/>
                  </a:solidFill>
                  <a:effectLst/>
                  <a:uLnTx/>
                  <a:uFillTx/>
                  <a:latin typeface="Calibri"/>
                  <a:ea typeface="+mn-ea"/>
                  <a:cs typeface="+mn-cs"/>
                </a:rPr>
                <a:t>Web</a:t>
              </a:r>
            </a:p>
          </p:txBody>
        </p:sp>
      </p:grpSp>
      <p:grpSp>
        <p:nvGrpSpPr>
          <p:cNvPr id="582" name="Group 581"/>
          <p:cNvGrpSpPr/>
          <p:nvPr/>
        </p:nvGrpSpPr>
        <p:grpSpPr>
          <a:xfrm>
            <a:off x="5415082" y="3564893"/>
            <a:ext cx="735495" cy="453124"/>
            <a:chOff x="2877183" y="2583280"/>
            <a:chExt cx="540854" cy="333210"/>
          </a:xfrm>
        </p:grpSpPr>
        <p:grpSp>
          <p:nvGrpSpPr>
            <p:cNvPr id="583" name="Group 582"/>
            <p:cNvGrpSpPr/>
            <p:nvPr/>
          </p:nvGrpSpPr>
          <p:grpSpPr>
            <a:xfrm>
              <a:off x="2877183" y="2583280"/>
              <a:ext cx="540854" cy="333210"/>
              <a:chOff x="1926169" y="1632181"/>
              <a:chExt cx="540854" cy="333210"/>
            </a:xfrm>
          </p:grpSpPr>
          <p:sp>
            <p:nvSpPr>
              <p:cNvPr id="586" name="Rectangle 585"/>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587" name="Rectangle 586"/>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nvGrpSpPr>
              <p:cNvPr id="588" name="Group 587"/>
              <p:cNvGrpSpPr/>
              <p:nvPr/>
            </p:nvGrpSpPr>
            <p:grpSpPr>
              <a:xfrm>
                <a:off x="1989961" y="1665409"/>
                <a:ext cx="413499" cy="266755"/>
                <a:chOff x="1371600" y="2038342"/>
                <a:chExt cx="609600" cy="393263"/>
              </a:xfrm>
            </p:grpSpPr>
            <p:cxnSp>
              <p:nvCxnSpPr>
                <p:cNvPr id="592" name="Straight Connector 591"/>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93" name="Straight Connector 592"/>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94" name="Straight Connector 593"/>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95" name="Straight Connector 594"/>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96" name="Straight Connector 595"/>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97" name="Straight Connector 596"/>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98" name="Straight Connector 597"/>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99" name="Straight Connector 598"/>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00" name="Straight Connector 599"/>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589" name="Rectangle 588"/>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590" name="Rectangle 589"/>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591" name="Rectangle 590"/>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sp>
          <p:nvSpPr>
            <p:cNvPr id="584" name="Rectangle 583"/>
            <p:cNvSpPr/>
            <p:nvPr/>
          </p:nvSpPr>
          <p:spPr>
            <a:xfrm>
              <a:off x="2984164" y="2670095"/>
              <a:ext cx="324240" cy="16461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1360" b="0" i="0" u="none" strike="noStrike" kern="0" cap="none" spc="0" normalizeH="0" baseline="0" noProof="0">
                <a:ln>
                  <a:noFill/>
                </a:ln>
                <a:solidFill>
                  <a:sysClr val="windowText" lastClr="000000"/>
                </a:solidFill>
                <a:effectLst/>
                <a:uLnTx/>
                <a:uFillTx/>
                <a:latin typeface="Calibri"/>
                <a:ea typeface="+mn-ea"/>
                <a:cs typeface="+mn-cs"/>
              </a:endParaRPr>
            </a:p>
          </p:txBody>
        </p:sp>
        <p:pic>
          <p:nvPicPr>
            <p:cNvPr id="585" name="Picture 2" descr="http://nginx.com/wp-content/uploads/2014/10/icon-load-balancing.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5400000">
              <a:off x="3048000" y="2650455"/>
              <a:ext cx="194499" cy="19449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01" name="Group 600"/>
          <p:cNvGrpSpPr/>
          <p:nvPr/>
        </p:nvGrpSpPr>
        <p:grpSpPr>
          <a:xfrm>
            <a:off x="7180899" y="3656242"/>
            <a:ext cx="568407" cy="568407"/>
            <a:chOff x="6631467" y="1985441"/>
            <a:chExt cx="417984" cy="417984"/>
          </a:xfrm>
        </p:grpSpPr>
        <p:sp>
          <p:nvSpPr>
            <p:cNvPr id="602" name="Rectangle 601"/>
            <p:cNvSpPr/>
            <p:nvPr/>
          </p:nvSpPr>
          <p:spPr>
            <a:xfrm>
              <a:off x="6631467" y="1985441"/>
              <a:ext cx="417984" cy="417984"/>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pic>
          <p:nvPicPr>
            <p:cNvPr id="603" name="Picture 2" descr="http://nginx.com/wp-content/uploads/2014/10/icon-load-balancing.png"/>
            <p:cNvPicPr>
              <a:picLocks noChangeAspect="1" noChangeArrowheads="1"/>
            </p:cNvPicPr>
            <p:nvPr/>
          </p:nvPicPr>
          <p:blipFill>
            <a:blip r:embed="rId4" cstate="print">
              <a:biLevel thresh="25000"/>
              <a:extLst>
                <a:ext uri="{28A0092B-C50C-407E-A947-70E740481C1C}">
                  <a14:useLocalDpi xmlns:a14="http://schemas.microsoft.com/office/drawing/2010/main" val="0"/>
                </a:ext>
              </a:extLst>
            </a:blip>
            <a:srcRect/>
            <a:stretch>
              <a:fillRect/>
            </a:stretch>
          </p:blipFill>
          <p:spPr bwMode="auto">
            <a:xfrm rot="5400000">
              <a:off x="6743210" y="2097184"/>
              <a:ext cx="194499" cy="19449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04" name="Group 603"/>
          <p:cNvGrpSpPr/>
          <p:nvPr/>
        </p:nvGrpSpPr>
        <p:grpSpPr>
          <a:xfrm>
            <a:off x="6548752" y="3647753"/>
            <a:ext cx="568407" cy="568407"/>
            <a:chOff x="6098534" y="1990948"/>
            <a:chExt cx="417984" cy="417984"/>
          </a:xfrm>
        </p:grpSpPr>
        <p:sp>
          <p:nvSpPr>
            <p:cNvPr id="605" name="Rectangle 604"/>
            <p:cNvSpPr/>
            <p:nvPr/>
          </p:nvSpPr>
          <p:spPr>
            <a:xfrm>
              <a:off x="6098534" y="1990948"/>
              <a:ext cx="417984" cy="417984"/>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06" name="Rectangle 605"/>
            <p:cNvSpPr/>
            <p:nvPr/>
          </p:nvSpPr>
          <p:spPr>
            <a:xfrm>
              <a:off x="6145406" y="2117632"/>
              <a:ext cx="324240" cy="164616"/>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r>
                <a:rPr kumimoji="0" lang="en-US" sz="1360" b="0" i="0" u="none" strike="noStrike" kern="0" cap="none" spc="0" normalizeH="0" baseline="0" noProof="0">
                  <a:ln>
                    <a:noFill/>
                  </a:ln>
                  <a:solidFill>
                    <a:sysClr val="windowText" lastClr="000000"/>
                  </a:solidFill>
                  <a:effectLst/>
                  <a:uLnTx/>
                  <a:uFillTx/>
                  <a:latin typeface="Calibri"/>
                  <a:ea typeface="+mn-ea"/>
                  <a:cs typeface="+mn-cs"/>
                </a:rPr>
                <a:t>Web</a:t>
              </a:r>
            </a:p>
          </p:txBody>
        </p:sp>
      </p:grpSp>
      <p:grpSp>
        <p:nvGrpSpPr>
          <p:cNvPr id="607" name="Group 606"/>
          <p:cNvGrpSpPr/>
          <p:nvPr/>
        </p:nvGrpSpPr>
        <p:grpSpPr>
          <a:xfrm>
            <a:off x="6553941" y="4286110"/>
            <a:ext cx="568407" cy="568407"/>
            <a:chOff x="6102350" y="2460371"/>
            <a:chExt cx="417984" cy="417984"/>
          </a:xfrm>
        </p:grpSpPr>
        <p:sp>
          <p:nvSpPr>
            <p:cNvPr id="608" name="Rectangle 607"/>
            <p:cNvSpPr/>
            <p:nvPr/>
          </p:nvSpPr>
          <p:spPr>
            <a:xfrm>
              <a:off x="6102350" y="2460371"/>
              <a:ext cx="417984" cy="417984"/>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09" name="Rectangle 608"/>
            <p:cNvSpPr/>
            <p:nvPr/>
          </p:nvSpPr>
          <p:spPr>
            <a:xfrm>
              <a:off x="6149222" y="2587055"/>
              <a:ext cx="324240" cy="16461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r>
                <a:rPr kumimoji="0" lang="en-US" sz="1360" b="0" i="0" u="none" strike="noStrike" kern="0" cap="none" spc="0" normalizeH="0" baseline="0" noProof="0">
                  <a:ln>
                    <a:noFill/>
                  </a:ln>
                  <a:solidFill>
                    <a:prstClr val="black"/>
                  </a:solidFill>
                  <a:effectLst/>
                  <a:uLnTx/>
                  <a:uFillTx/>
                  <a:latin typeface="Calibri"/>
                  <a:ea typeface="+mn-ea"/>
                  <a:cs typeface="+mn-cs"/>
                </a:rPr>
                <a:t>API</a:t>
              </a:r>
            </a:p>
          </p:txBody>
        </p:sp>
      </p:grpSp>
      <p:grpSp>
        <p:nvGrpSpPr>
          <p:cNvPr id="610" name="Group 609"/>
          <p:cNvGrpSpPr/>
          <p:nvPr/>
        </p:nvGrpSpPr>
        <p:grpSpPr>
          <a:xfrm>
            <a:off x="7183562" y="4292482"/>
            <a:ext cx="568407" cy="568407"/>
            <a:chOff x="6637872" y="2461910"/>
            <a:chExt cx="417984" cy="417984"/>
          </a:xfrm>
        </p:grpSpPr>
        <p:sp>
          <p:nvSpPr>
            <p:cNvPr id="611" name="Rectangle 610"/>
            <p:cNvSpPr/>
            <p:nvPr/>
          </p:nvSpPr>
          <p:spPr>
            <a:xfrm>
              <a:off x="6637872" y="2461910"/>
              <a:ext cx="417984" cy="417984"/>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12" name="Rectangle 611"/>
            <p:cNvSpPr/>
            <p:nvPr/>
          </p:nvSpPr>
          <p:spPr>
            <a:xfrm>
              <a:off x="6684744" y="2588594"/>
              <a:ext cx="324240" cy="1646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r>
                <a:rPr kumimoji="0" lang="en-US" sz="1360" b="0" i="0" u="none" strike="noStrike" kern="0" cap="none" spc="0" normalizeH="0" baseline="0" noProof="0">
                  <a:ln>
                    <a:noFill/>
                  </a:ln>
                  <a:solidFill>
                    <a:sysClr val="windowText" lastClr="000000"/>
                  </a:solidFill>
                  <a:effectLst/>
                  <a:uLnTx/>
                  <a:uFillTx/>
                  <a:latin typeface="Calibri"/>
                  <a:ea typeface="+mn-ea"/>
                  <a:cs typeface="+mn-cs"/>
                </a:rPr>
                <a:t>Cache</a:t>
              </a:r>
            </a:p>
          </p:txBody>
        </p:sp>
      </p:grpSp>
    </p:spTree>
    <p:extLst>
      <p:ext uri="{BB962C8B-B14F-4D97-AF65-F5344CB8AC3E}">
        <p14:creationId xmlns:p14="http://schemas.microsoft.com/office/powerpoint/2010/main" val="18303413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82"/>
                                        </p:tgtEl>
                                        <p:attrNameLst>
                                          <p:attrName>style.visibility</p:attrName>
                                        </p:attrNameLst>
                                      </p:cBhvr>
                                      <p:to>
                                        <p:strVal val="visible"/>
                                      </p:to>
                                    </p:set>
                                    <p:animEffect transition="in" filter="fade">
                                      <p:cBhvr>
                                        <p:cTn id="7" dur="500"/>
                                        <p:tgtEl>
                                          <p:spTgt spid="582"/>
                                        </p:tgtEl>
                                      </p:cBhvr>
                                    </p:animEffect>
                                  </p:childTnLst>
                                </p:cTn>
                              </p:par>
                              <p:par>
                                <p:cTn id="8" presetID="10" presetClass="entr" presetSubtype="0" fill="hold" nodeType="withEffect">
                                  <p:stCondLst>
                                    <p:cond delay="500"/>
                                  </p:stCondLst>
                                  <p:childTnLst>
                                    <p:set>
                                      <p:cBhvr>
                                        <p:cTn id="9" dur="1" fill="hold">
                                          <p:stCondLst>
                                            <p:cond delay="0"/>
                                          </p:stCondLst>
                                        </p:cTn>
                                        <p:tgtEl>
                                          <p:spTgt spid="510"/>
                                        </p:tgtEl>
                                        <p:attrNameLst>
                                          <p:attrName>style.visibility</p:attrName>
                                        </p:attrNameLst>
                                      </p:cBhvr>
                                      <p:to>
                                        <p:strVal val="visible"/>
                                      </p:to>
                                    </p:set>
                                    <p:animEffect transition="in" filter="fade">
                                      <p:cBhvr>
                                        <p:cTn id="10" dur="500"/>
                                        <p:tgtEl>
                                          <p:spTgt spid="510"/>
                                        </p:tgtEl>
                                      </p:cBhvr>
                                    </p:animEffect>
                                  </p:childTnLst>
                                </p:cTn>
                              </p:par>
                              <p:par>
                                <p:cTn id="11" presetID="10" presetClass="entr" presetSubtype="0" fill="hold" nodeType="withEffect">
                                  <p:stCondLst>
                                    <p:cond delay="2700"/>
                                  </p:stCondLst>
                                  <p:childTnLst>
                                    <p:set>
                                      <p:cBhvr>
                                        <p:cTn id="12" dur="1" fill="hold">
                                          <p:stCondLst>
                                            <p:cond delay="0"/>
                                          </p:stCondLst>
                                        </p:cTn>
                                        <p:tgtEl>
                                          <p:spTgt spid="546"/>
                                        </p:tgtEl>
                                        <p:attrNameLst>
                                          <p:attrName>style.visibility</p:attrName>
                                        </p:attrNameLst>
                                      </p:cBhvr>
                                      <p:to>
                                        <p:strVal val="visible"/>
                                      </p:to>
                                    </p:set>
                                    <p:animEffect transition="in" filter="fade">
                                      <p:cBhvr>
                                        <p:cTn id="13" dur="500"/>
                                        <p:tgtEl>
                                          <p:spTgt spid="546"/>
                                        </p:tgtEl>
                                      </p:cBhvr>
                                    </p:animEffect>
                                  </p:childTnLst>
                                </p:cTn>
                              </p:par>
                              <p:par>
                                <p:cTn id="14" presetID="10" presetClass="entr" presetSubtype="0" fill="hold" nodeType="withEffect">
                                  <p:stCondLst>
                                    <p:cond delay="1100"/>
                                  </p:stCondLst>
                                  <p:childTnLst>
                                    <p:set>
                                      <p:cBhvr>
                                        <p:cTn id="15" dur="1" fill="hold">
                                          <p:stCondLst>
                                            <p:cond delay="0"/>
                                          </p:stCondLst>
                                        </p:cTn>
                                        <p:tgtEl>
                                          <p:spTgt spid="492"/>
                                        </p:tgtEl>
                                        <p:attrNameLst>
                                          <p:attrName>style.visibility</p:attrName>
                                        </p:attrNameLst>
                                      </p:cBhvr>
                                      <p:to>
                                        <p:strVal val="visible"/>
                                      </p:to>
                                    </p:set>
                                    <p:animEffect transition="in" filter="fade">
                                      <p:cBhvr>
                                        <p:cTn id="16" dur="500"/>
                                        <p:tgtEl>
                                          <p:spTgt spid="492"/>
                                        </p:tgtEl>
                                      </p:cBhvr>
                                    </p:animEffect>
                                  </p:childTnLst>
                                </p:cTn>
                              </p:par>
                              <p:par>
                                <p:cTn id="17" presetID="10" presetClass="entr" presetSubtype="0" fill="hold" nodeType="withEffect">
                                  <p:stCondLst>
                                    <p:cond delay="500"/>
                                  </p:stCondLst>
                                  <p:childTnLst>
                                    <p:set>
                                      <p:cBhvr>
                                        <p:cTn id="18" dur="1" fill="hold">
                                          <p:stCondLst>
                                            <p:cond delay="0"/>
                                          </p:stCondLst>
                                        </p:cTn>
                                        <p:tgtEl>
                                          <p:spTgt spid="564"/>
                                        </p:tgtEl>
                                        <p:attrNameLst>
                                          <p:attrName>style.visibility</p:attrName>
                                        </p:attrNameLst>
                                      </p:cBhvr>
                                      <p:to>
                                        <p:strVal val="visible"/>
                                      </p:to>
                                    </p:set>
                                    <p:animEffect transition="in" filter="fade">
                                      <p:cBhvr>
                                        <p:cTn id="19" dur="500"/>
                                        <p:tgtEl>
                                          <p:spTgt spid="564"/>
                                        </p:tgtEl>
                                      </p:cBhvr>
                                    </p:animEffect>
                                  </p:childTnLst>
                                </p:cTn>
                              </p:par>
                              <p:par>
                                <p:cTn id="20" presetID="10" presetClass="entr" presetSubtype="0" fill="hold" nodeType="withEffect">
                                  <p:stCondLst>
                                    <p:cond delay="1900"/>
                                  </p:stCondLst>
                                  <p:childTnLst>
                                    <p:set>
                                      <p:cBhvr>
                                        <p:cTn id="21" dur="1" fill="hold">
                                          <p:stCondLst>
                                            <p:cond delay="0"/>
                                          </p:stCondLst>
                                        </p:cTn>
                                        <p:tgtEl>
                                          <p:spTgt spid="402"/>
                                        </p:tgtEl>
                                        <p:attrNameLst>
                                          <p:attrName>style.visibility</p:attrName>
                                        </p:attrNameLst>
                                      </p:cBhvr>
                                      <p:to>
                                        <p:strVal val="visible"/>
                                      </p:to>
                                    </p:set>
                                    <p:animEffect transition="in" filter="fade">
                                      <p:cBhvr>
                                        <p:cTn id="22" dur="500"/>
                                        <p:tgtEl>
                                          <p:spTgt spid="402"/>
                                        </p:tgtEl>
                                      </p:cBhvr>
                                    </p:animEffect>
                                  </p:childTnLst>
                                </p:cTn>
                              </p:par>
                              <p:par>
                                <p:cTn id="23" presetID="10" presetClass="entr" presetSubtype="0" fill="hold" nodeType="withEffect">
                                  <p:stCondLst>
                                    <p:cond delay="700"/>
                                  </p:stCondLst>
                                  <p:childTnLst>
                                    <p:set>
                                      <p:cBhvr>
                                        <p:cTn id="24" dur="1" fill="hold">
                                          <p:stCondLst>
                                            <p:cond delay="0"/>
                                          </p:stCondLst>
                                        </p:cTn>
                                        <p:tgtEl>
                                          <p:spTgt spid="438"/>
                                        </p:tgtEl>
                                        <p:attrNameLst>
                                          <p:attrName>style.visibility</p:attrName>
                                        </p:attrNameLst>
                                      </p:cBhvr>
                                      <p:to>
                                        <p:strVal val="visible"/>
                                      </p:to>
                                    </p:set>
                                    <p:animEffect transition="in" filter="fade">
                                      <p:cBhvr>
                                        <p:cTn id="25" dur="500"/>
                                        <p:tgtEl>
                                          <p:spTgt spid="438"/>
                                        </p:tgtEl>
                                      </p:cBhvr>
                                    </p:animEffect>
                                  </p:childTnLst>
                                </p:cTn>
                              </p:par>
                              <p:par>
                                <p:cTn id="26" presetID="10" presetClass="entr" presetSubtype="0" fill="hold" nodeType="withEffect">
                                  <p:stCondLst>
                                    <p:cond delay="2200"/>
                                  </p:stCondLst>
                                  <p:childTnLst>
                                    <p:set>
                                      <p:cBhvr>
                                        <p:cTn id="27" dur="1" fill="hold">
                                          <p:stCondLst>
                                            <p:cond delay="0"/>
                                          </p:stCondLst>
                                        </p:cTn>
                                        <p:tgtEl>
                                          <p:spTgt spid="456"/>
                                        </p:tgtEl>
                                        <p:attrNameLst>
                                          <p:attrName>style.visibility</p:attrName>
                                        </p:attrNameLst>
                                      </p:cBhvr>
                                      <p:to>
                                        <p:strVal val="visible"/>
                                      </p:to>
                                    </p:set>
                                    <p:animEffect transition="in" filter="fade">
                                      <p:cBhvr>
                                        <p:cTn id="28" dur="500"/>
                                        <p:tgtEl>
                                          <p:spTgt spid="456"/>
                                        </p:tgtEl>
                                      </p:cBhvr>
                                    </p:animEffect>
                                  </p:childTnLst>
                                </p:cTn>
                              </p:par>
                              <p:par>
                                <p:cTn id="29" presetID="10" presetClass="entr" presetSubtype="0" fill="hold" nodeType="withEffect">
                                  <p:stCondLst>
                                    <p:cond delay="0"/>
                                  </p:stCondLst>
                                  <p:childTnLst>
                                    <p:set>
                                      <p:cBhvr>
                                        <p:cTn id="30" dur="1" fill="hold">
                                          <p:stCondLst>
                                            <p:cond delay="0"/>
                                          </p:stCondLst>
                                        </p:cTn>
                                        <p:tgtEl>
                                          <p:spTgt spid="474"/>
                                        </p:tgtEl>
                                        <p:attrNameLst>
                                          <p:attrName>style.visibility</p:attrName>
                                        </p:attrNameLst>
                                      </p:cBhvr>
                                      <p:to>
                                        <p:strVal val="visible"/>
                                      </p:to>
                                    </p:set>
                                    <p:animEffect transition="in" filter="fade">
                                      <p:cBhvr>
                                        <p:cTn id="31" dur="500"/>
                                        <p:tgtEl>
                                          <p:spTgt spid="474"/>
                                        </p:tgtEl>
                                      </p:cBhvr>
                                    </p:animEffect>
                                  </p:childTnLst>
                                </p:cTn>
                              </p:par>
                              <p:par>
                                <p:cTn id="32" presetID="10" presetClass="entr" presetSubtype="0" fill="hold" nodeType="withEffect">
                                  <p:stCondLst>
                                    <p:cond delay="1000"/>
                                  </p:stCondLst>
                                  <p:childTnLst>
                                    <p:set>
                                      <p:cBhvr>
                                        <p:cTn id="33" dur="1" fill="hold">
                                          <p:stCondLst>
                                            <p:cond delay="0"/>
                                          </p:stCondLst>
                                        </p:cTn>
                                        <p:tgtEl>
                                          <p:spTgt spid="420"/>
                                        </p:tgtEl>
                                        <p:attrNameLst>
                                          <p:attrName>style.visibility</p:attrName>
                                        </p:attrNameLst>
                                      </p:cBhvr>
                                      <p:to>
                                        <p:strVal val="visible"/>
                                      </p:to>
                                    </p:set>
                                    <p:animEffect transition="in" filter="fade">
                                      <p:cBhvr>
                                        <p:cTn id="34" dur="500"/>
                                        <p:tgtEl>
                                          <p:spTgt spid="420"/>
                                        </p:tgtEl>
                                      </p:cBhvr>
                                    </p:animEffect>
                                  </p:childTnLst>
                                </p:cTn>
                              </p:par>
                              <p:par>
                                <p:cTn id="35" presetID="10" presetClass="entr" presetSubtype="0" fill="hold" nodeType="withEffect">
                                  <p:stCondLst>
                                    <p:cond delay="2500"/>
                                  </p:stCondLst>
                                  <p:childTnLst>
                                    <p:set>
                                      <p:cBhvr>
                                        <p:cTn id="36" dur="1" fill="hold">
                                          <p:stCondLst>
                                            <p:cond delay="0"/>
                                          </p:stCondLst>
                                        </p:cTn>
                                        <p:tgtEl>
                                          <p:spTgt spid="528"/>
                                        </p:tgtEl>
                                        <p:attrNameLst>
                                          <p:attrName>style.visibility</p:attrName>
                                        </p:attrNameLst>
                                      </p:cBhvr>
                                      <p:to>
                                        <p:strVal val="visible"/>
                                      </p:to>
                                    </p:set>
                                    <p:animEffect transition="in" filter="fade">
                                      <p:cBhvr>
                                        <p:cTn id="37" dur="500"/>
                                        <p:tgtEl>
                                          <p:spTgt spid="5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Group 37"/>
          <p:cNvGrpSpPr/>
          <p:nvPr/>
        </p:nvGrpSpPr>
        <p:grpSpPr>
          <a:xfrm>
            <a:off x="8219880" y="2413276"/>
            <a:ext cx="3593978" cy="3298881"/>
            <a:chOff x="6043929" y="1774629"/>
            <a:chExt cx="2642871" cy="2425868"/>
          </a:xfrm>
        </p:grpSpPr>
        <p:grpSp>
          <p:nvGrpSpPr>
            <p:cNvPr id="37" name="Group 36"/>
            <p:cNvGrpSpPr/>
            <p:nvPr/>
          </p:nvGrpSpPr>
          <p:grpSpPr>
            <a:xfrm>
              <a:off x="6043929" y="1885950"/>
              <a:ext cx="2642871" cy="2314547"/>
              <a:chOff x="6043929" y="1885950"/>
              <a:chExt cx="2642871" cy="2314547"/>
            </a:xfrm>
          </p:grpSpPr>
          <p:grpSp>
            <p:nvGrpSpPr>
              <p:cNvPr id="613" name="Group 612"/>
              <p:cNvGrpSpPr/>
              <p:nvPr/>
            </p:nvGrpSpPr>
            <p:grpSpPr>
              <a:xfrm>
                <a:off x="6043929" y="1885950"/>
                <a:ext cx="2642871" cy="2314547"/>
                <a:chOff x="4156030" y="3448050"/>
                <a:chExt cx="2566671" cy="2250456"/>
              </a:xfrm>
            </p:grpSpPr>
            <p:sp>
              <p:nvSpPr>
                <p:cNvPr id="614" name="Rectangle 613"/>
                <p:cNvSpPr/>
                <p:nvPr/>
              </p:nvSpPr>
              <p:spPr>
                <a:xfrm>
                  <a:off x="4156031" y="3562350"/>
                  <a:ext cx="2566670" cy="2136156"/>
                </a:xfrm>
                <a:prstGeom prst="rect">
                  <a:avLst/>
                </a:prstGeom>
                <a:solidFill>
                  <a:srgbClr val="ADE5F9"/>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15" name="Flowchart: Alternate Process 614"/>
                <p:cNvSpPr/>
                <p:nvPr/>
              </p:nvSpPr>
              <p:spPr>
                <a:xfrm>
                  <a:off x="4156030" y="3448050"/>
                  <a:ext cx="1230039"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1243493" rtl="0" eaLnBrk="1" fontAlgn="auto" latinLnBrk="0" hangingPunct="1">
                    <a:lnSpc>
                      <a:spcPct val="100000"/>
                    </a:lnSpc>
                    <a:spcBef>
                      <a:spcPts val="0"/>
                    </a:spcBef>
                    <a:spcAft>
                      <a:spcPts val="0"/>
                    </a:spcAft>
                    <a:buClrTx/>
                    <a:buSzTx/>
                    <a:buFontTx/>
                    <a:buNone/>
                    <a:tabLst/>
                    <a:defRPr/>
                  </a:pPr>
                  <a:r>
                    <a:rPr kumimoji="0" lang="en-US" sz="1496" b="1" i="0" u="none" strike="noStrike" kern="0" cap="none" spc="0" normalizeH="0" baseline="0" noProof="0">
                      <a:ln>
                        <a:noFill/>
                      </a:ln>
                      <a:solidFill>
                        <a:prstClr val="black"/>
                      </a:solidFill>
                      <a:effectLst/>
                      <a:uLnTx/>
                      <a:uFillTx/>
                      <a:latin typeface="Lucida Console" panose="020B0609040504020204" pitchFamily="49" charset="0"/>
                      <a:ea typeface="+mn-ea"/>
                      <a:cs typeface="+mn-cs"/>
                    </a:rPr>
                    <a:t>DOCKER_HOST</a:t>
                  </a:r>
                </a:p>
              </p:txBody>
            </p:sp>
          </p:grpSp>
          <p:grpSp>
            <p:nvGrpSpPr>
              <p:cNvPr id="616" name="Group 615"/>
              <p:cNvGrpSpPr/>
              <p:nvPr/>
            </p:nvGrpSpPr>
            <p:grpSpPr>
              <a:xfrm>
                <a:off x="7446445" y="2371294"/>
                <a:ext cx="1135637" cy="1696328"/>
                <a:chOff x="7441366" y="1793260"/>
                <a:chExt cx="1135637" cy="1696328"/>
              </a:xfrm>
            </p:grpSpPr>
            <p:sp>
              <p:nvSpPr>
                <p:cNvPr id="617" name="Rectangle 616"/>
                <p:cNvSpPr/>
                <p:nvPr/>
              </p:nvSpPr>
              <p:spPr>
                <a:xfrm>
                  <a:off x="7441367" y="1933398"/>
                  <a:ext cx="1135636" cy="1556190"/>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18" name="Flowchart: Alternate Process 617"/>
                <p:cNvSpPr/>
                <p:nvPr/>
              </p:nvSpPr>
              <p:spPr>
                <a:xfrm>
                  <a:off x="7441366" y="1793260"/>
                  <a:ext cx="968381"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1243493" rtl="0" eaLnBrk="1" fontAlgn="auto" latinLnBrk="0" hangingPunct="1">
                    <a:lnSpc>
                      <a:spcPct val="100000"/>
                    </a:lnSpc>
                    <a:spcBef>
                      <a:spcPts val="0"/>
                    </a:spcBef>
                    <a:spcAft>
                      <a:spcPts val="0"/>
                    </a:spcAft>
                    <a:buClrTx/>
                    <a:buSzTx/>
                    <a:buFontTx/>
                    <a:buNone/>
                    <a:tabLst/>
                    <a:defRPr/>
                  </a:pPr>
                  <a:r>
                    <a:rPr kumimoji="0" lang="en-US" sz="1496" b="1" i="0" u="none" strike="noStrike" kern="0" cap="none" spc="0" normalizeH="0" baseline="0" noProof="0">
                      <a:ln>
                        <a:noFill/>
                      </a:ln>
                      <a:solidFill>
                        <a:prstClr val="black"/>
                      </a:solidFill>
                      <a:effectLst/>
                      <a:uLnTx/>
                      <a:uFillTx/>
                      <a:latin typeface="Calibri"/>
                      <a:ea typeface="+mn-ea"/>
                      <a:cs typeface="+mn-cs"/>
                    </a:rPr>
                    <a:t>Image Cache</a:t>
                  </a:r>
                </a:p>
              </p:txBody>
            </p:sp>
          </p:grpSp>
          <p:grpSp>
            <p:nvGrpSpPr>
              <p:cNvPr id="619" name="Group 618"/>
              <p:cNvGrpSpPr/>
              <p:nvPr/>
            </p:nvGrpSpPr>
            <p:grpSpPr>
              <a:xfrm>
                <a:off x="6177370" y="2371294"/>
                <a:ext cx="1135636" cy="1696328"/>
                <a:chOff x="6172291" y="1793260"/>
                <a:chExt cx="1135636" cy="1696328"/>
              </a:xfrm>
            </p:grpSpPr>
            <p:sp>
              <p:nvSpPr>
                <p:cNvPr id="620" name="Rectangle 619"/>
                <p:cNvSpPr/>
                <p:nvPr/>
              </p:nvSpPr>
              <p:spPr>
                <a:xfrm>
                  <a:off x="6172291" y="1933398"/>
                  <a:ext cx="1135636" cy="1556190"/>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21" name="Flowchart: Alternate Process 620"/>
                <p:cNvSpPr/>
                <p:nvPr/>
              </p:nvSpPr>
              <p:spPr>
                <a:xfrm>
                  <a:off x="6172291" y="1793260"/>
                  <a:ext cx="894492"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1243493" rtl="0" eaLnBrk="1" fontAlgn="auto" latinLnBrk="0" hangingPunct="1">
                    <a:lnSpc>
                      <a:spcPct val="100000"/>
                    </a:lnSpc>
                    <a:spcBef>
                      <a:spcPts val="0"/>
                    </a:spcBef>
                    <a:spcAft>
                      <a:spcPts val="0"/>
                    </a:spcAft>
                    <a:buClrTx/>
                    <a:buSzTx/>
                    <a:buFontTx/>
                    <a:buNone/>
                    <a:tabLst/>
                    <a:defRPr/>
                  </a:pPr>
                  <a:r>
                    <a:rPr kumimoji="0" lang="en-US" sz="1496" b="1" i="0" u="none" strike="noStrike" kern="0" cap="none" spc="0" normalizeH="0" baseline="0" noProof="0">
                      <a:ln>
                        <a:noFill/>
                      </a:ln>
                      <a:solidFill>
                        <a:prstClr val="black"/>
                      </a:solidFill>
                      <a:effectLst/>
                      <a:uLnTx/>
                      <a:uFillTx/>
                      <a:latin typeface="Calibri"/>
                      <a:ea typeface="+mn-ea"/>
                      <a:cs typeface="+mn-cs"/>
                    </a:rPr>
                    <a:t>Containers</a:t>
                  </a:r>
                </a:p>
              </p:txBody>
            </p:sp>
          </p:grpSp>
          <p:sp>
            <p:nvSpPr>
              <p:cNvPr id="622" name="Rectangle 621"/>
              <p:cNvSpPr/>
              <p:nvPr/>
            </p:nvSpPr>
            <p:spPr>
              <a:xfrm>
                <a:off x="6172199" y="2158577"/>
                <a:ext cx="2409883" cy="164661"/>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r>
                  <a:rPr kumimoji="0" lang="en-US" sz="1496" b="0" i="0" u="none" strike="noStrike" kern="0" cap="none" spc="0" normalizeH="0" baseline="0" noProof="0">
                    <a:ln>
                      <a:noFill/>
                    </a:ln>
                    <a:solidFill>
                      <a:sysClr val="windowText" lastClr="000000"/>
                    </a:solidFill>
                    <a:effectLst/>
                    <a:uLnTx/>
                    <a:uFillTx/>
                    <a:latin typeface="Calibri"/>
                    <a:ea typeface="+mn-ea"/>
                    <a:cs typeface="+mn-cs"/>
                  </a:rPr>
                  <a:t>Docker daemon</a:t>
                </a:r>
              </a:p>
            </p:txBody>
          </p:sp>
        </p:grpSp>
        <p:pic>
          <p:nvPicPr>
            <p:cNvPr id="623" name="Picture 4" descr="http://www.mi2.hr/wp-content/uploads/2015/10/docker-logo.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010951" y="1774629"/>
              <a:ext cx="651489" cy="37045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80" name="Group 979"/>
          <p:cNvGrpSpPr/>
          <p:nvPr/>
        </p:nvGrpSpPr>
        <p:grpSpPr>
          <a:xfrm>
            <a:off x="8217152" y="2410174"/>
            <a:ext cx="3593978" cy="3298881"/>
            <a:chOff x="6043929" y="1774629"/>
            <a:chExt cx="2642871" cy="2425868"/>
          </a:xfrm>
        </p:grpSpPr>
        <p:grpSp>
          <p:nvGrpSpPr>
            <p:cNvPr id="981" name="Group 980"/>
            <p:cNvGrpSpPr/>
            <p:nvPr/>
          </p:nvGrpSpPr>
          <p:grpSpPr>
            <a:xfrm>
              <a:off x="6043929" y="1885950"/>
              <a:ext cx="2642871" cy="2314547"/>
              <a:chOff x="6043929" y="1885950"/>
              <a:chExt cx="2642871" cy="2314547"/>
            </a:xfrm>
          </p:grpSpPr>
          <p:grpSp>
            <p:nvGrpSpPr>
              <p:cNvPr id="983" name="Group 982"/>
              <p:cNvGrpSpPr/>
              <p:nvPr/>
            </p:nvGrpSpPr>
            <p:grpSpPr>
              <a:xfrm>
                <a:off x="6043929" y="1885950"/>
                <a:ext cx="2642871" cy="2314547"/>
                <a:chOff x="4156030" y="3448050"/>
                <a:chExt cx="2566671" cy="2250456"/>
              </a:xfrm>
            </p:grpSpPr>
            <p:sp>
              <p:nvSpPr>
                <p:cNvPr id="991" name="Rectangle 990"/>
                <p:cNvSpPr/>
                <p:nvPr/>
              </p:nvSpPr>
              <p:spPr>
                <a:xfrm>
                  <a:off x="4156031" y="3562350"/>
                  <a:ext cx="2566670" cy="2136156"/>
                </a:xfrm>
                <a:prstGeom prst="rect">
                  <a:avLst/>
                </a:prstGeom>
                <a:solidFill>
                  <a:schemeClr val="bg1">
                    <a:lumMod val="75000"/>
                    <a:lumOff val="25000"/>
                  </a:schemeClr>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992" name="Flowchart: Alternate Process 991"/>
                <p:cNvSpPr/>
                <p:nvPr/>
              </p:nvSpPr>
              <p:spPr>
                <a:xfrm>
                  <a:off x="4156030" y="3448050"/>
                  <a:ext cx="1230039" cy="228600"/>
                </a:xfrm>
                <a:prstGeom prst="flowChartAlternateProcess">
                  <a:avLst/>
                </a:prstGeom>
                <a:solidFill>
                  <a:schemeClr val="tx1">
                    <a:lumMod val="50000"/>
                  </a:schemeClr>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1243493" rtl="0" eaLnBrk="1" fontAlgn="auto" latinLnBrk="0" hangingPunct="1">
                    <a:lnSpc>
                      <a:spcPct val="100000"/>
                    </a:lnSpc>
                    <a:spcBef>
                      <a:spcPts val="0"/>
                    </a:spcBef>
                    <a:spcAft>
                      <a:spcPts val="0"/>
                    </a:spcAft>
                    <a:buClrTx/>
                    <a:buSzTx/>
                    <a:buFontTx/>
                    <a:buNone/>
                    <a:tabLst/>
                    <a:defRPr/>
                  </a:pPr>
                  <a:r>
                    <a:rPr kumimoji="0" lang="en-US" sz="1496" b="1" i="0" u="none" strike="noStrike" kern="0" cap="none" spc="0" normalizeH="0" baseline="0" noProof="0">
                      <a:ln>
                        <a:noFill/>
                      </a:ln>
                      <a:solidFill>
                        <a:prstClr val="black"/>
                      </a:solidFill>
                      <a:effectLst/>
                      <a:uLnTx/>
                      <a:uFillTx/>
                      <a:latin typeface="Lucida Console" panose="020B0609040504020204" pitchFamily="49" charset="0"/>
                      <a:ea typeface="+mn-ea"/>
                      <a:cs typeface="+mn-cs"/>
                    </a:rPr>
                    <a:t>DOCKER_HOST</a:t>
                  </a:r>
                </a:p>
              </p:txBody>
            </p:sp>
          </p:grpSp>
          <p:grpSp>
            <p:nvGrpSpPr>
              <p:cNvPr id="984" name="Group 983"/>
              <p:cNvGrpSpPr/>
              <p:nvPr/>
            </p:nvGrpSpPr>
            <p:grpSpPr>
              <a:xfrm>
                <a:off x="7446445" y="2371294"/>
                <a:ext cx="1135637" cy="1696328"/>
                <a:chOff x="7441366" y="1793260"/>
                <a:chExt cx="1135637" cy="1696328"/>
              </a:xfrm>
            </p:grpSpPr>
            <p:sp>
              <p:nvSpPr>
                <p:cNvPr id="989" name="Rectangle 988"/>
                <p:cNvSpPr/>
                <p:nvPr/>
              </p:nvSpPr>
              <p:spPr>
                <a:xfrm>
                  <a:off x="7441367" y="1933398"/>
                  <a:ext cx="1135636" cy="1556190"/>
                </a:xfrm>
                <a:prstGeom prst="rect">
                  <a:avLst/>
                </a:prstGeom>
                <a:solidFill>
                  <a:schemeClr val="bg1">
                    <a:lumMod val="75000"/>
                    <a:lumOff val="25000"/>
                  </a:schemeClr>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990" name="Flowchart: Alternate Process 989"/>
                <p:cNvSpPr/>
                <p:nvPr/>
              </p:nvSpPr>
              <p:spPr>
                <a:xfrm>
                  <a:off x="7441366" y="1793260"/>
                  <a:ext cx="968381" cy="228600"/>
                </a:xfrm>
                <a:prstGeom prst="flowChartAlternateProcess">
                  <a:avLst/>
                </a:prstGeom>
                <a:solidFill>
                  <a:schemeClr val="tx1">
                    <a:lumMod val="50000"/>
                  </a:schemeClr>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1243493" rtl="0" eaLnBrk="1" fontAlgn="auto" latinLnBrk="0" hangingPunct="1">
                    <a:lnSpc>
                      <a:spcPct val="100000"/>
                    </a:lnSpc>
                    <a:spcBef>
                      <a:spcPts val="0"/>
                    </a:spcBef>
                    <a:spcAft>
                      <a:spcPts val="0"/>
                    </a:spcAft>
                    <a:buClrTx/>
                    <a:buSzTx/>
                    <a:buFontTx/>
                    <a:buNone/>
                    <a:tabLst/>
                    <a:defRPr/>
                  </a:pPr>
                  <a:r>
                    <a:rPr kumimoji="0" lang="en-US" sz="1496" b="1" i="0" u="none" strike="noStrike" kern="0" cap="none" spc="0" normalizeH="0" baseline="0" noProof="0">
                      <a:ln>
                        <a:noFill/>
                      </a:ln>
                      <a:solidFill>
                        <a:prstClr val="black"/>
                      </a:solidFill>
                      <a:effectLst/>
                      <a:uLnTx/>
                      <a:uFillTx/>
                      <a:latin typeface="Calibri"/>
                      <a:ea typeface="+mn-ea"/>
                      <a:cs typeface="+mn-cs"/>
                    </a:rPr>
                    <a:t>Image Cache</a:t>
                  </a:r>
                </a:p>
              </p:txBody>
            </p:sp>
          </p:grpSp>
          <p:grpSp>
            <p:nvGrpSpPr>
              <p:cNvPr id="985" name="Group 984"/>
              <p:cNvGrpSpPr/>
              <p:nvPr/>
            </p:nvGrpSpPr>
            <p:grpSpPr>
              <a:xfrm>
                <a:off x="6177370" y="2371294"/>
                <a:ext cx="1135636" cy="1696328"/>
                <a:chOff x="6172291" y="1793260"/>
                <a:chExt cx="1135636" cy="1696328"/>
              </a:xfrm>
            </p:grpSpPr>
            <p:sp>
              <p:nvSpPr>
                <p:cNvPr id="987" name="Rectangle 986"/>
                <p:cNvSpPr/>
                <p:nvPr/>
              </p:nvSpPr>
              <p:spPr>
                <a:xfrm>
                  <a:off x="6172291" y="1933398"/>
                  <a:ext cx="1135636" cy="1556190"/>
                </a:xfrm>
                <a:prstGeom prst="rect">
                  <a:avLst/>
                </a:prstGeom>
                <a:solidFill>
                  <a:schemeClr val="bg1">
                    <a:lumMod val="75000"/>
                    <a:lumOff val="25000"/>
                  </a:schemeClr>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988" name="Flowchart: Alternate Process 987"/>
                <p:cNvSpPr/>
                <p:nvPr/>
              </p:nvSpPr>
              <p:spPr>
                <a:xfrm>
                  <a:off x="6172291" y="1793260"/>
                  <a:ext cx="894492" cy="228600"/>
                </a:xfrm>
                <a:prstGeom prst="flowChartAlternateProcess">
                  <a:avLst/>
                </a:prstGeom>
                <a:solidFill>
                  <a:schemeClr val="tx1">
                    <a:lumMod val="50000"/>
                  </a:schemeClr>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1243493" rtl="0" eaLnBrk="1" fontAlgn="auto" latinLnBrk="0" hangingPunct="1">
                    <a:lnSpc>
                      <a:spcPct val="100000"/>
                    </a:lnSpc>
                    <a:spcBef>
                      <a:spcPts val="0"/>
                    </a:spcBef>
                    <a:spcAft>
                      <a:spcPts val="0"/>
                    </a:spcAft>
                    <a:buClrTx/>
                    <a:buSzTx/>
                    <a:buFontTx/>
                    <a:buNone/>
                    <a:tabLst/>
                    <a:defRPr/>
                  </a:pPr>
                  <a:r>
                    <a:rPr kumimoji="0" lang="en-US" sz="1496" b="1" i="0" u="none" strike="noStrike" kern="0" cap="none" spc="0" normalizeH="0" baseline="0" noProof="0">
                      <a:ln>
                        <a:noFill/>
                      </a:ln>
                      <a:solidFill>
                        <a:prstClr val="black"/>
                      </a:solidFill>
                      <a:effectLst/>
                      <a:uLnTx/>
                      <a:uFillTx/>
                      <a:latin typeface="Calibri"/>
                      <a:ea typeface="+mn-ea"/>
                      <a:cs typeface="+mn-cs"/>
                    </a:rPr>
                    <a:t>Containers</a:t>
                  </a:r>
                </a:p>
              </p:txBody>
            </p:sp>
          </p:grpSp>
          <p:sp>
            <p:nvSpPr>
              <p:cNvPr id="986" name="Rectangle 985"/>
              <p:cNvSpPr/>
              <p:nvPr/>
            </p:nvSpPr>
            <p:spPr>
              <a:xfrm>
                <a:off x="6172199" y="2158577"/>
                <a:ext cx="2409883" cy="164661"/>
              </a:xfrm>
              <a:prstGeom prst="rect">
                <a:avLst/>
              </a:prstGeom>
              <a:solidFill>
                <a:schemeClr val="bg1">
                  <a:lumMod val="75000"/>
                  <a:lumOff val="25000"/>
                </a:schemeClr>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r>
                  <a:rPr kumimoji="0" lang="en-US" sz="1496" b="0" i="0" u="none" strike="noStrike" kern="0" cap="none" spc="0" normalizeH="0" baseline="0" noProof="0">
                    <a:ln>
                      <a:noFill/>
                    </a:ln>
                    <a:solidFill>
                      <a:sysClr val="windowText" lastClr="000000"/>
                    </a:solidFill>
                    <a:effectLst/>
                    <a:uLnTx/>
                    <a:uFillTx/>
                    <a:latin typeface="Calibri"/>
                    <a:ea typeface="+mn-ea"/>
                    <a:cs typeface="+mn-cs"/>
                  </a:rPr>
                  <a:t>Docker daemon</a:t>
                </a:r>
              </a:p>
            </p:txBody>
          </p:sp>
        </p:grpSp>
        <p:pic>
          <p:nvPicPr>
            <p:cNvPr id="982" name="Picture 4" descr="http://www.mi2.hr/wp-content/uploads/2015/10/docker-logo.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010951" y="1774629"/>
              <a:ext cx="651489" cy="370455"/>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itle 1"/>
          <p:cNvSpPr>
            <a:spLocks noGrp="1"/>
          </p:cNvSpPr>
          <p:nvPr>
            <p:ph type="title"/>
          </p:nvPr>
        </p:nvSpPr>
        <p:spPr>
          <a:xfrm>
            <a:off x="274639" y="171184"/>
            <a:ext cx="11192828" cy="1165754"/>
          </a:xfrm>
        </p:spPr>
        <p:txBody>
          <a:bodyPr/>
          <a:lstStyle/>
          <a:p>
            <a:pPr algn="ctr"/>
            <a:r>
              <a:rPr lang="en-US"/>
              <a:t>Distribution</a:t>
            </a:r>
          </a:p>
        </p:txBody>
      </p:sp>
      <p:grpSp>
        <p:nvGrpSpPr>
          <p:cNvPr id="4" name="Group 3"/>
          <p:cNvGrpSpPr/>
          <p:nvPr/>
        </p:nvGrpSpPr>
        <p:grpSpPr>
          <a:xfrm>
            <a:off x="4464100" y="2564659"/>
            <a:ext cx="3593978" cy="3147498"/>
            <a:chOff x="4156030" y="3448050"/>
            <a:chExt cx="2566671" cy="2250456"/>
          </a:xfrm>
        </p:grpSpPr>
        <p:sp>
          <p:nvSpPr>
            <p:cNvPr id="5" name="Rectangle 4"/>
            <p:cNvSpPr/>
            <p:nvPr/>
          </p:nvSpPr>
          <p:spPr>
            <a:xfrm>
              <a:off x="4156031" y="3562350"/>
              <a:ext cx="2566670" cy="2136156"/>
            </a:xfrm>
            <a:prstGeom prst="rect">
              <a:avLst/>
            </a:prstGeom>
            <a:solidFill>
              <a:srgbClr val="ADE5F9"/>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 name="Flowchart: Alternate Process 5"/>
            <p:cNvSpPr/>
            <p:nvPr/>
          </p:nvSpPr>
          <p:spPr>
            <a:xfrm>
              <a:off x="4156030" y="3448050"/>
              <a:ext cx="1230039"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1243493" rtl="0" eaLnBrk="1" fontAlgn="auto" latinLnBrk="0" hangingPunct="1">
                <a:lnSpc>
                  <a:spcPct val="100000"/>
                </a:lnSpc>
                <a:spcBef>
                  <a:spcPts val="0"/>
                </a:spcBef>
                <a:spcAft>
                  <a:spcPts val="0"/>
                </a:spcAft>
                <a:buClrTx/>
                <a:buSzTx/>
                <a:buFontTx/>
                <a:buNone/>
                <a:tabLst/>
                <a:defRPr/>
              </a:pPr>
              <a:r>
                <a:rPr kumimoji="0" lang="en-US" sz="1496" b="1" i="0" u="none" strike="noStrike" kern="0" cap="none" spc="0" normalizeH="0" baseline="0" noProof="0">
                  <a:ln>
                    <a:noFill/>
                  </a:ln>
                  <a:solidFill>
                    <a:prstClr val="black"/>
                  </a:solidFill>
                  <a:effectLst/>
                  <a:uLnTx/>
                  <a:uFillTx/>
                  <a:latin typeface="Lucida Console" panose="020B0609040504020204" pitchFamily="49" charset="0"/>
                  <a:ea typeface="+mn-ea"/>
                  <a:cs typeface="+mn-cs"/>
                </a:rPr>
                <a:t>DOCKER_HOST</a:t>
              </a:r>
            </a:p>
          </p:txBody>
        </p:sp>
      </p:grpSp>
      <p:grpSp>
        <p:nvGrpSpPr>
          <p:cNvPr id="7" name="Group 6"/>
          <p:cNvGrpSpPr/>
          <p:nvPr/>
        </p:nvGrpSpPr>
        <p:grpSpPr>
          <a:xfrm>
            <a:off x="6371349" y="3224666"/>
            <a:ext cx="1544326" cy="2306797"/>
            <a:chOff x="7441366" y="1793260"/>
            <a:chExt cx="1135637" cy="1696328"/>
          </a:xfrm>
        </p:grpSpPr>
        <p:sp>
          <p:nvSpPr>
            <p:cNvPr id="8" name="Rectangle 7"/>
            <p:cNvSpPr/>
            <p:nvPr/>
          </p:nvSpPr>
          <p:spPr>
            <a:xfrm>
              <a:off x="7441367" y="1933398"/>
              <a:ext cx="1135636" cy="1556190"/>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9" name="Flowchart: Alternate Process 8"/>
            <p:cNvSpPr/>
            <p:nvPr/>
          </p:nvSpPr>
          <p:spPr>
            <a:xfrm>
              <a:off x="7441366" y="1793260"/>
              <a:ext cx="968381"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1243493" rtl="0" eaLnBrk="1" fontAlgn="auto" latinLnBrk="0" hangingPunct="1">
                <a:lnSpc>
                  <a:spcPct val="100000"/>
                </a:lnSpc>
                <a:spcBef>
                  <a:spcPts val="0"/>
                </a:spcBef>
                <a:spcAft>
                  <a:spcPts val="0"/>
                </a:spcAft>
                <a:buClrTx/>
                <a:buSzTx/>
                <a:buFontTx/>
                <a:buNone/>
                <a:tabLst/>
                <a:defRPr/>
              </a:pPr>
              <a:r>
                <a:rPr kumimoji="0" lang="en-US" sz="1496" b="1" i="0" u="none" strike="noStrike" kern="0" cap="none" spc="0" normalizeH="0" baseline="0" noProof="0">
                  <a:ln>
                    <a:noFill/>
                  </a:ln>
                  <a:solidFill>
                    <a:prstClr val="black"/>
                  </a:solidFill>
                  <a:effectLst/>
                  <a:uLnTx/>
                  <a:uFillTx/>
                  <a:latin typeface="Calibri"/>
                  <a:ea typeface="+mn-ea"/>
                  <a:cs typeface="+mn-cs"/>
                </a:rPr>
                <a:t>Image Cache</a:t>
              </a:r>
            </a:p>
          </p:txBody>
        </p:sp>
      </p:grpSp>
      <p:grpSp>
        <p:nvGrpSpPr>
          <p:cNvPr id="10" name="Group 9"/>
          <p:cNvGrpSpPr/>
          <p:nvPr/>
        </p:nvGrpSpPr>
        <p:grpSpPr>
          <a:xfrm>
            <a:off x="4645563" y="3224666"/>
            <a:ext cx="1544325" cy="2306797"/>
            <a:chOff x="6172291" y="1793260"/>
            <a:chExt cx="1135636" cy="1696328"/>
          </a:xfrm>
        </p:grpSpPr>
        <p:sp>
          <p:nvSpPr>
            <p:cNvPr id="11" name="Rectangle 10"/>
            <p:cNvSpPr/>
            <p:nvPr/>
          </p:nvSpPr>
          <p:spPr>
            <a:xfrm>
              <a:off x="6172291" y="1933398"/>
              <a:ext cx="1135636" cy="1556190"/>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12" name="Flowchart: Alternate Process 11"/>
            <p:cNvSpPr/>
            <p:nvPr/>
          </p:nvSpPr>
          <p:spPr>
            <a:xfrm>
              <a:off x="6172291" y="1793260"/>
              <a:ext cx="894492"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1243493" rtl="0" eaLnBrk="1" fontAlgn="auto" latinLnBrk="0" hangingPunct="1">
                <a:lnSpc>
                  <a:spcPct val="100000"/>
                </a:lnSpc>
                <a:spcBef>
                  <a:spcPts val="0"/>
                </a:spcBef>
                <a:spcAft>
                  <a:spcPts val="0"/>
                </a:spcAft>
                <a:buClrTx/>
                <a:buSzTx/>
                <a:buFontTx/>
                <a:buNone/>
                <a:tabLst/>
                <a:defRPr/>
              </a:pPr>
              <a:r>
                <a:rPr kumimoji="0" lang="en-US" sz="1496" b="1" i="0" u="none" strike="noStrike" kern="0" cap="none" spc="0" normalizeH="0" baseline="0" noProof="0">
                  <a:ln>
                    <a:noFill/>
                  </a:ln>
                  <a:solidFill>
                    <a:prstClr val="black"/>
                  </a:solidFill>
                  <a:effectLst/>
                  <a:uLnTx/>
                  <a:uFillTx/>
                  <a:latin typeface="Calibri"/>
                  <a:ea typeface="+mn-ea"/>
                  <a:cs typeface="+mn-cs"/>
                </a:rPr>
                <a:t>Containers</a:t>
              </a:r>
            </a:p>
          </p:txBody>
        </p:sp>
      </p:grpSp>
      <p:sp>
        <p:nvSpPr>
          <p:cNvPr id="13" name="Rectangle 12"/>
          <p:cNvSpPr/>
          <p:nvPr/>
        </p:nvSpPr>
        <p:spPr>
          <a:xfrm>
            <a:off x="4638532" y="2935398"/>
            <a:ext cx="3277143" cy="223919"/>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r>
              <a:rPr kumimoji="0" lang="en-US" sz="1496" b="0" i="0" u="none" strike="noStrike" kern="0" cap="none" spc="0" normalizeH="0" baseline="0" noProof="0">
                <a:ln>
                  <a:noFill/>
                </a:ln>
                <a:solidFill>
                  <a:sysClr val="windowText" lastClr="000000"/>
                </a:solidFill>
                <a:effectLst/>
                <a:uLnTx/>
                <a:uFillTx/>
                <a:latin typeface="Calibri"/>
                <a:ea typeface="+mn-ea"/>
                <a:cs typeface="+mn-cs"/>
              </a:rPr>
              <a:t>Docker daemon</a:t>
            </a:r>
          </a:p>
        </p:txBody>
      </p:sp>
      <p:pic>
        <p:nvPicPr>
          <p:cNvPr id="14" name="Picture 4" descr="http://www.mi2.hr/wp-content/uploads/2015/10/docker-logo.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139007" y="2413277"/>
            <a:ext cx="885945" cy="503773"/>
          </a:xfrm>
          <a:prstGeom prst="rect">
            <a:avLst/>
          </a:prstGeom>
          <a:noFill/>
          <a:extLst>
            <a:ext uri="{909E8E84-426E-40DD-AFC4-6F175D3DCCD1}">
              <a14:hiddenFill xmlns:a14="http://schemas.microsoft.com/office/drawing/2010/main">
                <a:solidFill>
                  <a:srgbClr val="FFFFFF"/>
                </a:solidFill>
              </a14:hiddenFill>
            </a:ext>
          </a:extLst>
        </p:spPr>
      </p:pic>
      <p:sp>
        <p:nvSpPr>
          <p:cNvPr id="221" name="Can 220"/>
          <p:cNvSpPr/>
          <p:nvPr/>
        </p:nvSpPr>
        <p:spPr>
          <a:xfrm>
            <a:off x="5898341" y="6295073"/>
            <a:ext cx="442681" cy="501290"/>
          </a:xfrm>
          <a:prstGeom prst="can">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nvGrpSpPr>
          <p:cNvPr id="17" name="Group 16"/>
          <p:cNvGrpSpPr/>
          <p:nvPr/>
        </p:nvGrpSpPr>
        <p:grpSpPr>
          <a:xfrm>
            <a:off x="7180899" y="3656242"/>
            <a:ext cx="568407" cy="568407"/>
            <a:chOff x="6631467" y="1985441"/>
            <a:chExt cx="417984" cy="417984"/>
          </a:xfrm>
        </p:grpSpPr>
        <p:sp>
          <p:nvSpPr>
            <p:cNvPr id="290" name="Rectangle 289"/>
            <p:cNvSpPr/>
            <p:nvPr/>
          </p:nvSpPr>
          <p:spPr>
            <a:xfrm>
              <a:off x="6631467" y="1985441"/>
              <a:ext cx="417984" cy="417984"/>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pic>
          <p:nvPicPr>
            <p:cNvPr id="382" name="Picture 2" descr="http://nginx.com/wp-content/uploads/2014/10/icon-load-balancing.png"/>
            <p:cNvPicPr>
              <a:picLocks noChangeAspect="1" noChangeArrowheads="1"/>
            </p:cNvPicPr>
            <p:nvPr/>
          </p:nvPicPr>
          <p:blipFill>
            <a:blip r:embed="rId4" cstate="print">
              <a:biLevel thresh="25000"/>
              <a:extLst>
                <a:ext uri="{28A0092B-C50C-407E-A947-70E740481C1C}">
                  <a14:useLocalDpi xmlns:a14="http://schemas.microsoft.com/office/drawing/2010/main" val="0"/>
                </a:ext>
              </a:extLst>
            </a:blip>
            <a:srcRect/>
            <a:stretch>
              <a:fillRect/>
            </a:stretch>
          </p:blipFill>
          <p:spPr bwMode="auto">
            <a:xfrm rot="5400000">
              <a:off x="6743210" y="2097184"/>
              <a:ext cx="194499" cy="19449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6" name="Group 15"/>
          <p:cNvGrpSpPr/>
          <p:nvPr/>
        </p:nvGrpSpPr>
        <p:grpSpPr>
          <a:xfrm>
            <a:off x="6548752" y="3647753"/>
            <a:ext cx="568407" cy="568407"/>
            <a:chOff x="6098534" y="1990948"/>
            <a:chExt cx="417984" cy="417984"/>
          </a:xfrm>
        </p:grpSpPr>
        <p:sp>
          <p:nvSpPr>
            <p:cNvPr id="383" name="Rectangle 382"/>
            <p:cNvSpPr/>
            <p:nvPr/>
          </p:nvSpPr>
          <p:spPr>
            <a:xfrm>
              <a:off x="6098534" y="1990948"/>
              <a:ext cx="417984" cy="417984"/>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386" name="Rectangle 385"/>
            <p:cNvSpPr/>
            <p:nvPr/>
          </p:nvSpPr>
          <p:spPr>
            <a:xfrm>
              <a:off x="6145406" y="2117632"/>
              <a:ext cx="324240" cy="164616"/>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r>
                <a:rPr kumimoji="0" lang="en-US" sz="1360" b="0" i="0" u="none" strike="noStrike" kern="0" cap="none" spc="0" normalizeH="0" baseline="0" noProof="0">
                  <a:ln>
                    <a:noFill/>
                  </a:ln>
                  <a:solidFill>
                    <a:sysClr val="windowText" lastClr="000000"/>
                  </a:solidFill>
                  <a:effectLst/>
                  <a:uLnTx/>
                  <a:uFillTx/>
                  <a:latin typeface="Calibri"/>
                  <a:ea typeface="+mn-ea"/>
                  <a:cs typeface="+mn-cs"/>
                </a:rPr>
                <a:t>Web</a:t>
              </a:r>
            </a:p>
          </p:txBody>
        </p:sp>
      </p:grpSp>
      <p:grpSp>
        <p:nvGrpSpPr>
          <p:cNvPr id="15" name="Group 14"/>
          <p:cNvGrpSpPr/>
          <p:nvPr/>
        </p:nvGrpSpPr>
        <p:grpSpPr>
          <a:xfrm>
            <a:off x="6553941" y="4286110"/>
            <a:ext cx="568407" cy="568407"/>
            <a:chOff x="6102350" y="2460371"/>
            <a:chExt cx="417984" cy="417984"/>
          </a:xfrm>
        </p:grpSpPr>
        <p:sp>
          <p:nvSpPr>
            <p:cNvPr id="384" name="Rectangle 383"/>
            <p:cNvSpPr/>
            <p:nvPr/>
          </p:nvSpPr>
          <p:spPr>
            <a:xfrm>
              <a:off x="6102350" y="2460371"/>
              <a:ext cx="417984" cy="417984"/>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387" name="Rectangle 386"/>
            <p:cNvSpPr/>
            <p:nvPr/>
          </p:nvSpPr>
          <p:spPr>
            <a:xfrm>
              <a:off x="6149222" y="2587055"/>
              <a:ext cx="324240" cy="16461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r>
                <a:rPr kumimoji="0" lang="en-US" sz="1360" b="0" i="0" u="none" strike="noStrike" kern="0" cap="none" spc="0" normalizeH="0" baseline="0" noProof="0">
                  <a:ln>
                    <a:noFill/>
                  </a:ln>
                  <a:solidFill>
                    <a:prstClr val="black"/>
                  </a:solidFill>
                  <a:effectLst/>
                  <a:uLnTx/>
                  <a:uFillTx/>
                  <a:latin typeface="Calibri"/>
                  <a:ea typeface="+mn-ea"/>
                  <a:cs typeface="+mn-cs"/>
                </a:rPr>
                <a:t>API</a:t>
              </a:r>
            </a:p>
          </p:txBody>
        </p:sp>
      </p:grpSp>
      <p:grpSp>
        <p:nvGrpSpPr>
          <p:cNvPr id="3" name="Group 2"/>
          <p:cNvGrpSpPr/>
          <p:nvPr/>
        </p:nvGrpSpPr>
        <p:grpSpPr>
          <a:xfrm>
            <a:off x="7183562" y="4292482"/>
            <a:ext cx="568407" cy="568407"/>
            <a:chOff x="6637872" y="2461910"/>
            <a:chExt cx="417984" cy="417984"/>
          </a:xfrm>
        </p:grpSpPr>
        <p:sp>
          <p:nvSpPr>
            <p:cNvPr id="385" name="Rectangle 384"/>
            <p:cNvSpPr/>
            <p:nvPr/>
          </p:nvSpPr>
          <p:spPr>
            <a:xfrm>
              <a:off x="6637872" y="2461910"/>
              <a:ext cx="417984" cy="417984"/>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388" name="Rectangle 387"/>
            <p:cNvSpPr/>
            <p:nvPr/>
          </p:nvSpPr>
          <p:spPr>
            <a:xfrm>
              <a:off x="6684744" y="2588594"/>
              <a:ext cx="324240" cy="1646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r>
                <a:rPr kumimoji="0" lang="en-US" sz="1360" b="0" i="0" u="none" strike="noStrike" kern="0" cap="none" spc="0" normalizeH="0" baseline="0" noProof="0">
                  <a:ln>
                    <a:noFill/>
                  </a:ln>
                  <a:solidFill>
                    <a:sysClr val="windowText" lastClr="000000"/>
                  </a:solidFill>
                  <a:effectLst/>
                  <a:uLnTx/>
                  <a:uFillTx/>
                  <a:latin typeface="Calibri"/>
                  <a:ea typeface="+mn-ea"/>
                  <a:cs typeface="+mn-cs"/>
                </a:rPr>
                <a:t>Cache</a:t>
              </a:r>
            </a:p>
          </p:txBody>
        </p:sp>
      </p:grpSp>
      <p:grpSp>
        <p:nvGrpSpPr>
          <p:cNvPr id="39" name="Group 38"/>
          <p:cNvGrpSpPr/>
          <p:nvPr/>
        </p:nvGrpSpPr>
        <p:grpSpPr>
          <a:xfrm>
            <a:off x="681174" y="2413276"/>
            <a:ext cx="3593978" cy="3298881"/>
            <a:chOff x="500260" y="1774629"/>
            <a:chExt cx="2642871" cy="2425868"/>
          </a:xfrm>
        </p:grpSpPr>
        <p:grpSp>
          <p:nvGrpSpPr>
            <p:cNvPr id="19" name="Group 18"/>
            <p:cNvGrpSpPr/>
            <p:nvPr/>
          </p:nvGrpSpPr>
          <p:grpSpPr>
            <a:xfrm>
              <a:off x="500260" y="1885950"/>
              <a:ext cx="2642871" cy="2314547"/>
              <a:chOff x="500260" y="1885950"/>
              <a:chExt cx="2642871" cy="2314547"/>
            </a:xfrm>
          </p:grpSpPr>
          <p:grpSp>
            <p:nvGrpSpPr>
              <p:cNvPr id="391" name="Group 390"/>
              <p:cNvGrpSpPr/>
              <p:nvPr/>
            </p:nvGrpSpPr>
            <p:grpSpPr>
              <a:xfrm>
                <a:off x="500260" y="1885950"/>
                <a:ext cx="2642871" cy="2314547"/>
                <a:chOff x="4156030" y="3448050"/>
                <a:chExt cx="2566671" cy="2250456"/>
              </a:xfrm>
            </p:grpSpPr>
            <p:sp>
              <p:nvSpPr>
                <p:cNvPr id="392" name="Rectangle 391"/>
                <p:cNvSpPr/>
                <p:nvPr/>
              </p:nvSpPr>
              <p:spPr>
                <a:xfrm>
                  <a:off x="4156031" y="3562350"/>
                  <a:ext cx="2566670" cy="2136156"/>
                </a:xfrm>
                <a:prstGeom prst="rect">
                  <a:avLst/>
                </a:prstGeom>
                <a:solidFill>
                  <a:srgbClr val="ADE5F9"/>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393" name="Flowchart: Alternate Process 392"/>
                <p:cNvSpPr/>
                <p:nvPr/>
              </p:nvSpPr>
              <p:spPr>
                <a:xfrm>
                  <a:off x="4156030" y="3448050"/>
                  <a:ext cx="1230039"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1243493" rtl="0" eaLnBrk="1" fontAlgn="auto" latinLnBrk="0" hangingPunct="1">
                    <a:lnSpc>
                      <a:spcPct val="100000"/>
                    </a:lnSpc>
                    <a:spcBef>
                      <a:spcPts val="0"/>
                    </a:spcBef>
                    <a:spcAft>
                      <a:spcPts val="0"/>
                    </a:spcAft>
                    <a:buClrTx/>
                    <a:buSzTx/>
                    <a:buFontTx/>
                    <a:buNone/>
                    <a:tabLst/>
                    <a:defRPr/>
                  </a:pPr>
                  <a:r>
                    <a:rPr kumimoji="0" lang="en-US" sz="1496" b="1" i="0" u="none" strike="noStrike" kern="0" cap="none" spc="0" normalizeH="0" baseline="0" noProof="0">
                      <a:ln>
                        <a:noFill/>
                      </a:ln>
                      <a:solidFill>
                        <a:prstClr val="black"/>
                      </a:solidFill>
                      <a:effectLst/>
                      <a:uLnTx/>
                      <a:uFillTx/>
                      <a:latin typeface="Lucida Console" panose="020B0609040504020204" pitchFamily="49" charset="0"/>
                      <a:ea typeface="+mn-ea"/>
                      <a:cs typeface="+mn-cs"/>
                    </a:rPr>
                    <a:t>DOCKER_HOST</a:t>
                  </a:r>
                </a:p>
              </p:txBody>
            </p:sp>
          </p:grpSp>
          <p:grpSp>
            <p:nvGrpSpPr>
              <p:cNvPr id="394" name="Group 393"/>
              <p:cNvGrpSpPr/>
              <p:nvPr/>
            </p:nvGrpSpPr>
            <p:grpSpPr>
              <a:xfrm>
                <a:off x="1902777" y="2371294"/>
                <a:ext cx="1135636" cy="1696328"/>
                <a:chOff x="7441367" y="1793260"/>
                <a:chExt cx="1135636" cy="1696328"/>
              </a:xfrm>
            </p:grpSpPr>
            <p:sp>
              <p:nvSpPr>
                <p:cNvPr id="395" name="Rectangle 394"/>
                <p:cNvSpPr/>
                <p:nvPr/>
              </p:nvSpPr>
              <p:spPr>
                <a:xfrm>
                  <a:off x="7441367" y="1933398"/>
                  <a:ext cx="1135636" cy="1556190"/>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396" name="Flowchart: Alternate Process 395"/>
                <p:cNvSpPr/>
                <p:nvPr/>
              </p:nvSpPr>
              <p:spPr>
                <a:xfrm>
                  <a:off x="7441367" y="1793260"/>
                  <a:ext cx="968382"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1243493" rtl="0" eaLnBrk="1" fontAlgn="auto" latinLnBrk="0" hangingPunct="1">
                    <a:lnSpc>
                      <a:spcPct val="100000"/>
                    </a:lnSpc>
                    <a:spcBef>
                      <a:spcPts val="0"/>
                    </a:spcBef>
                    <a:spcAft>
                      <a:spcPts val="0"/>
                    </a:spcAft>
                    <a:buClrTx/>
                    <a:buSzTx/>
                    <a:buFontTx/>
                    <a:buNone/>
                    <a:tabLst/>
                    <a:defRPr/>
                  </a:pPr>
                  <a:r>
                    <a:rPr kumimoji="0" lang="en-US" sz="1496" b="1" i="0" u="none" strike="noStrike" kern="0" cap="none" spc="0" normalizeH="0" baseline="0" noProof="0">
                      <a:ln>
                        <a:noFill/>
                      </a:ln>
                      <a:solidFill>
                        <a:prstClr val="black"/>
                      </a:solidFill>
                      <a:effectLst/>
                      <a:uLnTx/>
                      <a:uFillTx/>
                      <a:latin typeface="Calibri"/>
                      <a:ea typeface="+mn-ea"/>
                      <a:cs typeface="+mn-cs"/>
                    </a:rPr>
                    <a:t>Image Cache</a:t>
                  </a:r>
                </a:p>
              </p:txBody>
            </p:sp>
          </p:grpSp>
          <p:grpSp>
            <p:nvGrpSpPr>
              <p:cNvPr id="397" name="Group 396"/>
              <p:cNvGrpSpPr/>
              <p:nvPr/>
            </p:nvGrpSpPr>
            <p:grpSpPr>
              <a:xfrm>
                <a:off x="633701" y="2371294"/>
                <a:ext cx="1135636" cy="1696328"/>
                <a:chOff x="6172291" y="1793260"/>
                <a:chExt cx="1135636" cy="1696328"/>
              </a:xfrm>
            </p:grpSpPr>
            <p:sp>
              <p:nvSpPr>
                <p:cNvPr id="398" name="Rectangle 397"/>
                <p:cNvSpPr/>
                <p:nvPr/>
              </p:nvSpPr>
              <p:spPr>
                <a:xfrm>
                  <a:off x="6172291" y="1933398"/>
                  <a:ext cx="1135636" cy="1556190"/>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399" name="Flowchart: Alternate Process 398"/>
                <p:cNvSpPr/>
                <p:nvPr/>
              </p:nvSpPr>
              <p:spPr>
                <a:xfrm>
                  <a:off x="6172291" y="1793260"/>
                  <a:ext cx="894492"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1243493" rtl="0" eaLnBrk="1" fontAlgn="auto" latinLnBrk="0" hangingPunct="1">
                    <a:lnSpc>
                      <a:spcPct val="100000"/>
                    </a:lnSpc>
                    <a:spcBef>
                      <a:spcPts val="0"/>
                    </a:spcBef>
                    <a:spcAft>
                      <a:spcPts val="0"/>
                    </a:spcAft>
                    <a:buClrTx/>
                    <a:buSzTx/>
                    <a:buFontTx/>
                    <a:buNone/>
                    <a:tabLst/>
                    <a:defRPr/>
                  </a:pPr>
                  <a:r>
                    <a:rPr kumimoji="0" lang="en-US" sz="1496" b="1" i="0" u="none" strike="noStrike" kern="0" cap="none" spc="0" normalizeH="0" baseline="0" noProof="0">
                      <a:ln>
                        <a:noFill/>
                      </a:ln>
                      <a:solidFill>
                        <a:prstClr val="black"/>
                      </a:solidFill>
                      <a:effectLst/>
                      <a:uLnTx/>
                      <a:uFillTx/>
                      <a:latin typeface="Calibri"/>
                      <a:ea typeface="+mn-ea"/>
                      <a:cs typeface="+mn-cs"/>
                    </a:rPr>
                    <a:t>Containers</a:t>
                  </a:r>
                </a:p>
              </p:txBody>
            </p:sp>
          </p:grpSp>
          <p:sp>
            <p:nvSpPr>
              <p:cNvPr id="400" name="Rectangle 399"/>
              <p:cNvSpPr/>
              <p:nvPr/>
            </p:nvSpPr>
            <p:spPr>
              <a:xfrm>
                <a:off x="628530" y="2158577"/>
                <a:ext cx="2409883" cy="164661"/>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r>
                  <a:rPr kumimoji="0" lang="en-US" sz="1496" b="0" i="0" u="none" strike="noStrike" kern="0" cap="none" spc="0" normalizeH="0" baseline="0" noProof="0">
                    <a:ln>
                      <a:noFill/>
                    </a:ln>
                    <a:solidFill>
                      <a:sysClr val="windowText" lastClr="000000"/>
                    </a:solidFill>
                    <a:effectLst/>
                    <a:uLnTx/>
                    <a:uFillTx/>
                    <a:latin typeface="Calibri"/>
                    <a:ea typeface="+mn-ea"/>
                    <a:cs typeface="+mn-cs"/>
                  </a:rPr>
                  <a:t>Docker daemon</a:t>
                </a:r>
              </a:p>
            </p:txBody>
          </p:sp>
        </p:grpSp>
        <p:pic>
          <p:nvPicPr>
            <p:cNvPr id="401" name="Picture 4" descr="http://www.mi2.hr/wp-content/uploads/2015/10/docker-logo.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67282" y="1774629"/>
              <a:ext cx="651489" cy="37045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82" name="Group 581"/>
          <p:cNvGrpSpPr/>
          <p:nvPr/>
        </p:nvGrpSpPr>
        <p:grpSpPr>
          <a:xfrm>
            <a:off x="1632155" y="3564893"/>
            <a:ext cx="735495" cy="453124"/>
            <a:chOff x="2877183" y="2583280"/>
            <a:chExt cx="540854" cy="333210"/>
          </a:xfrm>
        </p:grpSpPr>
        <p:grpSp>
          <p:nvGrpSpPr>
            <p:cNvPr id="583" name="Group 582"/>
            <p:cNvGrpSpPr/>
            <p:nvPr/>
          </p:nvGrpSpPr>
          <p:grpSpPr>
            <a:xfrm>
              <a:off x="2877183" y="2583280"/>
              <a:ext cx="540854" cy="333210"/>
              <a:chOff x="1926169" y="1632181"/>
              <a:chExt cx="540854" cy="333210"/>
            </a:xfrm>
          </p:grpSpPr>
          <p:sp>
            <p:nvSpPr>
              <p:cNvPr id="586" name="Rectangle 585"/>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587" name="Rectangle 586"/>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nvGrpSpPr>
              <p:cNvPr id="588" name="Group 587"/>
              <p:cNvGrpSpPr/>
              <p:nvPr/>
            </p:nvGrpSpPr>
            <p:grpSpPr>
              <a:xfrm>
                <a:off x="1989961" y="1665409"/>
                <a:ext cx="413499" cy="266755"/>
                <a:chOff x="1371600" y="2038342"/>
                <a:chExt cx="609600" cy="393263"/>
              </a:xfrm>
            </p:grpSpPr>
            <p:cxnSp>
              <p:nvCxnSpPr>
                <p:cNvPr id="592" name="Straight Connector 591"/>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93" name="Straight Connector 592"/>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94" name="Straight Connector 593"/>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95" name="Straight Connector 594"/>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96" name="Straight Connector 595"/>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97" name="Straight Connector 596"/>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98" name="Straight Connector 597"/>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99" name="Straight Connector 598"/>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00" name="Straight Connector 599"/>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589" name="Rectangle 588"/>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590" name="Rectangle 589"/>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591" name="Rectangle 590"/>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sp>
          <p:nvSpPr>
            <p:cNvPr id="584" name="Rectangle 583"/>
            <p:cNvSpPr/>
            <p:nvPr/>
          </p:nvSpPr>
          <p:spPr>
            <a:xfrm>
              <a:off x="2984164" y="2670095"/>
              <a:ext cx="324240" cy="16461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1360" b="0" i="0" u="none" strike="noStrike" kern="0" cap="none" spc="0" normalizeH="0" baseline="0" noProof="0">
                <a:ln>
                  <a:noFill/>
                </a:ln>
                <a:solidFill>
                  <a:sysClr val="windowText" lastClr="000000"/>
                </a:solidFill>
                <a:effectLst/>
                <a:uLnTx/>
                <a:uFillTx/>
                <a:latin typeface="Calibri"/>
                <a:ea typeface="+mn-ea"/>
                <a:cs typeface="+mn-cs"/>
              </a:endParaRPr>
            </a:p>
          </p:txBody>
        </p:sp>
        <p:pic>
          <p:nvPicPr>
            <p:cNvPr id="585" name="Picture 2" descr="http://nginx.com/wp-content/uploads/2014/10/icon-load-balancing.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5400000">
              <a:off x="3048000" y="2650455"/>
              <a:ext cx="194499" cy="19449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01" name="Group 600"/>
          <p:cNvGrpSpPr/>
          <p:nvPr/>
        </p:nvGrpSpPr>
        <p:grpSpPr>
          <a:xfrm>
            <a:off x="3397973" y="3656242"/>
            <a:ext cx="568407" cy="568407"/>
            <a:chOff x="6631467" y="1985441"/>
            <a:chExt cx="417984" cy="417984"/>
          </a:xfrm>
        </p:grpSpPr>
        <p:sp>
          <p:nvSpPr>
            <p:cNvPr id="602" name="Rectangle 601"/>
            <p:cNvSpPr/>
            <p:nvPr/>
          </p:nvSpPr>
          <p:spPr>
            <a:xfrm>
              <a:off x="6631467" y="1985441"/>
              <a:ext cx="417984" cy="417984"/>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pic>
          <p:nvPicPr>
            <p:cNvPr id="603" name="Picture 2" descr="http://nginx.com/wp-content/uploads/2014/10/icon-load-balancing.png"/>
            <p:cNvPicPr>
              <a:picLocks noChangeAspect="1" noChangeArrowheads="1"/>
            </p:cNvPicPr>
            <p:nvPr/>
          </p:nvPicPr>
          <p:blipFill>
            <a:blip r:embed="rId4" cstate="print">
              <a:biLevel thresh="25000"/>
              <a:extLst>
                <a:ext uri="{28A0092B-C50C-407E-A947-70E740481C1C}">
                  <a14:useLocalDpi xmlns:a14="http://schemas.microsoft.com/office/drawing/2010/main" val="0"/>
                </a:ext>
              </a:extLst>
            </a:blip>
            <a:srcRect/>
            <a:stretch>
              <a:fillRect/>
            </a:stretch>
          </p:blipFill>
          <p:spPr bwMode="auto">
            <a:xfrm rot="5400000">
              <a:off x="6743210" y="2097184"/>
              <a:ext cx="194499" cy="19449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04" name="Group 603"/>
          <p:cNvGrpSpPr/>
          <p:nvPr/>
        </p:nvGrpSpPr>
        <p:grpSpPr>
          <a:xfrm>
            <a:off x="2765826" y="3647753"/>
            <a:ext cx="568407" cy="568407"/>
            <a:chOff x="6098534" y="1990948"/>
            <a:chExt cx="417984" cy="417984"/>
          </a:xfrm>
        </p:grpSpPr>
        <p:sp>
          <p:nvSpPr>
            <p:cNvPr id="605" name="Rectangle 604"/>
            <p:cNvSpPr/>
            <p:nvPr/>
          </p:nvSpPr>
          <p:spPr>
            <a:xfrm>
              <a:off x="6098534" y="1990948"/>
              <a:ext cx="417984" cy="417984"/>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06" name="Rectangle 605"/>
            <p:cNvSpPr/>
            <p:nvPr/>
          </p:nvSpPr>
          <p:spPr>
            <a:xfrm>
              <a:off x="6145406" y="2117632"/>
              <a:ext cx="324240" cy="164616"/>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r>
                <a:rPr kumimoji="0" lang="en-US" sz="1360" b="0" i="0" u="none" strike="noStrike" kern="0" cap="none" spc="0" normalizeH="0" baseline="0" noProof="0">
                  <a:ln>
                    <a:noFill/>
                  </a:ln>
                  <a:solidFill>
                    <a:sysClr val="windowText" lastClr="000000"/>
                  </a:solidFill>
                  <a:effectLst/>
                  <a:uLnTx/>
                  <a:uFillTx/>
                  <a:latin typeface="Calibri"/>
                  <a:ea typeface="+mn-ea"/>
                  <a:cs typeface="+mn-cs"/>
                </a:rPr>
                <a:t>Web</a:t>
              </a:r>
            </a:p>
          </p:txBody>
        </p:sp>
      </p:grpSp>
      <p:grpSp>
        <p:nvGrpSpPr>
          <p:cNvPr id="607" name="Group 606"/>
          <p:cNvGrpSpPr/>
          <p:nvPr/>
        </p:nvGrpSpPr>
        <p:grpSpPr>
          <a:xfrm>
            <a:off x="2771015" y="4286110"/>
            <a:ext cx="568407" cy="568407"/>
            <a:chOff x="6102350" y="2460371"/>
            <a:chExt cx="417984" cy="417984"/>
          </a:xfrm>
        </p:grpSpPr>
        <p:sp>
          <p:nvSpPr>
            <p:cNvPr id="608" name="Rectangle 607"/>
            <p:cNvSpPr/>
            <p:nvPr/>
          </p:nvSpPr>
          <p:spPr>
            <a:xfrm>
              <a:off x="6102350" y="2460371"/>
              <a:ext cx="417984" cy="417984"/>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09" name="Rectangle 608"/>
            <p:cNvSpPr/>
            <p:nvPr/>
          </p:nvSpPr>
          <p:spPr>
            <a:xfrm>
              <a:off x="6149222" y="2587055"/>
              <a:ext cx="324240" cy="16461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r>
                <a:rPr kumimoji="0" lang="en-US" sz="1360" b="0" i="0" u="none" strike="noStrike" kern="0" cap="none" spc="0" normalizeH="0" baseline="0" noProof="0">
                  <a:ln>
                    <a:noFill/>
                  </a:ln>
                  <a:solidFill>
                    <a:prstClr val="black"/>
                  </a:solidFill>
                  <a:effectLst/>
                  <a:uLnTx/>
                  <a:uFillTx/>
                  <a:latin typeface="Calibri"/>
                  <a:ea typeface="+mn-ea"/>
                  <a:cs typeface="+mn-cs"/>
                </a:rPr>
                <a:t>API</a:t>
              </a:r>
            </a:p>
          </p:txBody>
        </p:sp>
      </p:grpSp>
      <p:grpSp>
        <p:nvGrpSpPr>
          <p:cNvPr id="610" name="Group 609"/>
          <p:cNvGrpSpPr/>
          <p:nvPr/>
        </p:nvGrpSpPr>
        <p:grpSpPr>
          <a:xfrm>
            <a:off x="3400635" y="4292482"/>
            <a:ext cx="568407" cy="568407"/>
            <a:chOff x="6637872" y="2461910"/>
            <a:chExt cx="417984" cy="417984"/>
          </a:xfrm>
        </p:grpSpPr>
        <p:sp>
          <p:nvSpPr>
            <p:cNvPr id="611" name="Rectangle 610"/>
            <p:cNvSpPr/>
            <p:nvPr/>
          </p:nvSpPr>
          <p:spPr>
            <a:xfrm>
              <a:off x="6637872" y="2461910"/>
              <a:ext cx="417984" cy="417984"/>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12" name="Rectangle 611"/>
            <p:cNvSpPr/>
            <p:nvPr/>
          </p:nvSpPr>
          <p:spPr>
            <a:xfrm>
              <a:off x="6684744" y="2588594"/>
              <a:ext cx="324240" cy="1646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r>
                <a:rPr kumimoji="0" lang="en-US" sz="1360" b="0" i="0" u="none" strike="noStrike" kern="0" cap="none" spc="0" normalizeH="0" baseline="0" noProof="0">
                  <a:ln>
                    <a:noFill/>
                  </a:ln>
                  <a:solidFill>
                    <a:sysClr val="windowText" lastClr="000000"/>
                  </a:solidFill>
                  <a:effectLst/>
                  <a:uLnTx/>
                  <a:uFillTx/>
                  <a:latin typeface="Calibri"/>
                  <a:ea typeface="+mn-ea"/>
                  <a:cs typeface="+mn-cs"/>
                </a:rPr>
                <a:t>Cache</a:t>
              </a:r>
            </a:p>
          </p:txBody>
        </p:sp>
      </p:grpSp>
      <p:grpSp>
        <p:nvGrpSpPr>
          <p:cNvPr id="660" name="Group 659"/>
          <p:cNvGrpSpPr/>
          <p:nvPr/>
        </p:nvGrpSpPr>
        <p:grpSpPr>
          <a:xfrm>
            <a:off x="9169419" y="4014429"/>
            <a:ext cx="735495" cy="453124"/>
            <a:chOff x="3240661" y="1005909"/>
            <a:chExt cx="540854" cy="333210"/>
          </a:xfrm>
        </p:grpSpPr>
        <p:grpSp>
          <p:nvGrpSpPr>
            <p:cNvPr id="661" name="Group 660"/>
            <p:cNvGrpSpPr/>
            <p:nvPr/>
          </p:nvGrpSpPr>
          <p:grpSpPr>
            <a:xfrm>
              <a:off x="3240661" y="1005909"/>
              <a:ext cx="540854" cy="333210"/>
              <a:chOff x="1926169" y="1632181"/>
              <a:chExt cx="540854" cy="333210"/>
            </a:xfrm>
          </p:grpSpPr>
          <p:sp>
            <p:nvSpPr>
              <p:cNvPr id="663" name="Rectangle 662"/>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64" name="Rectangle 663"/>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nvGrpSpPr>
              <p:cNvPr id="665" name="Group 664"/>
              <p:cNvGrpSpPr/>
              <p:nvPr/>
            </p:nvGrpSpPr>
            <p:grpSpPr>
              <a:xfrm>
                <a:off x="1989961" y="1665409"/>
                <a:ext cx="413499" cy="266755"/>
                <a:chOff x="1371600" y="2038342"/>
                <a:chExt cx="609600" cy="393263"/>
              </a:xfrm>
            </p:grpSpPr>
            <p:cxnSp>
              <p:nvCxnSpPr>
                <p:cNvPr id="669" name="Straight Connector 668"/>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70" name="Straight Connector 669"/>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71" name="Straight Connector 670"/>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72" name="Straight Connector 671"/>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73" name="Straight Connector 672"/>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74" name="Straight Connector 673"/>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75" name="Straight Connector 674"/>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76" name="Straight Connector 675"/>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77" name="Straight Connector 676"/>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666" name="Rectangle 665"/>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67" name="Rectangle 666"/>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68" name="Rectangle 667"/>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sp>
          <p:nvSpPr>
            <p:cNvPr id="662" name="Rectangle 661"/>
            <p:cNvSpPr/>
            <p:nvPr/>
          </p:nvSpPr>
          <p:spPr>
            <a:xfrm>
              <a:off x="3347642" y="1092724"/>
              <a:ext cx="324240" cy="1646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r>
                <a:rPr kumimoji="0" lang="en-US" sz="1360" b="0" i="0" u="none" strike="noStrike" kern="0" cap="none" spc="0" normalizeH="0" baseline="0" noProof="0">
                  <a:ln>
                    <a:noFill/>
                  </a:ln>
                  <a:solidFill>
                    <a:sysClr val="windowText" lastClr="000000"/>
                  </a:solidFill>
                  <a:effectLst/>
                  <a:uLnTx/>
                  <a:uFillTx/>
                  <a:latin typeface="Calibri"/>
                  <a:ea typeface="+mn-ea"/>
                  <a:cs typeface="+mn-cs"/>
                </a:rPr>
                <a:t>Cache</a:t>
              </a:r>
            </a:p>
          </p:txBody>
        </p:sp>
      </p:grpSp>
      <p:grpSp>
        <p:nvGrpSpPr>
          <p:cNvPr id="732" name="Group 731"/>
          <p:cNvGrpSpPr/>
          <p:nvPr/>
        </p:nvGrpSpPr>
        <p:grpSpPr>
          <a:xfrm>
            <a:off x="9170861" y="3564893"/>
            <a:ext cx="735495" cy="453124"/>
            <a:chOff x="2877183" y="2583280"/>
            <a:chExt cx="540854" cy="333210"/>
          </a:xfrm>
        </p:grpSpPr>
        <p:grpSp>
          <p:nvGrpSpPr>
            <p:cNvPr id="733" name="Group 732"/>
            <p:cNvGrpSpPr/>
            <p:nvPr/>
          </p:nvGrpSpPr>
          <p:grpSpPr>
            <a:xfrm>
              <a:off x="2877183" y="2583280"/>
              <a:ext cx="540854" cy="333210"/>
              <a:chOff x="1926169" y="1632181"/>
              <a:chExt cx="540854" cy="333210"/>
            </a:xfrm>
          </p:grpSpPr>
          <p:sp>
            <p:nvSpPr>
              <p:cNvPr id="736" name="Rectangle 735"/>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737" name="Rectangle 736"/>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nvGrpSpPr>
              <p:cNvPr id="738" name="Group 737"/>
              <p:cNvGrpSpPr/>
              <p:nvPr/>
            </p:nvGrpSpPr>
            <p:grpSpPr>
              <a:xfrm>
                <a:off x="1989961" y="1665409"/>
                <a:ext cx="413499" cy="266755"/>
                <a:chOff x="1371600" y="2038342"/>
                <a:chExt cx="609600" cy="393263"/>
              </a:xfrm>
            </p:grpSpPr>
            <p:cxnSp>
              <p:nvCxnSpPr>
                <p:cNvPr id="742" name="Straight Connector 741"/>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43" name="Straight Connector 742"/>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44" name="Straight Connector 743"/>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45" name="Straight Connector 744"/>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46" name="Straight Connector 745"/>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47" name="Straight Connector 746"/>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48" name="Straight Connector 747"/>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49" name="Straight Connector 748"/>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50" name="Straight Connector 749"/>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739" name="Rectangle 738"/>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740" name="Rectangle 739"/>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741" name="Rectangle 740"/>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sp>
          <p:nvSpPr>
            <p:cNvPr id="734" name="Rectangle 733"/>
            <p:cNvSpPr/>
            <p:nvPr/>
          </p:nvSpPr>
          <p:spPr>
            <a:xfrm>
              <a:off x="2984164" y="2670095"/>
              <a:ext cx="324240" cy="16461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1360" b="0" i="0" u="none" strike="noStrike" kern="0" cap="none" spc="0" normalizeH="0" baseline="0" noProof="0">
                <a:ln>
                  <a:noFill/>
                </a:ln>
                <a:solidFill>
                  <a:sysClr val="windowText" lastClr="000000"/>
                </a:solidFill>
                <a:effectLst/>
                <a:uLnTx/>
                <a:uFillTx/>
                <a:latin typeface="Calibri"/>
                <a:ea typeface="+mn-ea"/>
                <a:cs typeface="+mn-cs"/>
              </a:endParaRPr>
            </a:p>
          </p:txBody>
        </p:sp>
        <p:pic>
          <p:nvPicPr>
            <p:cNvPr id="735" name="Picture 2" descr="http://nginx.com/wp-content/uploads/2014/10/icon-load-balancing.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5400000">
              <a:off x="3048000" y="2650455"/>
              <a:ext cx="194499" cy="19449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51" name="Group 750"/>
          <p:cNvGrpSpPr/>
          <p:nvPr/>
        </p:nvGrpSpPr>
        <p:grpSpPr>
          <a:xfrm>
            <a:off x="10936678" y="3656242"/>
            <a:ext cx="568407" cy="568407"/>
            <a:chOff x="6631467" y="1985441"/>
            <a:chExt cx="417984" cy="417984"/>
          </a:xfrm>
        </p:grpSpPr>
        <p:sp>
          <p:nvSpPr>
            <p:cNvPr id="752" name="Rectangle 751"/>
            <p:cNvSpPr/>
            <p:nvPr/>
          </p:nvSpPr>
          <p:spPr>
            <a:xfrm>
              <a:off x="6631467" y="1985441"/>
              <a:ext cx="417984" cy="417984"/>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pic>
          <p:nvPicPr>
            <p:cNvPr id="753" name="Picture 2" descr="http://nginx.com/wp-content/uploads/2014/10/icon-load-balancing.png"/>
            <p:cNvPicPr>
              <a:picLocks noChangeAspect="1" noChangeArrowheads="1"/>
            </p:cNvPicPr>
            <p:nvPr/>
          </p:nvPicPr>
          <p:blipFill>
            <a:blip r:embed="rId4" cstate="print">
              <a:biLevel thresh="25000"/>
              <a:extLst>
                <a:ext uri="{28A0092B-C50C-407E-A947-70E740481C1C}">
                  <a14:useLocalDpi xmlns:a14="http://schemas.microsoft.com/office/drawing/2010/main" val="0"/>
                </a:ext>
              </a:extLst>
            </a:blip>
            <a:srcRect/>
            <a:stretch>
              <a:fillRect/>
            </a:stretch>
          </p:blipFill>
          <p:spPr bwMode="auto">
            <a:xfrm rot="5400000">
              <a:off x="6743210" y="2097184"/>
              <a:ext cx="194499" cy="19449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54" name="Group 753"/>
          <p:cNvGrpSpPr/>
          <p:nvPr/>
        </p:nvGrpSpPr>
        <p:grpSpPr>
          <a:xfrm>
            <a:off x="10304531" y="3647753"/>
            <a:ext cx="568407" cy="568407"/>
            <a:chOff x="6098534" y="1990948"/>
            <a:chExt cx="417984" cy="417984"/>
          </a:xfrm>
        </p:grpSpPr>
        <p:sp>
          <p:nvSpPr>
            <p:cNvPr id="755" name="Rectangle 754"/>
            <p:cNvSpPr/>
            <p:nvPr/>
          </p:nvSpPr>
          <p:spPr>
            <a:xfrm>
              <a:off x="6098534" y="1990948"/>
              <a:ext cx="417984" cy="417984"/>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756" name="Rectangle 755"/>
            <p:cNvSpPr/>
            <p:nvPr/>
          </p:nvSpPr>
          <p:spPr>
            <a:xfrm>
              <a:off x="6145406" y="2117632"/>
              <a:ext cx="324240" cy="164616"/>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r>
                <a:rPr kumimoji="0" lang="en-US" sz="1360" b="0" i="0" u="none" strike="noStrike" kern="0" cap="none" spc="0" normalizeH="0" baseline="0" noProof="0">
                  <a:ln>
                    <a:noFill/>
                  </a:ln>
                  <a:solidFill>
                    <a:sysClr val="windowText" lastClr="000000"/>
                  </a:solidFill>
                  <a:effectLst/>
                  <a:uLnTx/>
                  <a:uFillTx/>
                  <a:latin typeface="Calibri"/>
                  <a:ea typeface="+mn-ea"/>
                  <a:cs typeface="+mn-cs"/>
                </a:rPr>
                <a:t>Web</a:t>
              </a:r>
            </a:p>
          </p:txBody>
        </p:sp>
      </p:grpSp>
      <p:grpSp>
        <p:nvGrpSpPr>
          <p:cNvPr id="757" name="Group 756"/>
          <p:cNvGrpSpPr/>
          <p:nvPr/>
        </p:nvGrpSpPr>
        <p:grpSpPr>
          <a:xfrm>
            <a:off x="10309720" y="4286110"/>
            <a:ext cx="568407" cy="568407"/>
            <a:chOff x="6102350" y="2460371"/>
            <a:chExt cx="417984" cy="417984"/>
          </a:xfrm>
        </p:grpSpPr>
        <p:sp>
          <p:nvSpPr>
            <p:cNvPr id="758" name="Rectangle 757"/>
            <p:cNvSpPr/>
            <p:nvPr/>
          </p:nvSpPr>
          <p:spPr>
            <a:xfrm>
              <a:off x="6102350" y="2460371"/>
              <a:ext cx="417984" cy="417984"/>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759" name="Rectangle 758"/>
            <p:cNvSpPr/>
            <p:nvPr/>
          </p:nvSpPr>
          <p:spPr>
            <a:xfrm>
              <a:off x="6149222" y="2587055"/>
              <a:ext cx="324240" cy="16461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r>
                <a:rPr kumimoji="0" lang="en-US" sz="1360" b="0" i="0" u="none" strike="noStrike" kern="0" cap="none" spc="0" normalizeH="0" baseline="0" noProof="0">
                  <a:ln>
                    <a:noFill/>
                  </a:ln>
                  <a:solidFill>
                    <a:prstClr val="black"/>
                  </a:solidFill>
                  <a:effectLst/>
                  <a:uLnTx/>
                  <a:uFillTx/>
                  <a:latin typeface="Calibri"/>
                  <a:ea typeface="+mn-ea"/>
                  <a:cs typeface="+mn-cs"/>
                </a:rPr>
                <a:t>API</a:t>
              </a:r>
            </a:p>
          </p:txBody>
        </p:sp>
      </p:grpSp>
      <p:grpSp>
        <p:nvGrpSpPr>
          <p:cNvPr id="760" name="Group 759"/>
          <p:cNvGrpSpPr/>
          <p:nvPr/>
        </p:nvGrpSpPr>
        <p:grpSpPr>
          <a:xfrm>
            <a:off x="10939341" y="4292482"/>
            <a:ext cx="568407" cy="568407"/>
            <a:chOff x="6637872" y="2461910"/>
            <a:chExt cx="417984" cy="417984"/>
          </a:xfrm>
        </p:grpSpPr>
        <p:sp>
          <p:nvSpPr>
            <p:cNvPr id="761" name="Rectangle 760"/>
            <p:cNvSpPr/>
            <p:nvPr/>
          </p:nvSpPr>
          <p:spPr>
            <a:xfrm>
              <a:off x="6637872" y="2461910"/>
              <a:ext cx="417984" cy="417984"/>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762" name="Rectangle 761"/>
            <p:cNvSpPr/>
            <p:nvPr/>
          </p:nvSpPr>
          <p:spPr>
            <a:xfrm>
              <a:off x="6684744" y="2588594"/>
              <a:ext cx="324240" cy="1646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r>
                <a:rPr kumimoji="0" lang="en-US" sz="1360" b="0" i="0" u="none" strike="noStrike" kern="0" cap="none" spc="0" normalizeH="0" baseline="0" noProof="0">
                  <a:ln>
                    <a:noFill/>
                  </a:ln>
                  <a:solidFill>
                    <a:sysClr val="windowText" lastClr="000000"/>
                  </a:solidFill>
                  <a:effectLst/>
                  <a:uLnTx/>
                  <a:uFillTx/>
                  <a:latin typeface="Calibri"/>
                  <a:ea typeface="+mn-ea"/>
                  <a:cs typeface="+mn-cs"/>
                </a:rPr>
                <a:t>Cache</a:t>
              </a:r>
            </a:p>
          </p:txBody>
        </p:sp>
      </p:grpSp>
      <p:grpSp>
        <p:nvGrpSpPr>
          <p:cNvPr id="763" name="Group 762"/>
          <p:cNvGrpSpPr/>
          <p:nvPr/>
        </p:nvGrpSpPr>
        <p:grpSpPr>
          <a:xfrm>
            <a:off x="4675446" y="5365646"/>
            <a:ext cx="735495" cy="453124"/>
            <a:chOff x="3240661" y="1005909"/>
            <a:chExt cx="540854" cy="333210"/>
          </a:xfrm>
        </p:grpSpPr>
        <p:grpSp>
          <p:nvGrpSpPr>
            <p:cNvPr id="764" name="Group 763"/>
            <p:cNvGrpSpPr/>
            <p:nvPr/>
          </p:nvGrpSpPr>
          <p:grpSpPr>
            <a:xfrm>
              <a:off x="3240661" y="1005909"/>
              <a:ext cx="540854" cy="333210"/>
              <a:chOff x="1926169" y="1632181"/>
              <a:chExt cx="540854" cy="333210"/>
            </a:xfrm>
          </p:grpSpPr>
          <p:sp>
            <p:nvSpPr>
              <p:cNvPr id="766" name="Rectangle 765"/>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767" name="Rectangle 766"/>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nvGrpSpPr>
              <p:cNvPr id="768" name="Group 767"/>
              <p:cNvGrpSpPr/>
              <p:nvPr/>
            </p:nvGrpSpPr>
            <p:grpSpPr>
              <a:xfrm>
                <a:off x="1989961" y="1665409"/>
                <a:ext cx="413499" cy="266755"/>
                <a:chOff x="1371600" y="2038342"/>
                <a:chExt cx="609600" cy="393263"/>
              </a:xfrm>
            </p:grpSpPr>
            <p:cxnSp>
              <p:nvCxnSpPr>
                <p:cNvPr id="772" name="Straight Connector 771"/>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73" name="Straight Connector 772"/>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74" name="Straight Connector 773"/>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75" name="Straight Connector 774"/>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76" name="Straight Connector 775"/>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77" name="Straight Connector 776"/>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78" name="Straight Connector 777"/>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79" name="Straight Connector 778"/>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80" name="Straight Connector 779"/>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769" name="Rectangle 768"/>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770" name="Rectangle 769"/>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771" name="Rectangle 770"/>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sp>
          <p:nvSpPr>
            <p:cNvPr id="765" name="Rectangle 764"/>
            <p:cNvSpPr/>
            <p:nvPr/>
          </p:nvSpPr>
          <p:spPr>
            <a:xfrm>
              <a:off x="3347642" y="1092724"/>
              <a:ext cx="324240" cy="16461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r>
                <a:rPr kumimoji="0" lang="en-US" sz="1360" b="0" i="0" u="none" strike="noStrike" kern="0" cap="none" spc="0" normalizeH="0" baseline="0" noProof="0">
                  <a:ln>
                    <a:noFill/>
                  </a:ln>
                  <a:solidFill>
                    <a:prstClr val="black"/>
                  </a:solidFill>
                  <a:effectLst/>
                  <a:uLnTx/>
                  <a:uFillTx/>
                  <a:latin typeface="Calibri"/>
                  <a:ea typeface="+mn-ea"/>
                  <a:cs typeface="+mn-cs"/>
                </a:rPr>
                <a:t>API</a:t>
              </a:r>
            </a:p>
          </p:txBody>
        </p:sp>
      </p:grpSp>
      <p:grpSp>
        <p:nvGrpSpPr>
          <p:cNvPr id="781" name="Group 780"/>
          <p:cNvGrpSpPr/>
          <p:nvPr/>
        </p:nvGrpSpPr>
        <p:grpSpPr>
          <a:xfrm>
            <a:off x="4676887" y="4913508"/>
            <a:ext cx="735495" cy="453124"/>
            <a:chOff x="3240661" y="1005909"/>
            <a:chExt cx="540854" cy="333210"/>
          </a:xfrm>
        </p:grpSpPr>
        <p:grpSp>
          <p:nvGrpSpPr>
            <p:cNvPr id="782" name="Group 781"/>
            <p:cNvGrpSpPr/>
            <p:nvPr/>
          </p:nvGrpSpPr>
          <p:grpSpPr>
            <a:xfrm>
              <a:off x="3240661" y="1005909"/>
              <a:ext cx="540854" cy="333210"/>
              <a:chOff x="1926169" y="1632181"/>
              <a:chExt cx="540854" cy="333210"/>
            </a:xfrm>
          </p:grpSpPr>
          <p:sp>
            <p:nvSpPr>
              <p:cNvPr id="784" name="Rectangle 783"/>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785" name="Rectangle 784"/>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nvGrpSpPr>
              <p:cNvPr id="786" name="Group 785"/>
              <p:cNvGrpSpPr/>
              <p:nvPr/>
            </p:nvGrpSpPr>
            <p:grpSpPr>
              <a:xfrm>
                <a:off x="1989961" y="1665409"/>
                <a:ext cx="413499" cy="266755"/>
                <a:chOff x="1371600" y="2038342"/>
                <a:chExt cx="609600" cy="393263"/>
              </a:xfrm>
            </p:grpSpPr>
            <p:cxnSp>
              <p:nvCxnSpPr>
                <p:cNvPr id="790" name="Straight Connector 789"/>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91" name="Straight Connector 790"/>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92" name="Straight Connector 791"/>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93" name="Straight Connector 792"/>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94" name="Straight Connector 793"/>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95" name="Straight Connector 794"/>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96" name="Straight Connector 795"/>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97" name="Straight Connector 796"/>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98" name="Straight Connector 797"/>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787" name="Rectangle 786"/>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788" name="Rectangle 787"/>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789" name="Rectangle 788"/>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sp>
          <p:nvSpPr>
            <p:cNvPr id="783" name="Rectangle 782"/>
            <p:cNvSpPr/>
            <p:nvPr/>
          </p:nvSpPr>
          <p:spPr>
            <a:xfrm>
              <a:off x="3347642" y="1092724"/>
              <a:ext cx="324240" cy="16461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r>
                <a:rPr kumimoji="0" lang="en-US" sz="1360" b="0" i="0" u="none" strike="noStrike" kern="0" cap="none" spc="0" normalizeH="0" baseline="0" noProof="0">
                  <a:ln>
                    <a:noFill/>
                  </a:ln>
                  <a:solidFill>
                    <a:prstClr val="black"/>
                  </a:solidFill>
                  <a:effectLst/>
                  <a:uLnTx/>
                  <a:uFillTx/>
                  <a:latin typeface="Calibri"/>
                  <a:ea typeface="+mn-ea"/>
                  <a:cs typeface="+mn-cs"/>
                </a:rPr>
                <a:t>API</a:t>
              </a:r>
            </a:p>
          </p:txBody>
        </p:sp>
      </p:grpSp>
      <p:grpSp>
        <p:nvGrpSpPr>
          <p:cNvPr id="799" name="Group 798"/>
          <p:cNvGrpSpPr/>
          <p:nvPr/>
        </p:nvGrpSpPr>
        <p:grpSpPr>
          <a:xfrm>
            <a:off x="5415082" y="4913508"/>
            <a:ext cx="735495" cy="453124"/>
            <a:chOff x="3240661" y="1005909"/>
            <a:chExt cx="540854" cy="333210"/>
          </a:xfrm>
        </p:grpSpPr>
        <p:grpSp>
          <p:nvGrpSpPr>
            <p:cNvPr id="800" name="Group 799"/>
            <p:cNvGrpSpPr/>
            <p:nvPr/>
          </p:nvGrpSpPr>
          <p:grpSpPr>
            <a:xfrm>
              <a:off x="3240661" y="1005909"/>
              <a:ext cx="540854" cy="333210"/>
              <a:chOff x="1926169" y="1632181"/>
              <a:chExt cx="540854" cy="333210"/>
            </a:xfrm>
          </p:grpSpPr>
          <p:sp>
            <p:nvSpPr>
              <p:cNvPr id="802" name="Rectangle 801"/>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803" name="Rectangle 802"/>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nvGrpSpPr>
              <p:cNvPr id="804" name="Group 803"/>
              <p:cNvGrpSpPr/>
              <p:nvPr/>
            </p:nvGrpSpPr>
            <p:grpSpPr>
              <a:xfrm>
                <a:off x="1989961" y="1665409"/>
                <a:ext cx="413499" cy="266755"/>
                <a:chOff x="1371600" y="2038342"/>
                <a:chExt cx="609600" cy="393263"/>
              </a:xfrm>
            </p:grpSpPr>
            <p:cxnSp>
              <p:nvCxnSpPr>
                <p:cNvPr id="808" name="Straight Connector 807"/>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09" name="Straight Connector 808"/>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10" name="Straight Connector 809"/>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11" name="Straight Connector 810"/>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12" name="Straight Connector 811"/>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13" name="Straight Connector 812"/>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14" name="Straight Connector 813"/>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15" name="Straight Connector 814"/>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16" name="Straight Connector 815"/>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805" name="Rectangle 804"/>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806" name="Rectangle 805"/>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807" name="Rectangle 806"/>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sp>
          <p:nvSpPr>
            <p:cNvPr id="801" name="Rectangle 800"/>
            <p:cNvSpPr/>
            <p:nvPr/>
          </p:nvSpPr>
          <p:spPr>
            <a:xfrm>
              <a:off x="3347642" y="1092724"/>
              <a:ext cx="324240" cy="16461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r>
                <a:rPr kumimoji="0" lang="en-US" sz="1360" b="0" i="0" u="none" strike="noStrike" kern="0" cap="none" spc="0" normalizeH="0" baseline="0" noProof="0">
                  <a:ln>
                    <a:noFill/>
                  </a:ln>
                  <a:solidFill>
                    <a:prstClr val="black"/>
                  </a:solidFill>
                  <a:effectLst/>
                  <a:uLnTx/>
                  <a:uFillTx/>
                  <a:latin typeface="Calibri"/>
                  <a:ea typeface="+mn-ea"/>
                  <a:cs typeface="+mn-cs"/>
                </a:rPr>
                <a:t>API</a:t>
              </a:r>
            </a:p>
          </p:txBody>
        </p:sp>
      </p:grpSp>
      <p:grpSp>
        <p:nvGrpSpPr>
          <p:cNvPr id="817" name="Group 816"/>
          <p:cNvGrpSpPr/>
          <p:nvPr/>
        </p:nvGrpSpPr>
        <p:grpSpPr>
          <a:xfrm>
            <a:off x="5411871" y="5816169"/>
            <a:ext cx="735495" cy="453124"/>
            <a:chOff x="3240661" y="1005909"/>
            <a:chExt cx="540854" cy="333210"/>
          </a:xfrm>
        </p:grpSpPr>
        <p:grpSp>
          <p:nvGrpSpPr>
            <p:cNvPr id="818" name="Group 817"/>
            <p:cNvGrpSpPr/>
            <p:nvPr/>
          </p:nvGrpSpPr>
          <p:grpSpPr>
            <a:xfrm>
              <a:off x="3240661" y="1005909"/>
              <a:ext cx="540854" cy="333210"/>
              <a:chOff x="1926169" y="1632181"/>
              <a:chExt cx="540854" cy="333210"/>
            </a:xfrm>
          </p:grpSpPr>
          <p:sp>
            <p:nvSpPr>
              <p:cNvPr id="820" name="Rectangle 819"/>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821" name="Rectangle 820"/>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nvGrpSpPr>
              <p:cNvPr id="822" name="Group 821"/>
              <p:cNvGrpSpPr/>
              <p:nvPr/>
            </p:nvGrpSpPr>
            <p:grpSpPr>
              <a:xfrm>
                <a:off x="1989961" y="1665409"/>
                <a:ext cx="413499" cy="266755"/>
                <a:chOff x="1371600" y="2038342"/>
                <a:chExt cx="609600" cy="393263"/>
              </a:xfrm>
            </p:grpSpPr>
            <p:cxnSp>
              <p:nvCxnSpPr>
                <p:cNvPr id="826" name="Straight Connector 825"/>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27" name="Straight Connector 826"/>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28" name="Straight Connector 827"/>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29" name="Straight Connector 828"/>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30" name="Straight Connector 829"/>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31" name="Straight Connector 830"/>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32" name="Straight Connector 831"/>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33" name="Straight Connector 832"/>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34" name="Straight Connector 833"/>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823" name="Rectangle 822"/>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824" name="Rectangle 823"/>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825" name="Rectangle 824"/>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sp>
          <p:nvSpPr>
            <p:cNvPr id="819" name="Rectangle 818"/>
            <p:cNvSpPr/>
            <p:nvPr/>
          </p:nvSpPr>
          <p:spPr>
            <a:xfrm>
              <a:off x="3347642" y="1092724"/>
              <a:ext cx="324240" cy="1646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r>
                <a:rPr kumimoji="0" lang="en-US" sz="1360" b="0" i="0" u="none" strike="noStrike" kern="0" cap="none" spc="0" normalizeH="0" baseline="0" noProof="0">
                  <a:ln>
                    <a:noFill/>
                  </a:ln>
                  <a:solidFill>
                    <a:sysClr val="windowText" lastClr="000000"/>
                  </a:solidFill>
                  <a:effectLst/>
                  <a:uLnTx/>
                  <a:uFillTx/>
                  <a:latin typeface="Calibri"/>
                  <a:ea typeface="+mn-ea"/>
                  <a:cs typeface="+mn-cs"/>
                </a:rPr>
                <a:t>Cache</a:t>
              </a:r>
            </a:p>
          </p:txBody>
        </p:sp>
      </p:grpSp>
      <p:grpSp>
        <p:nvGrpSpPr>
          <p:cNvPr id="835" name="Group 834"/>
          <p:cNvGrpSpPr/>
          <p:nvPr/>
        </p:nvGrpSpPr>
        <p:grpSpPr>
          <a:xfrm>
            <a:off x="5415082" y="5363044"/>
            <a:ext cx="735495" cy="453124"/>
            <a:chOff x="3240661" y="1005909"/>
            <a:chExt cx="540854" cy="333210"/>
          </a:xfrm>
        </p:grpSpPr>
        <p:grpSp>
          <p:nvGrpSpPr>
            <p:cNvPr id="836" name="Group 835"/>
            <p:cNvGrpSpPr/>
            <p:nvPr/>
          </p:nvGrpSpPr>
          <p:grpSpPr>
            <a:xfrm>
              <a:off x="3240661" y="1005909"/>
              <a:ext cx="540854" cy="333210"/>
              <a:chOff x="1926169" y="1632181"/>
              <a:chExt cx="540854" cy="333210"/>
            </a:xfrm>
          </p:grpSpPr>
          <p:sp>
            <p:nvSpPr>
              <p:cNvPr id="838" name="Rectangle 837"/>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839" name="Rectangle 838"/>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nvGrpSpPr>
              <p:cNvPr id="840" name="Group 839"/>
              <p:cNvGrpSpPr/>
              <p:nvPr/>
            </p:nvGrpSpPr>
            <p:grpSpPr>
              <a:xfrm>
                <a:off x="1989961" y="1665409"/>
                <a:ext cx="413499" cy="266755"/>
                <a:chOff x="1371600" y="2038342"/>
                <a:chExt cx="609600" cy="393263"/>
              </a:xfrm>
            </p:grpSpPr>
            <p:cxnSp>
              <p:nvCxnSpPr>
                <p:cNvPr id="844" name="Straight Connector 843"/>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45" name="Straight Connector 844"/>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46" name="Straight Connector 845"/>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47" name="Straight Connector 846"/>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48" name="Straight Connector 847"/>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49" name="Straight Connector 848"/>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50" name="Straight Connector 849"/>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51" name="Straight Connector 850"/>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52" name="Straight Connector 851"/>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841" name="Rectangle 840"/>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842" name="Rectangle 841"/>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843" name="Rectangle 842"/>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sp>
          <p:nvSpPr>
            <p:cNvPr id="837" name="Rectangle 836"/>
            <p:cNvSpPr/>
            <p:nvPr/>
          </p:nvSpPr>
          <p:spPr>
            <a:xfrm>
              <a:off x="3347642" y="1092724"/>
              <a:ext cx="324240" cy="1646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r>
                <a:rPr kumimoji="0" lang="en-US" sz="1360" b="0" i="0" u="none" strike="noStrike" kern="0" cap="none" spc="0" normalizeH="0" baseline="0" noProof="0">
                  <a:ln>
                    <a:noFill/>
                  </a:ln>
                  <a:solidFill>
                    <a:sysClr val="windowText" lastClr="000000"/>
                  </a:solidFill>
                  <a:effectLst/>
                  <a:uLnTx/>
                  <a:uFillTx/>
                  <a:latin typeface="Calibri"/>
                  <a:ea typeface="+mn-ea"/>
                  <a:cs typeface="+mn-cs"/>
                </a:rPr>
                <a:t>Cache</a:t>
              </a:r>
            </a:p>
          </p:txBody>
        </p:sp>
      </p:grpSp>
      <p:grpSp>
        <p:nvGrpSpPr>
          <p:cNvPr id="853" name="Group 852"/>
          <p:cNvGrpSpPr/>
          <p:nvPr/>
        </p:nvGrpSpPr>
        <p:grpSpPr>
          <a:xfrm>
            <a:off x="4676887" y="3564893"/>
            <a:ext cx="735495" cy="453124"/>
            <a:chOff x="3240661" y="1005909"/>
            <a:chExt cx="540854" cy="333210"/>
          </a:xfrm>
        </p:grpSpPr>
        <p:grpSp>
          <p:nvGrpSpPr>
            <p:cNvPr id="854" name="Group 853"/>
            <p:cNvGrpSpPr/>
            <p:nvPr/>
          </p:nvGrpSpPr>
          <p:grpSpPr>
            <a:xfrm>
              <a:off x="3240661" y="1005909"/>
              <a:ext cx="540854" cy="333210"/>
              <a:chOff x="1926169" y="1632181"/>
              <a:chExt cx="540854" cy="333210"/>
            </a:xfrm>
          </p:grpSpPr>
          <p:sp>
            <p:nvSpPr>
              <p:cNvPr id="856" name="Rectangle 855"/>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857" name="Rectangle 856"/>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nvGrpSpPr>
              <p:cNvPr id="858" name="Group 857"/>
              <p:cNvGrpSpPr/>
              <p:nvPr/>
            </p:nvGrpSpPr>
            <p:grpSpPr>
              <a:xfrm>
                <a:off x="1989961" y="1665409"/>
                <a:ext cx="413499" cy="266755"/>
                <a:chOff x="1371600" y="2038342"/>
                <a:chExt cx="609600" cy="393263"/>
              </a:xfrm>
            </p:grpSpPr>
            <p:cxnSp>
              <p:nvCxnSpPr>
                <p:cNvPr id="862" name="Straight Connector 861"/>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63" name="Straight Connector 862"/>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64" name="Straight Connector 863"/>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65" name="Straight Connector 864"/>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66" name="Straight Connector 865"/>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67" name="Straight Connector 866"/>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68" name="Straight Connector 867"/>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69" name="Straight Connector 868"/>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70" name="Straight Connector 869"/>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859" name="Rectangle 858"/>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860" name="Rectangle 859"/>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861" name="Rectangle 860"/>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sp>
          <p:nvSpPr>
            <p:cNvPr id="855" name="Rectangle 854"/>
            <p:cNvSpPr/>
            <p:nvPr/>
          </p:nvSpPr>
          <p:spPr>
            <a:xfrm>
              <a:off x="3347642" y="1092724"/>
              <a:ext cx="324240" cy="164616"/>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r>
                <a:rPr kumimoji="0" lang="en-US" sz="1360" b="0" i="0" u="none" strike="noStrike" kern="0" cap="none" spc="0" normalizeH="0" baseline="0" noProof="0">
                  <a:ln>
                    <a:noFill/>
                  </a:ln>
                  <a:solidFill>
                    <a:sysClr val="windowText" lastClr="000000"/>
                  </a:solidFill>
                  <a:effectLst/>
                  <a:uLnTx/>
                  <a:uFillTx/>
                  <a:latin typeface="Calibri"/>
                  <a:ea typeface="+mn-ea"/>
                  <a:cs typeface="+mn-cs"/>
                </a:rPr>
                <a:t>Web</a:t>
              </a:r>
            </a:p>
          </p:txBody>
        </p:sp>
      </p:grpSp>
      <p:grpSp>
        <p:nvGrpSpPr>
          <p:cNvPr id="871" name="Group 870"/>
          <p:cNvGrpSpPr/>
          <p:nvPr/>
        </p:nvGrpSpPr>
        <p:grpSpPr>
          <a:xfrm>
            <a:off x="4676887" y="4014431"/>
            <a:ext cx="735495" cy="453124"/>
            <a:chOff x="3240661" y="1005909"/>
            <a:chExt cx="540854" cy="333210"/>
          </a:xfrm>
        </p:grpSpPr>
        <p:grpSp>
          <p:nvGrpSpPr>
            <p:cNvPr id="872" name="Group 871"/>
            <p:cNvGrpSpPr/>
            <p:nvPr/>
          </p:nvGrpSpPr>
          <p:grpSpPr>
            <a:xfrm>
              <a:off x="3240661" y="1005909"/>
              <a:ext cx="540854" cy="333210"/>
              <a:chOff x="1926169" y="1632181"/>
              <a:chExt cx="540854" cy="333210"/>
            </a:xfrm>
          </p:grpSpPr>
          <p:sp>
            <p:nvSpPr>
              <p:cNvPr id="874" name="Rectangle 873"/>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875" name="Rectangle 874"/>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nvGrpSpPr>
              <p:cNvPr id="876" name="Group 875"/>
              <p:cNvGrpSpPr/>
              <p:nvPr/>
            </p:nvGrpSpPr>
            <p:grpSpPr>
              <a:xfrm>
                <a:off x="1989961" y="1665409"/>
                <a:ext cx="413499" cy="266755"/>
                <a:chOff x="1371600" y="2038342"/>
                <a:chExt cx="609600" cy="393263"/>
              </a:xfrm>
            </p:grpSpPr>
            <p:cxnSp>
              <p:nvCxnSpPr>
                <p:cNvPr id="880" name="Straight Connector 879"/>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81" name="Straight Connector 880"/>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82" name="Straight Connector 881"/>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83" name="Straight Connector 882"/>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84" name="Straight Connector 883"/>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85" name="Straight Connector 884"/>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86" name="Straight Connector 885"/>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87" name="Straight Connector 886"/>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88" name="Straight Connector 887"/>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877" name="Rectangle 876"/>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878" name="Rectangle 877"/>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879" name="Rectangle 878"/>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sp>
          <p:nvSpPr>
            <p:cNvPr id="873" name="Rectangle 872"/>
            <p:cNvSpPr/>
            <p:nvPr/>
          </p:nvSpPr>
          <p:spPr>
            <a:xfrm>
              <a:off x="3347642" y="1092724"/>
              <a:ext cx="324240" cy="164616"/>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r>
                <a:rPr kumimoji="0" lang="en-US" sz="1360" b="0" i="0" u="none" strike="noStrike" kern="0" cap="none" spc="0" normalizeH="0" baseline="0" noProof="0">
                  <a:ln>
                    <a:noFill/>
                  </a:ln>
                  <a:solidFill>
                    <a:sysClr val="windowText" lastClr="000000"/>
                  </a:solidFill>
                  <a:effectLst/>
                  <a:uLnTx/>
                  <a:uFillTx/>
                  <a:latin typeface="Calibri"/>
                  <a:ea typeface="+mn-ea"/>
                  <a:cs typeface="+mn-cs"/>
                </a:rPr>
                <a:t>Web</a:t>
              </a:r>
            </a:p>
          </p:txBody>
        </p:sp>
      </p:grpSp>
      <p:grpSp>
        <p:nvGrpSpPr>
          <p:cNvPr id="889" name="Group 888"/>
          <p:cNvGrpSpPr/>
          <p:nvPr/>
        </p:nvGrpSpPr>
        <p:grpSpPr>
          <a:xfrm>
            <a:off x="4676887" y="4463970"/>
            <a:ext cx="735495" cy="453124"/>
            <a:chOff x="3240661" y="1005909"/>
            <a:chExt cx="540854" cy="333210"/>
          </a:xfrm>
        </p:grpSpPr>
        <p:grpSp>
          <p:nvGrpSpPr>
            <p:cNvPr id="890" name="Group 889"/>
            <p:cNvGrpSpPr/>
            <p:nvPr/>
          </p:nvGrpSpPr>
          <p:grpSpPr>
            <a:xfrm>
              <a:off x="3240661" y="1005909"/>
              <a:ext cx="540854" cy="333210"/>
              <a:chOff x="1926169" y="1632181"/>
              <a:chExt cx="540854" cy="333210"/>
            </a:xfrm>
          </p:grpSpPr>
          <p:sp>
            <p:nvSpPr>
              <p:cNvPr id="892" name="Rectangle 891"/>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893" name="Rectangle 892"/>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nvGrpSpPr>
              <p:cNvPr id="894" name="Group 893"/>
              <p:cNvGrpSpPr/>
              <p:nvPr/>
            </p:nvGrpSpPr>
            <p:grpSpPr>
              <a:xfrm>
                <a:off x="1989961" y="1665409"/>
                <a:ext cx="413499" cy="266755"/>
                <a:chOff x="1371600" y="2038342"/>
                <a:chExt cx="609600" cy="393263"/>
              </a:xfrm>
            </p:grpSpPr>
            <p:cxnSp>
              <p:nvCxnSpPr>
                <p:cNvPr id="898" name="Straight Connector 897"/>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99" name="Straight Connector 898"/>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00" name="Straight Connector 899"/>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01" name="Straight Connector 900"/>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02" name="Straight Connector 901"/>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03" name="Straight Connector 902"/>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04" name="Straight Connector 903"/>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05" name="Straight Connector 904"/>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06" name="Straight Connector 905"/>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895" name="Rectangle 894"/>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896" name="Rectangle 895"/>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897" name="Rectangle 896"/>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sp>
          <p:nvSpPr>
            <p:cNvPr id="891" name="Rectangle 890"/>
            <p:cNvSpPr/>
            <p:nvPr/>
          </p:nvSpPr>
          <p:spPr>
            <a:xfrm>
              <a:off x="3347642" y="1092724"/>
              <a:ext cx="324240" cy="164616"/>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r>
                <a:rPr kumimoji="0" lang="en-US" sz="1360" b="0" i="0" u="none" strike="noStrike" kern="0" cap="none" spc="0" normalizeH="0" baseline="0" noProof="0">
                  <a:ln>
                    <a:noFill/>
                  </a:ln>
                  <a:solidFill>
                    <a:sysClr val="windowText" lastClr="000000"/>
                  </a:solidFill>
                  <a:effectLst/>
                  <a:uLnTx/>
                  <a:uFillTx/>
                  <a:latin typeface="Calibri"/>
                  <a:ea typeface="+mn-ea"/>
                  <a:cs typeface="+mn-cs"/>
                </a:rPr>
                <a:t>Web</a:t>
              </a:r>
            </a:p>
          </p:txBody>
        </p:sp>
      </p:grpSp>
      <p:grpSp>
        <p:nvGrpSpPr>
          <p:cNvPr id="907" name="Group 906"/>
          <p:cNvGrpSpPr/>
          <p:nvPr/>
        </p:nvGrpSpPr>
        <p:grpSpPr>
          <a:xfrm>
            <a:off x="5415082" y="4463970"/>
            <a:ext cx="735495" cy="453124"/>
            <a:chOff x="3240661" y="1005909"/>
            <a:chExt cx="540854" cy="333210"/>
          </a:xfrm>
        </p:grpSpPr>
        <p:grpSp>
          <p:nvGrpSpPr>
            <p:cNvPr id="908" name="Group 907"/>
            <p:cNvGrpSpPr/>
            <p:nvPr/>
          </p:nvGrpSpPr>
          <p:grpSpPr>
            <a:xfrm>
              <a:off x="3240661" y="1005909"/>
              <a:ext cx="540854" cy="333210"/>
              <a:chOff x="1926169" y="1632181"/>
              <a:chExt cx="540854" cy="333210"/>
            </a:xfrm>
          </p:grpSpPr>
          <p:sp>
            <p:nvSpPr>
              <p:cNvPr id="910" name="Rectangle 909"/>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911" name="Rectangle 910"/>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nvGrpSpPr>
              <p:cNvPr id="912" name="Group 911"/>
              <p:cNvGrpSpPr/>
              <p:nvPr/>
            </p:nvGrpSpPr>
            <p:grpSpPr>
              <a:xfrm>
                <a:off x="1989961" y="1665409"/>
                <a:ext cx="413499" cy="266755"/>
                <a:chOff x="1371600" y="2038342"/>
                <a:chExt cx="609600" cy="393263"/>
              </a:xfrm>
            </p:grpSpPr>
            <p:cxnSp>
              <p:nvCxnSpPr>
                <p:cNvPr id="916" name="Straight Connector 915"/>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17" name="Straight Connector 916"/>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18" name="Straight Connector 917"/>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19" name="Straight Connector 918"/>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20" name="Straight Connector 919"/>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21" name="Straight Connector 920"/>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22" name="Straight Connector 921"/>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23" name="Straight Connector 922"/>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24" name="Straight Connector 923"/>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913" name="Rectangle 912"/>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914" name="Rectangle 913"/>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915" name="Rectangle 914"/>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sp>
          <p:nvSpPr>
            <p:cNvPr id="909" name="Rectangle 908"/>
            <p:cNvSpPr/>
            <p:nvPr/>
          </p:nvSpPr>
          <p:spPr>
            <a:xfrm>
              <a:off x="3347642" y="1092724"/>
              <a:ext cx="324240" cy="164616"/>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r>
                <a:rPr kumimoji="0" lang="en-US" sz="1360" b="0" i="0" u="none" strike="noStrike" kern="0" cap="none" spc="0" normalizeH="0" baseline="0" noProof="0">
                  <a:ln>
                    <a:noFill/>
                  </a:ln>
                  <a:solidFill>
                    <a:sysClr val="windowText" lastClr="000000"/>
                  </a:solidFill>
                  <a:effectLst/>
                  <a:uLnTx/>
                  <a:uFillTx/>
                  <a:latin typeface="Calibri"/>
                  <a:ea typeface="+mn-ea"/>
                  <a:cs typeface="+mn-cs"/>
                </a:rPr>
                <a:t>Web</a:t>
              </a:r>
            </a:p>
          </p:txBody>
        </p:sp>
      </p:grpSp>
      <p:grpSp>
        <p:nvGrpSpPr>
          <p:cNvPr id="925" name="Group 924"/>
          <p:cNvGrpSpPr/>
          <p:nvPr/>
        </p:nvGrpSpPr>
        <p:grpSpPr>
          <a:xfrm>
            <a:off x="5415082" y="4014431"/>
            <a:ext cx="735495" cy="453124"/>
            <a:chOff x="3240661" y="1005909"/>
            <a:chExt cx="540854" cy="333210"/>
          </a:xfrm>
        </p:grpSpPr>
        <p:grpSp>
          <p:nvGrpSpPr>
            <p:cNvPr id="926" name="Group 925"/>
            <p:cNvGrpSpPr/>
            <p:nvPr/>
          </p:nvGrpSpPr>
          <p:grpSpPr>
            <a:xfrm>
              <a:off x="3240661" y="1005909"/>
              <a:ext cx="540854" cy="333210"/>
              <a:chOff x="1926169" y="1632181"/>
              <a:chExt cx="540854" cy="333210"/>
            </a:xfrm>
          </p:grpSpPr>
          <p:sp>
            <p:nvSpPr>
              <p:cNvPr id="928" name="Rectangle 927"/>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929" name="Rectangle 928"/>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nvGrpSpPr>
              <p:cNvPr id="930" name="Group 929"/>
              <p:cNvGrpSpPr/>
              <p:nvPr/>
            </p:nvGrpSpPr>
            <p:grpSpPr>
              <a:xfrm>
                <a:off x="1989961" y="1665409"/>
                <a:ext cx="413499" cy="266755"/>
                <a:chOff x="1371600" y="2038342"/>
                <a:chExt cx="609600" cy="393263"/>
              </a:xfrm>
            </p:grpSpPr>
            <p:cxnSp>
              <p:nvCxnSpPr>
                <p:cNvPr id="934" name="Straight Connector 933"/>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35" name="Straight Connector 934"/>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36" name="Straight Connector 935"/>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37" name="Straight Connector 936"/>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38" name="Straight Connector 937"/>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39" name="Straight Connector 938"/>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40" name="Straight Connector 939"/>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41" name="Straight Connector 940"/>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42" name="Straight Connector 941"/>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931" name="Rectangle 930"/>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932" name="Rectangle 931"/>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933" name="Rectangle 932"/>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sp>
          <p:nvSpPr>
            <p:cNvPr id="927" name="Rectangle 926"/>
            <p:cNvSpPr/>
            <p:nvPr/>
          </p:nvSpPr>
          <p:spPr>
            <a:xfrm>
              <a:off x="3347642" y="1092724"/>
              <a:ext cx="324240" cy="164616"/>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r>
                <a:rPr kumimoji="0" lang="en-US" sz="1360" b="0" i="0" u="none" strike="noStrike" kern="0" cap="none" spc="0" normalizeH="0" baseline="0" noProof="0">
                  <a:ln>
                    <a:noFill/>
                  </a:ln>
                  <a:solidFill>
                    <a:sysClr val="windowText" lastClr="000000"/>
                  </a:solidFill>
                  <a:effectLst/>
                  <a:uLnTx/>
                  <a:uFillTx/>
                  <a:latin typeface="Calibri"/>
                  <a:ea typeface="+mn-ea"/>
                  <a:cs typeface="+mn-cs"/>
                </a:rPr>
                <a:t>Web</a:t>
              </a:r>
            </a:p>
          </p:txBody>
        </p:sp>
      </p:grpSp>
      <p:grpSp>
        <p:nvGrpSpPr>
          <p:cNvPr id="943" name="Group 942"/>
          <p:cNvGrpSpPr/>
          <p:nvPr/>
        </p:nvGrpSpPr>
        <p:grpSpPr>
          <a:xfrm>
            <a:off x="5415082" y="3564893"/>
            <a:ext cx="735495" cy="453124"/>
            <a:chOff x="2877183" y="2583280"/>
            <a:chExt cx="540854" cy="333210"/>
          </a:xfrm>
        </p:grpSpPr>
        <p:grpSp>
          <p:nvGrpSpPr>
            <p:cNvPr id="944" name="Group 943"/>
            <p:cNvGrpSpPr/>
            <p:nvPr/>
          </p:nvGrpSpPr>
          <p:grpSpPr>
            <a:xfrm>
              <a:off x="2877183" y="2583280"/>
              <a:ext cx="540854" cy="333210"/>
              <a:chOff x="1926169" y="1632181"/>
              <a:chExt cx="540854" cy="333210"/>
            </a:xfrm>
          </p:grpSpPr>
          <p:sp>
            <p:nvSpPr>
              <p:cNvPr id="947" name="Rectangle 946"/>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948" name="Rectangle 947"/>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nvGrpSpPr>
              <p:cNvPr id="949" name="Group 948"/>
              <p:cNvGrpSpPr/>
              <p:nvPr/>
            </p:nvGrpSpPr>
            <p:grpSpPr>
              <a:xfrm>
                <a:off x="1989961" y="1665409"/>
                <a:ext cx="413499" cy="266755"/>
                <a:chOff x="1371600" y="2038342"/>
                <a:chExt cx="609600" cy="393263"/>
              </a:xfrm>
            </p:grpSpPr>
            <p:cxnSp>
              <p:nvCxnSpPr>
                <p:cNvPr id="953" name="Straight Connector 952"/>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54" name="Straight Connector 953"/>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55" name="Straight Connector 954"/>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56" name="Straight Connector 955"/>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57" name="Straight Connector 956"/>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58" name="Straight Connector 957"/>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59" name="Straight Connector 958"/>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60" name="Straight Connector 959"/>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61" name="Straight Connector 960"/>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950" name="Rectangle 949"/>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951" name="Rectangle 950"/>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952" name="Rectangle 951"/>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sp>
          <p:nvSpPr>
            <p:cNvPr id="945" name="Rectangle 944"/>
            <p:cNvSpPr/>
            <p:nvPr/>
          </p:nvSpPr>
          <p:spPr>
            <a:xfrm>
              <a:off x="2984164" y="2670095"/>
              <a:ext cx="324240" cy="16461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1360" b="0" i="0" u="none" strike="noStrike" kern="0" cap="none" spc="0" normalizeH="0" baseline="0" noProof="0">
                <a:ln>
                  <a:noFill/>
                </a:ln>
                <a:solidFill>
                  <a:sysClr val="windowText" lastClr="000000"/>
                </a:solidFill>
                <a:effectLst/>
                <a:uLnTx/>
                <a:uFillTx/>
                <a:latin typeface="Calibri"/>
                <a:ea typeface="+mn-ea"/>
                <a:cs typeface="+mn-cs"/>
              </a:endParaRPr>
            </a:p>
          </p:txBody>
        </p:sp>
        <p:pic>
          <p:nvPicPr>
            <p:cNvPr id="946" name="Picture 2" descr="http://nginx.com/wp-content/uploads/2014/10/icon-load-balancing.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5400000">
              <a:off x="3048000" y="2650455"/>
              <a:ext cx="194499" cy="194499"/>
            </a:xfrm>
            <a:prstGeom prst="rect">
              <a:avLst/>
            </a:prstGeom>
            <a:noFill/>
            <a:extLst>
              <a:ext uri="{909E8E84-426E-40DD-AFC4-6F175D3DCCD1}">
                <a14:hiddenFill xmlns:a14="http://schemas.microsoft.com/office/drawing/2010/main">
                  <a:solidFill>
                    <a:srgbClr val="FFFFFF"/>
                  </a:solidFill>
                </a14:hiddenFill>
              </a:ext>
            </a:extLst>
          </p:spPr>
        </p:pic>
      </p:grpSp>
      <p:sp>
        <p:nvSpPr>
          <p:cNvPr id="995" name="Rectangle 994"/>
          <p:cNvSpPr/>
          <p:nvPr/>
        </p:nvSpPr>
        <p:spPr>
          <a:xfrm>
            <a:off x="681173" y="1634720"/>
            <a:ext cx="11129956" cy="294897"/>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r>
              <a:rPr kumimoji="0" lang="en-US" sz="1496" b="0" i="0" u="none" strike="noStrike" kern="0" cap="none" spc="0" normalizeH="0" baseline="0" noProof="0">
                <a:ln>
                  <a:noFill/>
                </a:ln>
                <a:solidFill>
                  <a:sysClr val="windowText" lastClr="000000"/>
                </a:solidFill>
                <a:effectLst/>
                <a:uLnTx/>
                <a:uFillTx/>
                <a:latin typeface="Calibri"/>
                <a:ea typeface="+mn-ea"/>
                <a:cs typeface="+mn-cs"/>
              </a:rPr>
              <a:t>Container Scheduling</a:t>
            </a:r>
          </a:p>
        </p:txBody>
      </p:sp>
      <p:sp>
        <p:nvSpPr>
          <p:cNvPr id="996" name="Rectangle 995"/>
          <p:cNvSpPr/>
          <p:nvPr/>
        </p:nvSpPr>
        <p:spPr>
          <a:xfrm>
            <a:off x="681173" y="1943100"/>
            <a:ext cx="11129956" cy="294897"/>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r>
              <a:rPr kumimoji="0" lang="en-US" sz="1496" b="0" i="0" u="none" strike="noStrike" kern="0" cap="none" spc="0" normalizeH="0" baseline="0" noProof="0">
                <a:ln>
                  <a:noFill/>
                </a:ln>
                <a:solidFill>
                  <a:sysClr val="windowText" lastClr="000000"/>
                </a:solidFill>
                <a:effectLst/>
                <a:uLnTx/>
                <a:uFillTx/>
                <a:latin typeface="Calibri"/>
                <a:ea typeface="+mn-ea"/>
                <a:cs typeface="+mn-cs"/>
              </a:rPr>
              <a:t>Container Orchestration</a:t>
            </a:r>
          </a:p>
        </p:txBody>
      </p:sp>
      <p:grpSp>
        <p:nvGrpSpPr>
          <p:cNvPr id="511" name="Group 510"/>
          <p:cNvGrpSpPr/>
          <p:nvPr/>
        </p:nvGrpSpPr>
        <p:grpSpPr>
          <a:xfrm>
            <a:off x="683901" y="77143"/>
            <a:ext cx="3593978" cy="2255306"/>
            <a:chOff x="500260" y="1774629"/>
            <a:chExt cx="2642871" cy="1658464"/>
          </a:xfrm>
        </p:grpSpPr>
        <p:grpSp>
          <p:nvGrpSpPr>
            <p:cNvPr id="512" name="Group 511"/>
            <p:cNvGrpSpPr/>
            <p:nvPr/>
          </p:nvGrpSpPr>
          <p:grpSpPr>
            <a:xfrm>
              <a:off x="500260" y="1885950"/>
              <a:ext cx="2642871" cy="1547143"/>
              <a:chOff x="500260" y="1885950"/>
              <a:chExt cx="2642871" cy="1547143"/>
            </a:xfrm>
          </p:grpSpPr>
          <p:grpSp>
            <p:nvGrpSpPr>
              <p:cNvPr id="514" name="Group 513"/>
              <p:cNvGrpSpPr/>
              <p:nvPr/>
            </p:nvGrpSpPr>
            <p:grpSpPr>
              <a:xfrm>
                <a:off x="500260" y="1885950"/>
                <a:ext cx="2642871" cy="1547143"/>
                <a:chOff x="4156030" y="3448050"/>
                <a:chExt cx="2566671" cy="1504302"/>
              </a:xfrm>
            </p:grpSpPr>
            <p:sp>
              <p:nvSpPr>
                <p:cNvPr id="522" name="Rectangle 521"/>
                <p:cNvSpPr/>
                <p:nvPr/>
              </p:nvSpPr>
              <p:spPr>
                <a:xfrm>
                  <a:off x="4156031" y="3562350"/>
                  <a:ext cx="2566670" cy="1390002"/>
                </a:xfrm>
                <a:prstGeom prst="rect">
                  <a:avLst/>
                </a:prstGeom>
                <a:solidFill>
                  <a:srgbClr val="ADE5F9"/>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523" name="Flowchart: Alternate Process 522"/>
                <p:cNvSpPr/>
                <p:nvPr/>
              </p:nvSpPr>
              <p:spPr>
                <a:xfrm>
                  <a:off x="4156030" y="3448050"/>
                  <a:ext cx="1230039"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1243493" rtl="0" eaLnBrk="1" fontAlgn="auto" latinLnBrk="0" hangingPunct="1">
                    <a:lnSpc>
                      <a:spcPct val="100000"/>
                    </a:lnSpc>
                    <a:spcBef>
                      <a:spcPts val="0"/>
                    </a:spcBef>
                    <a:spcAft>
                      <a:spcPts val="0"/>
                    </a:spcAft>
                    <a:buClrTx/>
                    <a:buSzTx/>
                    <a:buFontTx/>
                    <a:buNone/>
                    <a:tabLst/>
                    <a:defRPr/>
                  </a:pPr>
                  <a:r>
                    <a:rPr kumimoji="0" lang="en-US" sz="1496" b="1" i="0" u="none" strike="noStrike" kern="0" cap="none" spc="0" normalizeH="0" baseline="0" noProof="0">
                      <a:ln>
                        <a:noFill/>
                      </a:ln>
                      <a:solidFill>
                        <a:prstClr val="black"/>
                      </a:solidFill>
                      <a:effectLst/>
                      <a:uLnTx/>
                      <a:uFillTx/>
                      <a:latin typeface="Lucida Console" panose="020B0609040504020204" pitchFamily="49" charset="0"/>
                      <a:ea typeface="+mn-ea"/>
                      <a:cs typeface="+mn-cs"/>
                    </a:rPr>
                    <a:t>DOCKER_HOST</a:t>
                  </a:r>
                </a:p>
              </p:txBody>
            </p:sp>
          </p:grpSp>
          <p:grpSp>
            <p:nvGrpSpPr>
              <p:cNvPr id="515" name="Group 514"/>
              <p:cNvGrpSpPr/>
              <p:nvPr/>
            </p:nvGrpSpPr>
            <p:grpSpPr>
              <a:xfrm>
                <a:off x="1902777" y="2371294"/>
                <a:ext cx="1135636" cy="988361"/>
                <a:chOff x="7441367" y="1793260"/>
                <a:chExt cx="1135636" cy="988361"/>
              </a:xfrm>
            </p:grpSpPr>
            <p:sp>
              <p:nvSpPr>
                <p:cNvPr id="520" name="Rectangle 519"/>
                <p:cNvSpPr/>
                <p:nvPr/>
              </p:nvSpPr>
              <p:spPr>
                <a:xfrm>
                  <a:off x="7441367" y="1933398"/>
                  <a:ext cx="1135636" cy="848223"/>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521" name="Flowchart: Alternate Process 520"/>
                <p:cNvSpPr/>
                <p:nvPr/>
              </p:nvSpPr>
              <p:spPr>
                <a:xfrm>
                  <a:off x="7441367" y="1793260"/>
                  <a:ext cx="968382"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1243493" rtl="0" eaLnBrk="1" fontAlgn="auto" latinLnBrk="0" hangingPunct="1">
                    <a:lnSpc>
                      <a:spcPct val="100000"/>
                    </a:lnSpc>
                    <a:spcBef>
                      <a:spcPts val="0"/>
                    </a:spcBef>
                    <a:spcAft>
                      <a:spcPts val="0"/>
                    </a:spcAft>
                    <a:buClrTx/>
                    <a:buSzTx/>
                    <a:buFontTx/>
                    <a:buNone/>
                    <a:tabLst/>
                    <a:defRPr/>
                  </a:pPr>
                  <a:r>
                    <a:rPr kumimoji="0" lang="en-US" sz="1496" b="1" i="0" u="none" strike="noStrike" kern="0" cap="none" spc="0" normalizeH="0" baseline="0" noProof="0">
                      <a:ln>
                        <a:noFill/>
                      </a:ln>
                      <a:solidFill>
                        <a:prstClr val="black"/>
                      </a:solidFill>
                      <a:effectLst/>
                      <a:uLnTx/>
                      <a:uFillTx/>
                      <a:latin typeface="Calibri"/>
                      <a:ea typeface="+mn-ea"/>
                      <a:cs typeface="+mn-cs"/>
                    </a:rPr>
                    <a:t>Image Cache</a:t>
                  </a:r>
                </a:p>
              </p:txBody>
            </p:sp>
          </p:grpSp>
          <p:grpSp>
            <p:nvGrpSpPr>
              <p:cNvPr id="516" name="Group 515"/>
              <p:cNvGrpSpPr/>
              <p:nvPr/>
            </p:nvGrpSpPr>
            <p:grpSpPr>
              <a:xfrm>
                <a:off x="633701" y="2371294"/>
                <a:ext cx="1135636" cy="988361"/>
                <a:chOff x="6172291" y="1793260"/>
                <a:chExt cx="1135636" cy="988361"/>
              </a:xfrm>
            </p:grpSpPr>
            <p:sp>
              <p:nvSpPr>
                <p:cNvPr id="518" name="Rectangle 517"/>
                <p:cNvSpPr/>
                <p:nvPr/>
              </p:nvSpPr>
              <p:spPr>
                <a:xfrm>
                  <a:off x="6172291" y="1933398"/>
                  <a:ext cx="1135636" cy="848223"/>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519" name="Flowchart: Alternate Process 518"/>
                <p:cNvSpPr/>
                <p:nvPr/>
              </p:nvSpPr>
              <p:spPr>
                <a:xfrm>
                  <a:off x="6172291" y="1793260"/>
                  <a:ext cx="894492"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1243493" rtl="0" eaLnBrk="1" fontAlgn="auto" latinLnBrk="0" hangingPunct="1">
                    <a:lnSpc>
                      <a:spcPct val="100000"/>
                    </a:lnSpc>
                    <a:spcBef>
                      <a:spcPts val="0"/>
                    </a:spcBef>
                    <a:spcAft>
                      <a:spcPts val="0"/>
                    </a:spcAft>
                    <a:buClrTx/>
                    <a:buSzTx/>
                    <a:buFontTx/>
                    <a:buNone/>
                    <a:tabLst/>
                    <a:defRPr/>
                  </a:pPr>
                  <a:r>
                    <a:rPr kumimoji="0" lang="en-US" sz="1496" b="1" i="0" u="none" strike="noStrike" kern="0" cap="none" spc="0" normalizeH="0" baseline="0" noProof="0">
                      <a:ln>
                        <a:noFill/>
                      </a:ln>
                      <a:solidFill>
                        <a:prstClr val="black"/>
                      </a:solidFill>
                      <a:effectLst/>
                      <a:uLnTx/>
                      <a:uFillTx/>
                      <a:latin typeface="Calibri"/>
                      <a:ea typeface="+mn-ea"/>
                      <a:cs typeface="+mn-cs"/>
                    </a:rPr>
                    <a:t>Containers</a:t>
                  </a:r>
                </a:p>
              </p:txBody>
            </p:sp>
          </p:grpSp>
          <p:sp>
            <p:nvSpPr>
              <p:cNvPr id="517" name="Rectangle 516"/>
              <p:cNvSpPr/>
              <p:nvPr/>
            </p:nvSpPr>
            <p:spPr>
              <a:xfrm>
                <a:off x="628530" y="2158577"/>
                <a:ext cx="2409883" cy="164661"/>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r>
                  <a:rPr kumimoji="0" lang="en-US" sz="1496" b="0" i="0" u="none" strike="noStrike" kern="0" cap="none" spc="0" normalizeH="0" baseline="0" noProof="0">
                    <a:ln>
                      <a:noFill/>
                    </a:ln>
                    <a:solidFill>
                      <a:sysClr val="windowText" lastClr="000000"/>
                    </a:solidFill>
                    <a:effectLst/>
                    <a:uLnTx/>
                    <a:uFillTx/>
                    <a:latin typeface="Calibri"/>
                    <a:ea typeface="+mn-ea"/>
                    <a:cs typeface="+mn-cs"/>
                  </a:rPr>
                  <a:t>Docker daemon</a:t>
                </a:r>
              </a:p>
            </p:txBody>
          </p:sp>
        </p:grpSp>
        <p:pic>
          <p:nvPicPr>
            <p:cNvPr id="513" name="Picture 4" descr="http://www.mi2.hr/wp-content/uploads/2015/10/docker-logo.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67282" y="1774629"/>
              <a:ext cx="651489" cy="37045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1" name="Group 20"/>
          <p:cNvGrpSpPr/>
          <p:nvPr/>
        </p:nvGrpSpPr>
        <p:grpSpPr>
          <a:xfrm>
            <a:off x="890472" y="1228760"/>
            <a:ext cx="735495" cy="453124"/>
            <a:chOff x="654170" y="903582"/>
            <a:chExt cx="540854" cy="333210"/>
          </a:xfrm>
        </p:grpSpPr>
        <p:grpSp>
          <p:nvGrpSpPr>
            <p:cNvPr id="524" name="Group 523"/>
            <p:cNvGrpSpPr/>
            <p:nvPr/>
          </p:nvGrpSpPr>
          <p:grpSpPr>
            <a:xfrm>
              <a:off x="654170" y="903582"/>
              <a:ext cx="540854" cy="333210"/>
              <a:chOff x="2877183" y="2583280"/>
              <a:chExt cx="540854" cy="333210"/>
            </a:xfrm>
          </p:grpSpPr>
          <p:grpSp>
            <p:nvGrpSpPr>
              <p:cNvPr id="525" name="Group 524"/>
              <p:cNvGrpSpPr/>
              <p:nvPr/>
            </p:nvGrpSpPr>
            <p:grpSpPr>
              <a:xfrm>
                <a:off x="2877183" y="2583280"/>
                <a:ext cx="540854" cy="333210"/>
                <a:chOff x="1926169" y="1632181"/>
                <a:chExt cx="540854" cy="333210"/>
              </a:xfrm>
            </p:grpSpPr>
            <p:sp>
              <p:nvSpPr>
                <p:cNvPr id="528" name="Rectangle 527"/>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529" name="Rectangle 528"/>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nvGrpSpPr>
                <p:cNvPr id="530" name="Group 529"/>
                <p:cNvGrpSpPr/>
                <p:nvPr/>
              </p:nvGrpSpPr>
              <p:grpSpPr>
                <a:xfrm>
                  <a:off x="1989961" y="1665409"/>
                  <a:ext cx="413499" cy="266755"/>
                  <a:chOff x="1371600" y="2038342"/>
                  <a:chExt cx="609600" cy="393263"/>
                </a:xfrm>
              </p:grpSpPr>
              <p:cxnSp>
                <p:nvCxnSpPr>
                  <p:cNvPr id="534" name="Straight Connector 533"/>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35" name="Straight Connector 534"/>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36" name="Straight Connector 535"/>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37" name="Straight Connector 536"/>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38" name="Straight Connector 537"/>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39" name="Straight Connector 538"/>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40" name="Straight Connector 539"/>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41" name="Straight Connector 540"/>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42" name="Straight Connector 541"/>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531" name="Rectangle 530"/>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532" name="Rectangle 531"/>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533" name="Rectangle 532"/>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sp>
            <p:nvSpPr>
              <p:cNvPr id="526" name="Rectangle 525"/>
              <p:cNvSpPr/>
              <p:nvPr/>
            </p:nvSpPr>
            <p:spPr>
              <a:xfrm>
                <a:off x="2984164" y="2670095"/>
                <a:ext cx="324240" cy="16461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1360" b="0" i="0" u="none" strike="noStrike" kern="0" cap="none" spc="0" normalizeH="0" baseline="0" noProof="0">
                  <a:ln>
                    <a:noFill/>
                  </a:ln>
                  <a:solidFill>
                    <a:sysClr val="windowText" lastClr="000000"/>
                  </a:solidFill>
                  <a:effectLst/>
                  <a:uLnTx/>
                  <a:uFillTx/>
                  <a:latin typeface="Calibri"/>
                  <a:ea typeface="+mn-ea"/>
                  <a:cs typeface="+mn-cs"/>
                </a:endParaRPr>
              </a:p>
            </p:txBody>
          </p:sp>
        </p:grpSp>
        <p:pic>
          <p:nvPicPr>
            <p:cNvPr id="543" name="Picture 4" descr="http://mesos.apache.org/assets/img/mesos_logo.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a:stretch/>
          </p:blipFill>
          <p:spPr bwMode="auto">
            <a:xfrm>
              <a:off x="848731" y="978282"/>
              <a:ext cx="162205" cy="20391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0" name="Group 19"/>
          <p:cNvGrpSpPr/>
          <p:nvPr/>
        </p:nvGrpSpPr>
        <p:grpSpPr>
          <a:xfrm>
            <a:off x="2643917" y="1248082"/>
            <a:ext cx="568407" cy="568407"/>
            <a:chOff x="1943585" y="917791"/>
            <a:chExt cx="417984" cy="417984"/>
          </a:xfrm>
        </p:grpSpPr>
        <p:sp>
          <p:nvSpPr>
            <p:cNvPr id="545" name="Rectangle 544"/>
            <p:cNvSpPr/>
            <p:nvPr/>
          </p:nvSpPr>
          <p:spPr>
            <a:xfrm>
              <a:off x="1943585" y="917791"/>
              <a:ext cx="417984" cy="417984"/>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pic>
          <p:nvPicPr>
            <p:cNvPr id="7174" name="Picture 6" descr="https://media.licdn.com/media/p/1/005/080/1ae/2e0809f.png"/>
            <p:cNvPicPr>
              <a:picLocks noChangeAspect="1" noChangeArrowheads="1"/>
            </p:cNvPicPr>
            <p:nvPr/>
          </p:nvPicPr>
          <p:blipFill rotWithShape="1">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bwMode="auto">
            <a:xfrm>
              <a:off x="2002727" y="984132"/>
              <a:ext cx="287929" cy="2474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48" name="Group 547"/>
          <p:cNvGrpSpPr/>
          <p:nvPr/>
        </p:nvGrpSpPr>
        <p:grpSpPr>
          <a:xfrm>
            <a:off x="1628520" y="1231811"/>
            <a:ext cx="735495" cy="453124"/>
            <a:chOff x="2877183" y="2583280"/>
            <a:chExt cx="540854" cy="333210"/>
          </a:xfrm>
        </p:grpSpPr>
        <p:grpSp>
          <p:nvGrpSpPr>
            <p:cNvPr id="549" name="Group 548"/>
            <p:cNvGrpSpPr/>
            <p:nvPr/>
          </p:nvGrpSpPr>
          <p:grpSpPr>
            <a:xfrm>
              <a:off x="2877183" y="2583280"/>
              <a:ext cx="540854" cy="333210"/>
              <a:chOff x="1926169" y="1632181"/>
              <a:chExt cx="540854" cy="333210"/>
            </a:xfrm>
          </p:grpSpPr>
          <p:sp>
            <p:nvSpPr>
              <p:cNvPr id="552" name="Rectangle 551"/>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553" name="Rectangle 552"/>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nvGrpSpPr>
              <p:cNvPr id="554" name="Group 553"/>
              <p:cNvGrpSpPr/>
              <p:nvPr/>
            </p:nvGrpSpPr>
            <p:grpSpPr>
              <a:xfrm>
                <a:off x="1989961" y="1665409"/>
                <a:ext cx="413499" cy="266755"/>
                <a:chOff x="1371600" y="2038342"/>
                <a:chExt cx="609600" cy="393263"/>
              </a:xfrm>
            </p:grpSpPr>
            <p:cxnSp>
              <p:nvCxnSpPr>
                <p:cNvPr id="558" name="Straight Connector 557"/>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59" name="Straight Connector 558"/>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60" name="Straight Connector 559"/>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61" name="Straight Connector 560"/>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62" name="Straight Connector 561"/>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63" name="Straight Connector 562"/>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64" name="Straight Connector 563"/>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65" name="Straight Connector 564"/>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66" name="Straight Connector 565"/>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555" name="Rectangle 554"/>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556" name="Rectangle 555"/>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557" name="Rectangle 556"/>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sp>
          <p:nvSpPr>
            <p:cNvPr id="550" name="Rectangle 549"/>
            <p:cNvSpPr/>
            <p:nvPr/>
          </p:nvSpPr>
          <p:spPr>
            <a:xfrm>
              <a:off x="2984164" y="2670095"/>
              <a:ext cx="324240" cy="16461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1360" b="0" i="0" u="none" strike="noStrike" kern="0" cap="none" spc="0" normalizeH="0" baseline="0" noProof="0">
                <a:ln>
                  <a:noFill/>
                </a:ln>
                <a:solidFill>
                  <a:sysClr val="windowText" lastClr="000000"/>
                </a:solidFill>
                <a:effectLst/>
                <a:uLnTx/>
                <a:uFillTx/>
                <a:latin typeface="Calibri"/>
                <a:ea typeface="+mn-ea"/>
                <a:cs typeface="+mn-cs"/>
              </a:endParaRPr>
            </a:p>
          </p:txBody>
        </p:sp>
        <p:pic>
          <p:nvPicPr>
            <p:cNvPr id="551" name="Picture 2" descr="http://nginx.com/wp-content/uploads/2014/10/icon-load-balancing.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5400000">
              <a:off x="3048000" y="2650455"/>
              <a:ext cx="194499" cy="19449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67" name="Group 566"/>
          <p:cNvGrpSpPr/>
          <p:nvPr/>
        </p:nvGrpSpPr>
        <p:grpSpPr>
          <a:xfrm>
            <a:off x="3316744" y="1248082"/>
            <a:ext cx="568407" cy="568407"/>
            <a:chOff x="6631467" y="1985441"/>
            <a:chExt cx="417984" cy="417984"/>
          </a:xfrm>
        </p:grpSpPr>
        <p:sp>
          <p:nvSpPr>
            <p:cNvPr id="568" name="Rectangle 567"/>
            <p:cNvSpPr/>
            <p:nvPr/>
          </p:nvSpPr>
          <p:spPr>
            <a:xfrm>
              <a:off x="6631467" y="1985441"/>
              <a:ext cx="417984" cy="417984"/>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pic>
          <p:nvPicPr>
            <p:cNvPr id="569" name="Picture 2" descr="http://nginx.com/wp-content/uploads/2014/10/icon-load-balancing.png"/>
            <p:cNvPicPr>
              <a:picLocks noChangeAspect="1" noChangeArrowheads="1"/>
            </p:cNvPicPr>
            <p:nvPr/>
          </p:nvPicPr>
          <p:blipFill>
            <a:blip r:embed="rId4" cstate="print">
              <a:biLevel thresh="25000"/>
              <a:extLst>
                <a:ext uri="{28A0092B-C50C-407E-A947-70E740481C1C}">
                  <a14:useLocalDpi xmlns:a14="http://schemas.microsoft.com/office/drawing/2010/main" val="0"/>
                </a:ext>
              </a:extLst>
            </a:blip>
            <a:srcRect/>
            <a:stretch>
              <a:fillRect/>
            </a:stretch>
          </p:blipFill>
          <p:spPr bwMode="auto">
            <a:xfrm rot="5400000">
              <a:off x="6743210" y="2097184"/>
              <a:ext cx="194499" cy="19449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70" name="Group 569"/>
          <p:cNvGrpSpPr/>
          <p:nvPr/>
        </p:nvGrpSpPr>
        <p:grpSpPr>
          <a:xfrm>
            <a:off x="8217152" y="77143"/>
            <a:ext cx="3593978" cy="2255306"/>
            <a:chOff x="500260" y="1774629"/>
            <a:chExt cx="2642871" cy="1658464"/>
          </a:xfrm>
        </p:grpSpPr>
        <p:grpSp>
          <p:nvGrpSpPr>
            <p:cNvPr id="571" name="Group 570"/>
            <p:cNvGrpSpPr/>
            <p:nvPr/>
          </p:nvGrpSpPr>
          <p:grpSpPr>
            <a:xfrm>
              <a:off x="500260" y="1885950"/>
              <a:ext cx="2642871" cy="1547143"/>
              <a:chOff x="500260" y="1885950"/>
              <a:chExt cx="2642871" cy="1547143"/>
            </a:xfrm>
          </p:grpSpPr>
          <p:grpSp>
            <p:nvGrpSpPr>
              <p:cNvPr id="573" name="Group 572"/>
              <p:cNvGrpSpPr/>
              <p:nvPr/>
            </p:nvGrpSpPr>
            <p:grpSpPr>
              <a:xfrm>
                <a:off x="500260" y="1885950"/>
                <a:ext cx="2642871" cy="1547143"/>
                <a:chOff x="4156030" y="3448050"/>
                <a:chExt cx="2566671" cy="1504302"/>
              </a:xfrm>
            </p:grpSpPr>
            <p:sp>
              <p:nvSpPr>
                <p:cNvPr id="581" name="Rectangle 580"/>
                <p:cNvSpPr/>
                <p:nvPr/>
              </p:nvSpPr>
              <p:spPr>
                <a:xfrm>
                  <a:off x="4156031" y="3562350"/>
                  <a:ext cx="2566670" cy="1390002"/>
                </a:xfrm>
                <a:prstGeom prst="rect">
                  <a:avLst/>
                </a:prstGeom>
                <a:solidFill>
                  <a:srgbClr val="ADE5F9"/>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24" name="Flowchart: Alternate Process 623"/>
                <p:cNvSpPr/>
                <p:nvPr/>
              </p:nvSpPr>
              <p:spPr>
                <a:xfrm>
                  <a:off x="4156030" y="3448050"/>
                  <a:ext cx="1230039"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1243493" rtl="0" eaLnBrk="1" fontAlgn="auto" latinLnBrk="0" hangingPunct="1">
                    <a:lnSpc>
                      <a:spcPct val="100000"/>
                    </a:lnSpc>
                    <a:spcBef>
                      <a:spcPts val="0"/>
                    </a:spcBef>
                    <a:spcAft>
                      <a:spcPts val="0"/>
                    </a:spcAft>
                    <a:buClrTx/>
                    <a:buSzTx/>
                    <a:buFontTx/>
                    <a:buNone/>
                    <a:tabLst/>
                    <a:defRPr/>
                  </a:pPr>
                  <a:r>
                    <a:rPr kumimoji="0" lang="en-US" sz="1496" b="1" i="0" u="none" strike="noStrike" kern="0" cap="none" spc="0" normalizeH="0" baseline="0" noProof="0">
                      <a:ln>
                        <a:noFill/>
                      </a:ln>
                      <a:solidFill>
                        <a:prstClr val="black"/>
                      </a:solidFill>
                      <a:effectLst/>
                      <a:uLnTx/>
                      <a:uFillTx/>
                      <a:latin typeface="Lucida Console" panose="020B0609040504020204" pitchFamily="49" charset="0"/>
                      <a:ea typeface="+mn-ea"/>
                      <a:cs typeface="+mn-cs"/>
                    </a:rPr>
                    <a:t>DOCKER_HOST</a:t>
                  </a:r>
                </a:p>
              </p:txBody>
            </p:sp>
          </p:grpSp>
          <p:grpSp>
            <p:nvGrpSpPr>
              <p:cNvPr id="574" name="Group 573"/>
              <p:cNvGrpSpPr/>
              <p:nvPr/>
            </p:nvGrpSpPr>
            <p:grpSpPr>
              <a:xfrm>
                <a:off x="1902777" y="2371294"/>
                <a:ext cx="1135636" cy="988361"/>
                <a:chOff x="7441367" y="1793260"/>
                <a:chExt cx="1135636" cy="988361"/>
              </a:xfrm>
            </p:grpSpPr>
            <p:sp>
              <p:nvSpPr>
                <p:cNvPr id="579" name="Rectangle 578"/>
                <p:cNvSpPr/>
                <p:nvPr/>
              </p:nvSpPr>
              <p:spPr>
                <a:xfrm>
                  <a:off x="7441367" y="1933398"/>
                  <a:ext cx="1135636" cy="848223"/>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580" name="Flowchart: Alternate Process 579"/>
                <p:cNvSpPr/>
                <p:nvPr/>
              </p:nvSpPr>
              <p:spPr>
                <a:xfrm>
                  <a:off x="7441367" y="1793260"/>
                  <a:ext cx="968382"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1243493" rtl="0" eaLnBrk="1" fontAlgn="auto" latinLnBrk="0" hangingPunct="1">
                    <a:lnSpc>
                      <a:spcPct val="100000"/>
                    </a:lnSpc>
                    <a:spcBef>
                      <a:spcPts val="0"/>
                    </a:spcBef>
                    <a:spcAft>
                      <a:spcPts val="0"/>
                    </a:spcAft>
                    <a:buClrTx/>
                    <a:buSzTx/>
                    <a:buFontTx/>
                    <a:buNone/>
                    <a:tabLst/>
                    <a:defRPr/>
                  </a:pPr>
                  <a:r>
                    <a:rPr kumimoji="0" lang="en-US" sz="1496" b="1" i="0" u="none" strike="noStrike" kern="0" cap="none" spc="0" normalizeH="0" baseline="0" noProof="0">
                      <a:ln>
                        <a:noFill/>
                      </a:ln>
                      <a:solidFill>
                        <a:prstClr val="black"/>
                      </a:solidFill>
                      <a:effectLst/>
                      <a:uLnTx/>
                      <a:uFillTx/>
                      <a:latin typeface="Calibri"/>
                      <a:ea typeface="+mn-ea"/>
                      <a:cs typeface="+mn-cs"/>
                    </a:rPr>
                    <a:t>Image Cache</a:t>
                  </a:r>
                </a:p>
              </p:txBody>
            </p:sp>
          </p:grpSp>
          <p:grpSp>
            <p:nvGrpSpPr>
              <p:cNvPr id="575" name="Group 574"/>
              <p:cNvGrpSpPr/>
              <p:nvPr/>
            </p:nvGrpSpPr>
            <p:grpSpPr>
              <a:xfrm>
                <a:off x="633701" y="2371294"/>
                <a:ext cx="1135636" cy="988361"/>
                <a:chOff x="6172291" y="1793260"/>
                <a:chExt cx="1135636" cy="988361"/>
              </a:xfrm>
            </p:grpSpPr>
            <p:sp>
              <p:nvSpPr>
                <p:cNvPr id="577" name="Rectangle 576"/>
                <p:cNvSpPr/>
                <p:nvPr/>
              </p:nvSpPr>
              <p:spPr>
                <a:xfrm>
                  <a:off x="6172291" y="1933398"/>
                  <a:ext cx="1135636" cy="848223"/>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578" name="Flowchart: Alternate Process 577"/>
                <p:cNvSpPr/>
                <p:nvPr/>
              </p:nvSpPr>
              <p:spPr>
                <a:xfrm>
                  <a:off x="6172291" y="1793260"/>
                  <a:ext cx="894492"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1243493" rtl="0" eaLnBrk="1" fontAlgn="auto" latinLnBrk="0" hangingPunct="1">
                    <a:lnSpc>
                      <a:spcPct val="100000"/>
                    </a:lnSpc>
                    <a:spcBef>
                      <a:spcPts val="0"/>
                    </a:spcBef>
                    <a:spcAft>
                      <a:spcPts val="0"/>
                    </a:spcAft>
                    <a:buClrTx/>
                    <a:buSzTx/>
                    <a:buFontTx/>
                    <a:buNone/>
                    <a:tabLst/>
                    <a:defRPr/>
                  </a:pPr>
                  <a:r>
                    <a:rPr kumimoji="0" lang="en-US" sz="1496" b="1" i="0" u="none" strike="noStrike" kern="0" cap="none" spc="0" normalizeH="0" baseline="0" noProof="0">
                      <a:ln>
                        <a:noFill/>
                      </a:ln>
                      <a:solidFill>
                        <a:prstClr val="black"/>
                      </a:solidFill>
                      <a:effectLst/>
                      <a:uLnTx/>
                      <a:uFillTx/>
                      <a:latin typeface="Calibri"/>
                      <a:ea typeface="+mn-ea"/>
                      <a:cs typeface="+mn-cs"/>
                    </a:rPr>
                    <a:t>Containers</a:t>
                  </a:r>
                </a:p>
              </p:txBody>
            </p:sp>
          </p:grpSp>
          <p:sp>
            <p:nvSpPr>
              <p:cNvPr id="576" name="Rectangle 575"/>
              <p:cNvSpPr/>
              <p:nvPr/>
            </p:nvSpPr>
            <p:spPr>
              <a:xfrm>
                <a:off x="628530" y="2158577"/>
                <a:ext cx="2409883" cy="164661"/>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r>
                  <a:rPr kumimoji="0" lang="en-US" sz="1496" b="0" i="0" u="none" strike="noStrike" kern="0" cap="none" spc="0" normalizeH="0" baseline="0" noProof="0">
                    <a:ln>
                      <a:noFill/>
                    </a:ln>
                    <a:solidFill>
                      <a:sysClr val="windowText" lastClr="000000"/>
                    </a:solidFill>
                    <a:effectLst/>
                    <a:uLnTx/>
                    <a:uFillTx/>
                    <a:latin typeface="Calibri"/>
                    <a:ea typeface="+mn-ea"/>
                    <a:cs typeface="+mn-cs"/>
                  </a:rPr>
                  <a:t>Docker daemon</a:t>
                </a:r>
              </a:p>
            </p:txBody>
          </p:sp>
        </p:grpSp>
        <p:pic>
          <p:nvPicPr>
            <p:cNvPr id="572" name="Picture 4" descr="http://www.mi2.hr/wp-content/uploads/2015/10/docker-logo.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67282" y="1774629"/>
              <a:ext cx="651489" cy="37045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25" name="Group 624"/>
          <p:cNvGrpSpPr/>
          <p:nvPr/>
        </p:nvGrpSpPr>
        <p:grpSpPr>
          <a:xfrm>
            <a:off x="8423723" y="1228760"/>
            <a:ext cx="735495" cy="453124"/>
            <a:chOff x="654170" y="903582"/>
            <a:chExt cx="540854" cy="333210"/>
          </a:xfrm>
        </p:grpSpPr>
        <p:grpSp>
          <p:nvGrpSpPr>
            <p:cNvPr id="626" name="Group 625"/>
            <p:cNvGrpSpPr/>
            <p:nvPr/>
          </p:nvGrpSpPr>
          <p:grpSpPr>
            <a:xfrm>
              <a:off x="654170" y="903582"/>
              <a:ext cx="540854" cy="333210"/>
              <a:chOff x="2877183" y="2583280"/>
              <a:chExt cx="540854" cy="333210"/>
            </a:xfrm>
          </p:grpSpPr>
          <p:grpSp>
            <p:nvGrpSpPr>
              <p:cNvPr id="628" name="Group 627"/>
              <p:cNvGrpSpPr/>
              <p:nvPr/>
            </p:nvGrpSpPr>
            <p:grpSpPr>
              <a:xfrm>
                <a:off x="2877183" y="2583280"/>
                <a:ext cx="540854" cy="333210"/>
                <a:chOff x="1926169" y="1632181"/>
                <a:chExt cx="540854" cy="333210"/>
              </a:xfrm>
            </p:grpSpPr>
            <p:sp>
              <p:nvSpPr>
                <p:cNvPr id="630" name="Rectangle 629"/>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31" name="Rectangle 630"/>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nvGrpSpPr>
                <p:cNvPr id="632" name="Group 631"/>
                <p:cNvGrpSpPr/>
                <p:nvPr/>
              </p:nvGrpSpPr>
              <p:grpSpPr>
                <a:xfrm>
                  <a:off x="1989961" y="1665409"/>
                  <a:ext cx="413499" cy="266755"/>
                  <a:chOff x="1371600" y="2038342"/>
                  <a:chExt cx="609600" cy="393263"/>
                </a:xfrm>
              </p:grpSpPr>
              <p:cxnSp>
                <p:nvCxnSpPr>
                  <p:cNvPr id="636" name="Straight Connector 635"/>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37" name="Straight Connector 636"/>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38" name="Straight Connector 637"/>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39" name="Straight Connector 638"/>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40" name="Straight Connector 639"/>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41" name="Straight Connector 640"/>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42" name="Straight Connector 641"/>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43" name="Straight Connector 642"/>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44" name="Straight Connector 643"/>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633" name="Rectangle 632"/>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34" name="Rectangle 633"/>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35" name="Rectangle 634"/>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sp>
            <p:nvSpPr>
              <p:cNvPr id="629" name="Rectangle 628"/>
              <p:cNvSpPr/>
              <p:nvPr/>
            </p:nvSpPr>
            <p:spPr>
              <a:xfrm>
                <a:off x="2984164" y="2670095"/>
                <a:ext cx="324240" cy="16461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1360" b="0" i="0" u="none" strike="noStrike" kern="0" cap="none" spc="0" normalizeH="0" baseline="0" noProof="0">
                  <a:ln>
                    <a:noFill/>
                  </a:ln>
                  <a:solidFill>
                    <a:sysClr val="windowText" lastClr="000000"/>
                  </a:solidFill>
                  <a:effectLst/>
                  <a:uLnTx/>
                  <a:uFillTx/>
                  <a:latin typeface="Calibri"/>
                  <a:ea typeface="+mn-ea"/>
                  <a:cs typeface="+mn-cs"/>
                </a:endParaRPr>
              </a:p>
            </p:txBody>
          </p:sp>
        </p:grpSp>
        <p:pic>
          <p:nvPicPr>
            <p:cNvPr id="627" name="Picture 4" descr="http://mesos.apache.org/assets/img/mesos_logo.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a:stretch/>
          </p:blipFill>
          <p:spPr bwMode="auto">
            <a:xfrm>
              <a:off x="848731" y="978282"/>
              <a:ext cx="162205" cy="20391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45" name="Group 644"/>
          <p:cNvGrpSpPr/>
          <p:nvPr/>
        </p:nvGrpSpPr>
        <p:grpSpPr>
          <a:xfrm>
            <a:off x="10177168" y="1248082"/>
            <a:ext cx="568407" cy="568407"/>
            <a:chOff x="1943585" y="917791"/>
            <a:chExt cx="417984" cy="417984"/>
          </a:xfrm>
        </p:grpSpPr>
        <p:sp>
          <p:nvSpPr>
            <p:cNvPr id="646" name="Rectangle 645"/>
            <p:cNvSpPr/>
            <p:nvPr/>
          </p:nvSpPr>
          <p:spPr>
            <a:xfrm>
              <a:off x="1943585" y="917791"/>
              <a:ext cx="417984" cy="417984"/>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pic>
          <p:nvPicPr>
            <p:cNvPr id="647" name="Picture 6" descr="https://media.licdn.com/media/p/1/005/080/1ae/2e0809f.png"/>
            <p:cNvPicPr>
              <a:picLocks noChangeAspect="1" noChangeArrowheads="1"/>
            </p:cNvPicPr>
            <p:nvPr/>
          </p:nvPicPr>
          <p:blipFill rotWithShape="1">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bwMode="auto">
            <a:xfrm>
              <a:off x="2002727" y="984132"/>
              <a:ext cx="287929" cy="2474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48" name="Group 647"/>
          <p:cNvGrpSpPr/>
          <p:nvPr/>
        </p:nvGrpSpPr>
        <p:grpSpPr>
          <a:xfrm>
            <a:off x="9161771" y="1231811"/>
            <a:ext cx="735495" cy="453124"/>
            <a:chOff x="2877183" y="2583280"/>
            <a:chExt cx="540854" cy="333210"/>
          </a:xfrm>
        </p:grpSpPr>
        <p:grpSp>
          <p:nvGrpSpPr>
            <p:cNvPr id="649" name="Group 648"/>
            <p:cNvGrpSpPr/>
            <p:nvPr/>
          </p:nvGrpSpPr>
          <p:grpSpPr>
            <a:xfrm>
              <a:off x="2877183" y="2583280"/>
              <a:ext cx="540854" cy="333210"/>
              <a:chOff x="1926169" y="1632181"/>
              <a:chExt cx="540854" cy="333210"/>
            </a:xfrm>
          </p:grpSpPr>
          <p:sp>
            <p:nvSpPr>
              <p:cNvPr id="652" name="Rectangle 651"/>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53" name="Rectangle 652"/>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nvGrpSpPr>
              <p:cNvPr id="654" name="Group 653"/>
              <p:cNvGrpSpPr/>
              <p:nvPr/>
            </p:nvGrpSpPr>
            <p:grpSpPr>
              <a:xfrm>
                <a:off x="1989961" y="1665409"/>
                <a:ext cx="413499" cy="266755"/>
                <a:chOff x="1371600" y="2038342"/>
                <a:chExt cx="609600" cy="393263"/>
              </a:xfrm>
            </p:grpSpPr>
            <p:cxnSp>
              <p:nvCxnSpPr>
                <p:cNvPr id="658" name="Straight Connector 657"/>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59" name="Straight Connector 658"/>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78" name="Straight Connector 677"/>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79" name="Straight Connector 678"/>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80" name="Straight Connector 679"/>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81" name="Straight Connector 680"/>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82" name="Straight Connector 681"/>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83" name="Straight Connector 682"/>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84" name="Straight Connector 683"/>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655" name="Rectangle 654"/>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56" name="Rectangle 655"/>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57" name="Rectangle 656"/>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sp>
          <p:nvSpPr>
            <p:cNvPr id="650" name="Rectangle 649"/>
            <p:cNvSpPr/>
            <p:nvPr/>
          </p:nvSpPr>
          <p:spPr>
            <a:xfrm>
              <a:off x="2984164" y="2670095"/>
              <a:ext cx="324240" cy="16461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1360" b="0" i="0" u="none" strike="noStrike" kern="0" cap="none" spc="0" normalizeH="0" baseline="0" noProof="0">
                <a:ln>
                  <a:noFill/>
                </a:ln>
                <a:solidFill>
                  <a:sysClr val="windowText" lastClr="000000"/>
                </a:solidFill>
                <a:effectLst/>
                <a:uLnTx/>
                <a:uFillTx/>
                <a:latin typeface="Calibri"/>
                <a:ea typeface="+mn-ea"/>
                <a:cs typeface="+mn-cs"/>
              </a:endParaRPr>
            </a:p>
          </p:txBody>
        </p:sp>
        <p:pic>
          <p:nvPicPr>
            <p:cNvPr id="651" name="Picture 2" descr="http://nginx.com/wp-content/uploads/2014/10/icon-load-balancing.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5400000">
              <a:off x="3048000" y="2650455"/>
              <a:ext cx="194499" cy="19449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85" name="Group 684"/>
          <p:cNvGrpSpPr/>
          <p:nvPr/>
        </p:nvGrpSpPr>
        <p:grpSpPr>
          <a:xfrm>
            <a:off x="10849995" y="1248082"/>
            <a:ext cx="568407" cy="568407"/>
            <a:chOff x="6631467" y="1985441"/>
            <a:chExt cx="417984" cy="417984"/>
          </a:xfrm>
        </p:grpSpPr>
        <p:sp>
          <p:nvSpPr>
            <p:cNvPr id="686" name="Rectangle 685"/>
            <p:cNvSpPr/>
            <p:nvPr/>
          </p:nvSpPr>
          <p:spPr>
            <a:xfrm>
              <a:off x="6631467" y="1985441"/>
              <a:ext cx="417984" cy="417984"/>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pic>
          <p:nvPicPr>
            <p:cNvPr id="687" name="Picture 2" descr="http://nginx.com/wp-content/uploads/2014/10/icon-load-balancing.png"/>
            <p:cNvPicPr>
              <a:picLocks noChangeAspect="1" noChangeArrowheads="1"/>
            </p:cNvPicPr>
            <p:nvPr/>
          </p:nvPicPr>
          <p:blipFill>
            <a:blip r:embed="rId4" cstate="print">
              <a:biLevel thresh="25000"/>
              <a:extLst>
                <a:ext uri="{28A0092B-C50C-407E-A947-70E740481C1C}">
                  <a14:useLocalDpi xmlns:a14="http://schemas.microsoft.com/office/drawing/2010/main" val="0"/>
                </a:ext>
              </a:extLst>
            </a:blip>
            <a:srcRect/>
            <a:stretch>
              <a:fillRect/>
            </a:stretch>
          </p:blipFill>
          <p:spPr bwMode="auto">
            <a:xfrm rot="5400000">
              <a:off x="6743210" y="2097184"/>
              <a:ext cx="194499" cy="194499"/>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152919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par>
                                <p:cTn id="8" presetID="10" presetClass="entr" presetSubtype="0" fill="hold" nodeType="withEffect">
                                  <p:stCondLst>
                                    <p:cond delay="300"/>
                                  </p:stCondLst>
                                  <p:childTnLst>
                                    <p:set>
                                      <p:cBhvr>
                                        <p:cTn id="9" dur="1" fill="hold">
                                          <p:stCondLst>
                                            <p:cond delay="0"/>
                                          </p:stCondLst>
                                        </p:cTn>
                                        <p:tgtEl>
                                          <p:spTgt spid="39"/>
                                        </p:tgtEl>
                                        <p:attrNameLst>
                                          <p:attrName>style.visibility</p:attrName>
                                        </p:attrNameLst>
                                      </p:cBhvr>
                                      <p:to>
                                        <p:strVal val="visible"/>
                                      </p:to>
                                    </p:set>
                                    <p:animEffect transition="in" filter="fade">
                                      <p:cBhvr>
                                        <p:cTn id="10" dur="500"/>
                                        <p:tgtEl>
                                          <p:spTgt spid="39"/>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path" presetSubtype="0" accel="50000" decel="50000" fill="hold" nodeType="clickEffect">
                                  <p:stCondLst>
                                    <p:cond delay="0"/>
                                  </p:stCondLst>
                                  <p:childTnLst>
                                    <p:animMotion origin="layout" path="M -5.55556E-7 9.87654E-7 L 0.24254 -0.12778 " pathEditMode="relative" rAng="0" ptsTypes="AA">
                                      <p:cBhvr>
                                        <p:cTn id="14" dur="2000" fill="hold"/>
                                        <p:tgtEl>
                                          <p:spTgt spid="907"/>
                                        </p:tgtEl>
                                        <p:attrNameLst>
                                          <p:attrName>ppt_x</p:attrName>
                                          <p:attrName>ppt_y</p:attrName>
                                        </p:attrNameLst>
                                      </p:cBhvr>
                                      <p:rCtr x="12118" y="-6389"/>
                                    </p:animMotion>
                                  </p:childTnLst>
                                </p:cTn>
                              </p:par>
                              <p:par>
                                <p:cTn id="15" presetID="10" presetClass="entr" presetSubtype="0" fill="hold" nodeType="withEffect">
                                  <p:stCondLst>
                                    <p:cond delay="0"/>
                                  </p:stCondLst>
                                  <p:childTnLst>
                                    <p:set>
                                      <p:cBhvr>
                                        <p:cTn id="16" dur="1" fill="hold">
                                          <p:stCondLst>
                                            <p:cond delay="0"/>
                                          </p:stCondLst>
                                        </p:cTn>
                                        <p:tgtEl>
                                          <p:spTgt spid="754"/>
                                        </p:tgtEl>
                                        <p:attrNameLst>
                                          <p:attrName>style.visibility</p:attrName>
                                        </p:attrNameLst>
                                      </p:cBhvr>
                                      <p:to>
                                        <p:strVal val="visible"/>
                                      </p:to>
                                    </p:set>
                                    <p:animEffect transition="in" filter="fade">
                                      <p:cBhvr>
                                        <p:cTn id="17" dur="500"/>
                                        <p:tgtEl>
                                          <p:spTgt spid="754"/>
                                        </p:tgtEl>
                                      </p:cBhvr>
                                    </p:animEffect>
                                  </p:childTnLst>
                                </p:cTn>
                              </p:par>
                              <p:par>
                                <p:cTn id="18" presetID="42" presetClass="path" presetSubtype="0" accel="50000" decel="50000" fill="hold" nodeType="withEffect">
                                  <p:stCondLst>
                                    <p:cond delay="1800"/>
                                  </p:stCondLst>
                                  <p:childTnLst>
                                    <p:animMotion origin="layout" path="M -5.55556E-7 3.45679E-6 L 0.24306 -0.1284 " pathEditMode="relative" rAng="0" ptsTypes="AA">
                                      <p:cBhvr>
                                        <p:cTn id="19" dur="2000" fill="hold"/>
                                        <p:tgtEl>
                                          <p:spTgt spid="799"/>
                                        </p:tgtEl>
                                        <p:attrNameLst>
                                          <p:attrName>ppt_x</p:attrName>
                                          <p:attrName>ppt_y</p:attrName>
                                        </p:attrNameLst>
                                      </p:cBhvr>
                                      <p:rCtr x="12153" y="-6420"/>
                                    </p:animMotion>
                                  </p:childTnLst>
                                </p:cTn>
                              </p:par>
                              <p:par>
                                <p:cTn id="20" presetID="10" presetClass="entr" presetSubtype="0" fill="hold" nodeType="withEffect">
                                  <p:stCondLst>
                                    <p:cond delay="1800"/>
                                  </p:stCondLst>
                                  <p:childTnLst>
                                    <p:set>
                                      <p:cBhvr>
                                        <p:cTn id="21" dur="1" fill="hold">
                                          <p:stCondLst>
                                            <p:cond delay="0"/>
                                          </p:stCondLst>
                                        </p:cTn>
                                        <p:tgtEl>
                                          <p:spTgt spid="757"/>
                                        </p:tgtEl>
                                        <p:attrNameLst>
                                          <p:attrName>style.visibility</p:attrName>
                                        </p:attrNameLst>
                                      </p:cBhvr>
                                      <p:to>
                                        <p:strVal val="visible"/>
                                      </p:to>
                                    </p:set>
                                    <p:animEffect transition="in" filter="fade">
                                      <p:cBhvr>
                                        <p:cTn id="22" dur="500"/>
                                        <p:tgtEl>
                                          <p:spTgt spid="757"/>
                                        </p:tgtEl>
                                      </p:cBhvr>
                                    </p:animEffect>
                                  </p:childTnLst>
                                </p:cTn>
                              </p:par>
                              <p:par>
                                <p:cTn id="23" presetID="42" presetClass="path" presetSubtype="0" accel="50000" decel="50000" fill="hold" nodeType="withEffect">
                                  <p:stCondLst>
                                    <p:cond delay="600"/>
                                  </p:stCondLst>
                                  <p:childTnLst>
                                    <p:animMotion origin="layout" path="M 4.44444E-6 3.45679E-6 L -0.30452 -0.12809 " pathEditMode="relative" rAng="0" ptsTypes="AA">
                                      <p:cBhvr>
                                        <p:cTn id="24" dur="2000" fill="hold"/>
                                        <p:tgtEl>
                                          <p:spTgt spid="781"/>
                                        </p:tgtEl>
                                        <p:attrNameLst>
                                          <p:attrName>ppt_x</p:attrName>
                                          <p:attrName>ppt_y</p:attrName>
                                        </p:attrNameLst>
                                      </p:cBhvr>
                                      <p:rCtr x="-15226" y="-6420"/>
                                    </p:animMotion>
                                  </p:childTnLst>
                                </p:cTn>
                              </p:par>
                              <p:par>
                                <p:cTn id="25" presetID="10" presetClass="entr" presetSubtype="0" fill="hold" nodeType="withEffect">
                                  <p:stCondLst>
                                    <p:cond delay="600"/>
                                  </p:stCondLst>
                                  <p:childTnLst>
                                    <p:set>
                                      <p:cBhvr>
                                        <p:cTn id="26" dur="1" fill="hold">
                                          <p:stCondLst>
                                            <p:cond delay="0"/>
                                          </p:stCondLst>
                                        </p:cTn>
                                        <p:tgtEl>
                                          <p:spTgt spid="607"/>
                                        </p:tgtEl>
                                        <p:attrNameLst>
                                          <p:attrName>style.visibility</p:attrName>
                                        </p:attrNameLst>
                                      </p:cBhvr>
                                      <p:to>
                                        <p:strVal val="visible"/>
                                      </p:to>
                                    </p:set>
                                    <p:animEffect transition="in" filter="fade">
                                      <p:cBhvr>
                                        <p:cTn id="27" dur="500"/>
                                        <p:tgtEl>
                                          <p:spTgt spid="607"/>
                                        </p:tgtEl>
                                      </p:cBhvr>
                                    </p:animEffect>
                                  </p:childTnLst>
                                </p:cTn>
                              </p:par>
                              <p:par>
                                <p:cTn id="28" presetID="42" presetClass="path" presetSubtype="0" accel="50000" decel="50000" fill="hold" nodeType="withEffect">
                                  <p:stCondLst>
                                    <p:cond delay="1300"/>
                                  </p:stCondLst>
                                  <p:childTnLst>
                                    <p:animMotion origin="layout" path="M 4.44444E-6 9.87654E-7 L -0.304 -0.12809 " pathEditMode="relative" rAng="0" ptsTypes="AA">
                                      <p:cBhvr>
                                        <p:cTn id="29" dur="2000" fill="hold"/>
                                        <p:tgtEl>
                                          <p:spTgt spid="889"/>
                                        </p:tgtEl>
                                        <p:attrNameLst>
                                          <p:attrName>ppt_x</p:attrName>
                                          <p:attrName>ppt_y</p:attrName>
                                        </p:attrNameLst>
                                      </p:cBhvr>
                                      <p:rCtr x="-15208" y="-6420"/>
                                    </p:animMotion>
                                  </p:childTnLst>
                                </p:cTn>
                              </p:par>
                              <p:par>
                                <p:cTn id="30" presetID="10" presetClass="entr" presetSubtype="0" fill="hold" nodeType="withEffect">
                                  <p:stCondLst>
                                    <p:cond delay="1300"/>
                                  </p:stCondLst>
                                  <p:childTnLst>
                                    <p:set>
                                      <p:cBhvr>
                                        <p:cTn id="31" dur="1" fill="hold">
                                          <p:stCondLst>
                                            <p:cond delay="0"/>
                                          </p:stCondLst>
                                        </p:cTn>
                                        <p:tgtEl>
                                          <p:spTgt spid="604"/>
                                        </p:tgtEl>
                                        <p:attrNameLst>
                                          <p:attrName>style.visibility</p:attrName>
                                        </p:attrNameLst>
                                      </p:cBhvr>
                                      <p:to>
                                        <p:strVal val="visible"/>
                                      </p:to>
                                    </p:set>
                                    <p:animEffect transition="in" filter="fade">
                                      <p:cBhvr>
                                        <p:cTn id="32" dur="500"/>
                                        <p:tgtEl>
                                          <p:spTgt spid="604"/>
                                        </p:tgtEl>
                                      </p:cBhvr>
                                    </p:animEffect>
                                  </p:childTnLst>
                                </p:cTn>
                              </p:par>
                              <p:par>
                                <p:cTn id="33" presetID="42" presetClass="path" presetSubtype="0" accel="50000" decel="50000" fill="hold" nodeType="withEffect">
                                  <p:stCondLst>
                                    <p:cond delay="200"/>
                                  </p:stCondLst>
                                  <p:childTnLst>
                                    <p:animMotion origin="layout" path="M -1.94444E-6 -2.71605E-6 L 0.00017 -0.12871 " pathEditMode="relative" rAng="0" ptsTypes="AA">
                                      <p:cBhvr>
                                        <p:cTn id="34" dur="2000" fill="hold"/>
                                        <p:tgtEl>
                                          <p:spTgt spid="763"/>
                                        </p:tgtEl>
                                        <p:attrNameLst>
                                          <p:attrName>ppt_x</p:attrName>
                                          <p:attrName>ppt_y</p:attrName>
                                        </p:attrNameLst>
                                      </p:cBhvr>
                                      <p:rCtr x="0" y="-6512"/>
                                    </p:animMotion>
                                  </p:childTnLst>
                                </p:cTn>
                              </p:par>
                              <p:par>
                                <p:cTn id="35" presetID="42" presetClass="path" presetSubtype="0" accel="50000" decel="50000" fill="hold" nodeType="withEffect">
                                  <p:stCondLst>
                                    <p:cond delay="1800"/>
                                  </p:stCondLst>
                                  <p:childTnLst>
                                    <p:animMotion origin="layout" path="M -5.55556E-7 -4.07407E-6 L -5.55556E-7 -0.1284 " pathEditMode="relative" rAng="0" ptsTypes="AA">
                                      <p:cBhvr>
                                        <p:cTn id="36" dur="2000" fill="hold"/>
                                        <p:tgtEl>
                                          <p:spTgt spid="835"/>
                                        </p:tgtEl>
                                        <p:attrNameLst>
                                          <p:attrName>ppt_x</p:attrName>
                                          <p:attrName>ppt_y</p:attrName>
                                        </p:attrNameLst>
                                      </p:cBhvr>
                                      <p:rCtr x="0" y="-6481"/>
                                    </p:animMotion>
                                  </p:childTnLst>
                                </p:cTn>
                              </p:par>
                              <p:par>
                                <p:cTn id="37" presetID="42" presetClass="path" presetSubtype="0" accel="50000" decel="50000" fill="hold" nodeType="withEffect">
                                  <p:stCondLst>
                                    <p:cond delay="500"/>
                                  </p:stCondLst>
                                  <p:childTnLst>
                                    <p:animMotion origin="layout" path="M -3.33333E-6 1.11111E-6 L -0.30399 -0.25833 " pathEditMode="relative" rAng="0" ptsTypes="AA">
                                      <p:cBhvr>
                                        <p:cTn id="38" dur="2000" fill="hold"/>
                                        <p:tgtEl>
                                          <p:spTgt spid="817"/>
                                        </p:tgtEl>
                                        <p:attrNameLst>
                                          <p:attrName>ppt_x</p:attrName>
                                          <p:attrName>ppt_y</p:attrName>
                                        </p:attrNameLst>
                                      </p:cBhvr>
                                      <p:rCtr x="-15208" y="-12932"/>
                                    </p:animMotion>
                                  </p:childTnLst>
                                </p:cTn>
                              </p:par>
                              <p:par>
                                <p:cTn id="39" presetID="10" presetClass="entr" presetSubtype="0" fill="hold" nodeType="withEffect">
                                  <p:stCondLst>
                                    <p:cond delay="500"/>
                                  </p:stCondLst>
                                  <p:childTnLst>
                                    <p:set>
                                      <p:cBhvr>
                                        <p:cTn id="40" dur="1" fill="hold">
                                          <p:stCondLst>
                                            <p:cond delay="0"/>
                                          </p:stCondLst>
                                        </p:cTn>
                                        <p:tgtEl>
                                          <p:spTgt spid="610"/>
                                        </p:tgtEl>
                                        <p:attrNameLst>
                                          <p:attrName>style.visibility</p:attrName>
                                        </p:attrNameLst>
                                      </p:cBhvr>
                                      <p:to>
                                        <p:strVal val="visible"/>
                                      </p:to>
                                    </p:set>
                                    <p:animEffect transition="in" filter="fade">
                                      <p:cBhvr>
                                        <p:cTn id="41" dur="500"/>
                                        <p:tgtEl>
                                          <p:spTgt spid="610"/>
                                        </p:tgtEl>
                                      </p:cBhvr>
                                    </p:animEffect>
                                  </p:childTnLst>
                                </p:cTn>
                              </p:par>
                              <p:par>
                                <p:cTn id="42" presetID="10" presetClass="entr" presetSubtype="0" fill="hold" nodeType="withEffect">
                                  <p:stCondLst>
                                    <p:cond delay="500"/>
                                  </p:stCondLst>
                                  <p:childTnLst>
                                    <p:set>
                                      <p:cBhvr>
                                        <p:cTn id="43" dur="1" fill="hold">
                                          <p:stCondLst>
                                            <p:cond delay="0"/>
                                          </p:stCondLst>
                                        </p:cTn>
                                        <p:tgtEl>
                                          <p:spTgt spid="760"/>
                                        </p:tgtEl>
                                        <p:attrNameLst>
                                          <p:attrName>style.visibility</p:attrName>
                                        </p:attrNameLst>
                                      </p:cBhvr>
                                      <p:to>
                                        <p:strVal val="visible"/>
                                      </p:to>
                                    </p:set>
                                    <p:animEffect transition="in" filter="fade">
                                      <p:cBhvr>
                                        <p:cTn id="44" dur="500"/>
                                        <p:tgtEl>
                                          <p:spTgt spid="760"/>
                                        </p:tgtEl>
                                      </p:cBhvr>
                                    </p:animEffect>
                                  </p:childTnLst>
                                </p:cTn>
                              </p:par>
                              <p:par>
                                <p:cTn id="45" presetID="10" presetClass="entr" presetSubtype="0" fill="hold" nodeType="withEffect">
                                  <p:stCondLst>
                                    <p:cond delay="500"/>
                                  </p:stCondLst>
                                  <p:childTnLst>
                                    <p:set>
                                      <p:cBhvr>
                                        <p:cTn id="46" dur="1" fill="hold">
                                          <p:stCondLst>
                                            <p:cond delay="0"/>
                                          </p:stCondLst>
                                        </p:cTn>
                                        <p:tgtEl>
                                          <p:spTgt spid="660"/>
                                        </p:tgtEl>
                                        <p:attrNameLst>
                                          <p:attrName>style.visibility</p:attrName>
                                        </p:attrNameLst>
                                      </p:cBhvr>
                                      <p:to>
                                        <p:strVal val="visible"/>
                                      </p:to>
                                    </p:set>
                                    <p:animEffect transition="in" filter="fade">
                                      <p:cBhvr>
                                        <p:cTn id="47" dur="500"/>
                                        <p:tgtEl>
                                          <p:spTgt spid="660"/>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601"/>
                                        </p:tgtEl>
                                        <p:attrNameLst>
                                          <p:attrName>style.visibility</p:attrName>
                                        </p:attrNameLst>
                                      </p:cBhvr>
                                      <p:to>
                                        <p:strVal val="visible"/>
                                      </p:to>
                                    </p:set>
                                    <p:animEffect transition="in" filter="fade">
                                      <p:cBhvr>
                                        <p:cTn id="52" dur="500"/>
                                        <p:tgtEl>
                                          <p:spTgt spid="601"/>
                                        </p:tgtEl>
                                      </p:cBhvr>
                                    </p:animEffect>
                                  </p:childTnLst>
                                </p:cTn>
                              </p:par>
                              <p:par>
                                <p:cTn id="53" presetID="10" presetClass="entr" presetSubtype="0" fill="hold" nodeType="withEffect">
                                  <p:stCondLst>
                                    <p:cond delay="250"/>
                                  </p:stCondLst>
                                  <p:childTnLst>
                                    <p:set>
                                      <p:cBhvr>
                                        <p:cTn id="54" dur="1" fill="hold">
                                          <p:stCondLst>
                                            <p:cond delay="0"/>
                                          </p:stCondLst>
                                        </p:cTn>
                                        <p:tgtEl>
                                          <p:spTgt spid="582"/>
                                        </p:tgtEl>
                                        <p:attrNameLst>
                                          <p:attrName>style.visibility</p:attrName>
                                        </p:attrNameLst>
                                      </p:cBhvr>
                                      <p:to>
                                        <p:strVal val="visible"/>
                                      </p:to>
                                    </p:set>
                                    <p:animEffect transition="in" filter="fade">
                                      <p:cBhvr>
                                        <p:cTn id="55" dur="500"/>
                                        <p:tgtEl>
                                          <p:spTgt spid="582"/>
                                        </p:tgtEl>
                                      </p:cBhvr>
                                    </p:animEffect>
                                  </p:childTnLst>
                                </p:cTn>
                              </p:par>
                              <p:par>
                                <p:cTn id="56" presetID="10" presetClass="entr" presetSubtype="0" fill="hold" nodeType="withEffect">
                                  <p:stCondLst>
                                    <p:cond delay="0"/>
                                  </p:stCondLst>
                                  <p:childTnLst>
                                    <p:set>
                                      <p:cBhvr>
                                        <p:cTn id="57" dur="1" fill="hold">
                                          <p:stCondLst>
                                            <p:cond delay="0"/>
                                          </p:stCondLst>
                                        </p:cTn>
                                        <p:tgtEl>
                                          <p:spTgt spid="751"/>
                                        </p:tgtEl>
                                        <p:attrNameLst>
                                          <p:attrName>style.visibility</p:attrName>
                                        </p:attrNameLst>
                                      </p:cBhvr>
                                      <p:to>
                                        <p:strVal val="visible"/>
                                      </p:to>
                                    </p:set>
                                    <p:animEffect transition="in" filter="fade">
                                      <p:cBhvr>
                                        <p:cTn id="58" dur="500"/>
                                        <p:tgtEl>
                                          <p:spTgt spid="751"/>
                                        </p:tgtEl>
                                      </p:cBhvr>
                                    </p:animEffect>
                                  </p:childTnLst>
                                </p:cTn>
                              </p:par>
                              <p:par>
                                <p:cTn id="59" presetID="10" presetClass="entr" presetSubtype="0" fill="hold" nodeType="withEffect">
                                  <p:stCondLst>
                                    <p:cond delay="250"/>
                                  </p:stCondLst>
                                  <p:childTnLst>
                                    <p:set>
                                      <p:cBhvr>
                                        <p:cTn id="60" dur="1" fill="hold">
                                          <p:stCondLst>
                                            <p:cond delay="0"/>
                                          </p:stCondLst>
                                        </p:cTn>
                                        <p:tgtEl>
                                          <p:spTgt spid="732"/>
                                        </p:tgtEl>
                                        <p:attrNameLst>
                                          <p:attrName>style.visibility</p:attrName>
                                        </p:attrNameLst>
                                      </p:cBhvr>
                                      <p:to>
                                        <p:strVal val="visible"/>
                                      </p:to>
                                    </p:set>
                                    <p:animEffect transition="in" filter="fade">
                                      <p:cBhvr>
                                        <p:cTn id="61" dur="500"/>
                                        <p:tgtEl>
                                          <p:spTgt spid="732"/>
                                        </p:tgtEl>
                                      </p:cBhvr>
                                    </p:animEffect>
                                  </p:childTnLst>
                                </p:cTn>
                              </p:par>
                            </p:childTnLst>
                          </p:cTn>
                        </p:par>
                      </p:childTnLst>
                    </p:cTn>
                  </p:par>
                  <p:par>
                    <p:cTn id="62" fill="hold">
                      <p:stCondLst>
                        <p:cond delay="indefinite"/>
                      </p:stCondLst>
                      <p:childTnLst>
                        <p:par>
                          <p:cTn id="63" fill="hold">
                            <p:stCondLst>
                              <p:cond delay="0"/>
                            </p:stCondLst>
                            <p:childTnLst>
                              <p:par>
                                <p:cTn id="64" presetID="14" presetClass="entr" presetSubtype="10" fill="hold" nodeType="clickEffect">
                                  <p:stCondLst>
                                    <p:cond delay="0"/>
                                  </p:stCondLst>
                                  <p:childTnLst>
                                    <p:set>
                                      <p:cBhvr>
                                        <p:cTn id="65" dur="1" fill="hold">
                                          <p:stCondLst>
                                            <p:cond delay="0"/>
                                          </p:stCondLst>
                                        </p:cTn>
                                        <p:tgtEl>
                                          <p:spTgt spid="980"/>
                                        </p:tgtEl>
                                        <p:attrNameLst>
                                          <p:attrName>style.visibility</p:attrName>
                                        </p:attrNameLst>
                                      </p:cBhvr>
                                      <p:to>
                                        <p:strVal val="visible"/>
                                      </p:to>
                                    </p:set>
                                    <p:animEffect transition="in" filter="randombar(horizontal)">
                                      <p:cBhvr>
                                        <p:cTn id="66" dur="500"/>
                                        <p:tgtEl>
                                          <p:spTgt spid="980"/>
                                        </p:tgtEl>
                                      </p:cBhvr>
                                    </p:animEffect>
                                  </p:childTnLst>
                                </p:cTn>
                              </p:par>
                            </p:childTnLst>
                          </p:cTn>
                        </p:par>
                      </p:childTnLst>
                    </p:cTn>
                  </p:par>
                  <p:par>
                    <p:cTn id="67" fill="hold">
                      <p:stCondLst>
                        <p:cond delay="indefinite"/>
                      </p:stCondLst>
                      <p:childTnLst>
                        <p:par>
                          <p:cTn id="68" fill="hold">
                            <p:stCondLst>
                              <p:cond delay="0"/>
                            </p:stCondLst>
                            <p:childTnLst>
                              <p:par>
                                <p:cTn id="69" presetID="1" presetClass="exit" presetSubtype="0" fill="hold" nodeType="clickEffect">
                                  <p:stCondLst>
                                    <p:cond delay="0"/>
                                  </p:stCondLst>
                                  <p:childTnLst>
                                    <p:set>
                                      <p:cBhvr>
                                        <p:cTn id="70" dur="1" fill="hold">
                                          <p:stCondLst>
                                            <p:cond delay="0"/>
                                          </p:stCondLst>
                                        </p:cTn>
                                        <p:tgtEl>
                                          <p:spTgt spid="754"/>
                                        </p:tgtEl>
                                        <p:attrNameLst>
                                          <p:attrName>style.visibility</p:attrName>
                                        </p:attrNameLst>
                                      </p:cBhvr>
                                      <p:to>
                                        <p:strVal val="hidden"/>
                                      </p:to>
                                    </p:set>
                                  </p:childTnLst>
                                </p:cTn>
                              </p:par>
                              <p:par>
                                <p:cTn id="71" presetID="14" presetClass="exit" presetSubtype="10" fill="hold" nodeType="withEffect">
                                  <p:stCondLst>
                                    <p:cond delay="0"/>
                                  </p:stCondLst>
                                  <p:childTnLst>
                                    <p:animEffect transition="out" filter="randombar(horizontal)">
                                      <p:cBhvr>
                                        <p:cTn id="72" dur="500"/>
                                        <p:tgtEl>
                                          <p:spTgt spid="757"/>
                                        </p:tgtEl>
                                      </p:cBhvr>
                                    </p:animEffect>
                                    <p:set>
                                      <p:cBhvr>
                                        <p:cTn id="73" dur="1" fill="hold">
                                          <p:stCondLst>
                                            <p:cond delay="499"/>
                                          </p:stCondLst>
                                        </p:cTn>
                                        <p:tgtEl>
                                          <p:spTgt spid="757"/>
                                        </p:tgtEl>
                                        <p:attrNameLst>
                                          <p:attrName>style.visibility</p:attrName>
                                        </p:attrNameLst>
                                      </p:cBhvr>
                                      <p:to>
                                        <p:strVal val="hidden"/>
                                      </p:to>
                                    </p:set>
                                  </p:childTnLst>
                                </p:cTn>
                              </p:par>
                              <p:par>
                                <p:cTn id="74" presetID="14" presetClass="exit" presetSubtype="10" fill="hold" nodeType="withEffect">
                                  <p:stCondLst>
                                    <p:cond delay="0"/>
                                  </p:stCondLst>
                                  <p:childTnLst>
                                    <p:animEffect transition="out" filter="randombar(horizontal)">
                                      <p:cBhvr>
                                        <p:cTn id="75" dur="500"/>
                                        <p:tgtEl>
                                          <p:spTgt spid="760"/>
                                        </p:tgtEl>
                                      </p:cBhvr>
                                    </p:animEffect>
                                    <p:set>
                                      <p:cBhvr>
                                        <p:cTn id="76" dur="1" fill="hold">
                                          <p:stCondLst>
                                            <p:cond delay="499"/>
                                          </p:stCondLst>
                                        </p:cTn>
                                        <p:tgtEl>
                                          <p:spTgt spid="760"/>
                                        </p:tgtEl>
                                        <p:attrNameLst>
                                          <p:attrName>style.visibility</p:attrName>
                                        </p:attrNameLst>
                                      </p:cBhvr>
                                      <p:to>
                                        <p:strVal val="hidden"/>
                                      </p:to>
                                    </p:set>
                                  </p:childTnLst>
                                </p:cTn>
                              </p:par>
                              <p:par>
                                <p:cTn id="77" presetID="14" presetClass="exit" presetSubtype="10" fill="hold" nodeType="withEffect">
                                  <p:stCondLst>
                                    <p:cond delay="0"/>
                                  </p:stCondLst>
                                  <p:childTnLst>
                                    <p:animEffect transition="out" filter="randombar(horizontal)">
                                      <p:cBhvr>
                                        <p:cTn id="78" dur="500"/>
                                        <p:tgtEl>
                                          <p:spTgt spid="751"/>
                                        </p:tgtEl>
                                      </p:cBhvr>
                                    </p:animEffect>
                                    <p:set>
                                      <p:cBhvr>
                                        <p:cTn id="79" dur="1" fill="hold">
                                          <p:stCondLst>
                                            <p:cond delay="499"/>
                                          </p:stCondLst>
                                        </p:cTn>
                                        <p:tgtEl>
                                          <p:spTgt spid="751"/>
                                        </p:tgtEl>
                                        <p:attrNameLst>
                                          <p:attrName>style.visibility</p:attrName>
                                        </p:attrNameLst>
                                      </p:cBhvr>
                                      <p:to>
                                        <p:strVal val="hidden"/>
                                      </p:to>
                                    </p:set>
                                  </p:childTnLst>
                                </p:cTn>
                              </p:par>
                            </p:childTnLst>
                          </p:cTn>
                        </p:par>
                        <p:par>
                          <p:cTn id="80" fill="hold">
                            <p:stCondLst>
                              <p:cond delay="500"/>
                            </p:stCondLst>
                            <p:childTnLst>
                              <p:par>
                                <p:cTn id="81" presetID="14" presetClass="exit" presetSubtype="10" fill="hold" nodeType="afterEffect">
                                  <p:stCondLst>
                                    <p:cond delay="0"/>
                                  </p:stCondLst>
                                  <p:childTnLst>
                                    <p:animEffect transition="out" filter="randombar(horizontal)">
                                      <p:cBhvr>
                                        <p:cTn id="82" dur="500"/>
                                        <p:tgtEl>
                                          <p:spTgt spid="732"/>
                                        </p:tgtEl>
                                      </p:cBhvr>
                                    </p:animEffect>
                                    <p:set>
                                      <p:cBhvr>
                                        <p:cTn id="83" dur="1" fill="hold">
                                          <p:stCondLst>
                                            <p:cond delay="499"/>
                                          </p:stCondLst>
                                        </p:cTn>
                                        <p:tgtEl>
                                          <p:spTgt spid="732"/>
                                        </p:tgtEl>
                                        <p:attrNameLst>
                                          <p:attrName>style.visibility</p:attrName>
                                        </p:attrNameLst>
                                      </p:cBhvr>
                                      <p:to>
                                        <p:strVal val="hidden"/>
                                      </p:to>
                                    </p:set>
                                  </p:childTnLst>
                                </p:cTn>
                              </p:par>
                            </p:childTnLst>
                          </p:cTn>
                        </p:par>
                        <p:par>
                          <p:cTn id="84" fill="hold">
                            <p:stCondLst>
                              <p:cond delay="1000"/>
                            </p:stCondLst>
                            <p:childTnLst>
                              <p:par>
                                <p:cTn id="85" presetID="14" presetClass="exit" presetSubtype="10" fill="hold" nodeType="afterEffect">
                                  <p:stCondLst>
                                    <p:cond delay="0"/>
                                  </p:stCondLst>
                                  <p:childTnLst>
                                    <p:animEffect transition="out" filter="randombar(horizontal)">
                                      <p:cBhvr>
                                        <p:cTn id="86" dur="500"/>
                                        <p:tgtEl>
                                          <p:spTgt spid="660"/>
                                        </p:tgtEl>
                                      </p:cBhvr>
                                    </p:animEffect>
                                    <p:set>
                                      <p:cBhvr>
                                        <p:cTn id="87" dur="1" fill="hold">
                                          <p:stCondLst>
                                            <p:cond delay="499"/>
                                          </p:stCondLst>
                                        </p:cTn>
                                        <p:tgtEl>
                                          <p:spTgt spid="660"/>
                                        </p:tgtEl>
                                        <p:attrNameLst>
                                          <p:attrName>style.visibility</p:attrName>
                                        </p:attrNameLst>
                                      </p:cBhvr>
                                      <p:to>
                                        <p:strVal val="hidden"/>
                                      </p:to>
                                    </p:set>
                                  </p:childTnLst>
                                </p:cTn>
                              </p:par>
                              <p:par>
                                <p:cTn id="88" presetID="42" presetClass="path" presetSubtype="0" accel="50000" decel="50000" fill="hold" nodeType="withEffect">
                                  <p:stCondLst>
                                    <p:cond delay="300"/>
                                  </p:stCondLst>
                                  <p:childTnLst>
                                    <p:animMotion origin="layout" path="M 0.24254 -0.12778 L -0.30434 9.87654E-7 " pathEditMode="relative" rAng="0" ptsTypes="AA">
                                      <p:cBhvr>
                                        <p:cTn id="89" dur="2000" fill="hold"/>
                                        <p:tgtEl>
                                          <p:spTgt spid="907"/>
                                        </p:tgtEl>
                                        <p:attrNameLst>
                                          <p:attrName>ppt_x</p:attrName>
                                          <p:attrName>ppt_y</p:attrName>
                                        </p:attrNameLst>
                                      </p:cBhvr>
                                      <p:rCtr x="-27344" y="6389"/>
                                    </p:animMotion>
                                  </p:childTnLst>
                                </p:cTn>
                              </p:par>
                              <p:par>
                                <p:cTn id="90" presetID="42" presetClass="path" presetSubtype="0" accel="50000" decel="50000" fill="hold" nodeType="withEffect">
                                  <p:stCondLst>
                                    <p:cond delay="800"/>
                                  </p:stCondLst>
                                  <p:childTnLst>
                                    <p:animMotion origin="layout" path="M 0.24306 -0.1284 L -0.36337 -0.0642 " pathEditMode="relative" rAng="0" ptsTypes="AA">
                                      <p:cBhvr>
                                        <p:cTn id="91" dur="2000" fill="hold"/>
                                        <p:tgtEl>
                                          <p:spTgt spid="799"/>
                                        </p:tgtEl>
                                        <p:attrNameLst>
                                          <p:attrName>ppt_x</p:attrName>
                                          <p:attrName>ppt_y</p:attrName>
                                        </p:attrNameLst>
                                      </p:cBhvr>
                                      <p:rCtr x="-30330" y="3210"/>
                                    </p:animMotion>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grpId="0" nodeType="clickEffect">
                                  <p:stCondLst>
                                    <p:cond delay="0"/>
                                  </p:stCondLst>
                                  <p:childTnLst>
                                    <p:set>
                                      <p:cBhvr>
                                        <p:cTn id="95" dur="1" fill="hold">
                                          <p:stCondLst>
                                            <p:cond delay="0"/>
                                          </p:stCondLst>
                                        </p:cTn>
                                        <p:tgtEl>
                                          <p:spTgt spid="996"/>
                                        </p:tgtEl>
                                        <p:attrNameLst>
                                          <p:attrName>style.visibility</p:attrName>
                                        </p:attrNameLst>
                                      </p:cBhvr>
                                      <p:to>
                                        <p:strVal val="visible"/>
                                      </p:to>
                                    </p:set>
                                    <p:animEffect transition="in" filter="fade">
                                      <p:cBhvr>
                                        <p:cTn id="96" dur="500"/>
                                        <p:tgtEl>
                                          <p:spTgt spid="996"/>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grpId="0" nodeType="clickEffect">
                                  <p:stCondLst>
                                    <p:cond delay="0"/>
                                  </p:stCondLst>
                                  <p:childTnLst>
                                    <p:set>
                                      <p:cBhvr>
                                        <p:cTn id="100" dur="1" fill="hold">
                                          <p:stCondLst>
                                            <p:cond delay="0"/>
                                          </p:stCondLst>
                                        </p:cTn>
                                        <p:tgtEl>
                                          <p:spTgt spid="995"/>
                                        </p:tgtEl>
                                        <p:attrNameLst>
                                          <p:attrName>style.visibility</p:attrName>
                                        </p:attrNameLst>
                                      </p:cBhvr>
                                      <p:to>
                                        <p:strVal val="visible"/>
                                      </p:to>
                                    </p:set>
                                    <p:animEffect transition="in" filter="fade">
                                      <p:cBhvr>
                                        <p:cTn id="101" dur="500"/>
                                        <p:tgtEl>
                                          <p:spTgt spid="995"/>
                                        </p:tgtEl>
                                      </p:cBhvr>
                                    </p:animEffect>
                                  </p:childTnLst>
                                </p:cTn>
                              </p:par>
                            </p:childTnLst>
                          </p:cTn>
                        </p:par>
                      </p:childTnLst>
                    </p:cTn>
                  </p:par>
                  <p:par>
                    <p:cTn id="102" fill="hold">
                      <p:stCondLst>
                        <p:cond delay="indefinite"/>
                      </p:stCondLst>
                      <p:childTnLst>
                        <p:par>
                          <p:cTn id="103" fill="hold">
                            <p:stCondLst>
                              <p:cond delay="0"/>
                            </p:stCondLst>
                            <p:childTnLst>
                              <p:par>
                                <p:cTn id="104" presetID="10" presetClass="entr" presetSubtype="0" fill="hold" nodeType="clickEffect">
                                  <p:stCondLst>
                                    <p:cond delay="0"/>
                                  </p:stCondLst>
                                  <p:childTnLst>
                                    <p:set>
                                      <p:cBhvr>
                                        <p:cTn id="105" dur="1" fill="hold">
                                          <p:stCondLst>
                                            <p:cond delay="0"/>
                                          </p:stCondLst>
                                        </p:cTn>
                                        <p:tgtEl>
                                          <p:spTgt spid="511"/>
                                        </p:tgtEl>
                                        <p:attrNameLst>
                                          <p:attrName>style.visibility</p:attrName>
                                        </p:attrNameLst>
                                      </p:cBhvr>
                                      <p:to>
                                        <p:strVal val="visible"/>
                                      </p:to>
                                    </p:set>
                                    <p:animEffect transition="in" filter="fade">
                                      <p:cBhvr>
                                        <p:cTn id="106" dur="500"/>
                                        <p:tgtEl>
                                          <p:spTgt spid="511"/>
                                        </p:tgtEl>
                                      </p:cBhvr>
                                    </p:animEffect>
                                  </p:childTnLst>
                                </p:cTn>
                              </p:par>
                            </p:childTnLst>
                          </p:cTn>
                        </p:par>
                        <p:par>
                          <p:cTn id="107" fill="hold">
                            <p:stCondLst>
                              <p:cond delay="500"/>
                            </p:stCondLst>
                            <p:childTnLst>
                              <p:par>
                                <p:cTn id="108" presetID="10" presetClass="entr" presetSubtype="0" fill="hold" nodeType="afterEffect">
                                  <p:stCondLst>
                                    <p:cond delay="0"/>
                                  </p:stCondLst>
                                  <p:childTnLst>
                                    <p:set>
                                      <p:cBhvr>
                                        <p:cTn id="109" dur="1" fill="hold">
                                          <p:stCondLst>
                                            <p:cond delay="0"/>
                                          </p:stCondLst>
                                        </p:cTn>
                                        <p:tgtEl>
                                          <p:spTgt spid="570"/>
                                        </p:tgtEl>
                                        <p:attrNameLst>
                                          <p:attrName>style.visibility</p:attrName>
                                        </p:attrNameLst>
                                      </p:cBhvr>
                                      <p:to>
                                        <p:strVal val="visible"/>
                                      </p:to>
                                    </p:set>
                                    <p:animEffect transition="in" filter="fade">
                                      <p:cBhvr>
                                        <p:cTn id="110" dur="500"/>
                                        <p:tgtEl>
                                          <p:spTgt spid="570"/>
                                        </p:tgtEl>
                                      </p:cBhvr>
                                    </p:animEffect>
                                  </p:childTnLst>
                                </p:cTn>
                              </p:par>
                            </p:childTnLst>
                          </p:cTn>
                        </p:par>
                        <p:par>
                          <p:cTn id="111" fill="hold">
                            <p:stCondLst>
                              <p:cond delay="1000"/>
                            </p:stCondLst>
                            <p:childTnLst>
                              <p:par>
                                <p:cTn id="112" presetID="10" presetClass="entr" presetSubtype="0" fill="hold" nodeType="afterEffect">
                                  <p:stCondLst>
                                    <p:cond delay="0"/>
                                  </p:stCondLst>
                                  <p:childTnLst>
                                    <p:set>
                                      <p:cBhvr>
                                        <p:cTn id="113" dur="1" fill="hold">
                                          <p:stCondLst>
                                            <p:cond delay="0"/>
                                          </p:stCondLst>
                                        </p:cTn>
                                        <p:tgtEl>
                                          <p:spTgt spid="685"/>
                                        </p:tgtEl>
                                        <p:attrNameLst>
                                          <p:attrName>style.visibility</p:attrName>
                                        </p:attrNameLst>
                                      </p:cBhvr>
                                      <p:to>
                                        <p:strVal val="visible"/>
                                      </p:to>
                                    </p:set>
                                    <p:animEffect transition="in" filter="fade">
                                      <p:cBhvr>
                                        <p:cTn id="114" dur="500"/>
                                        <p:tgtEl>
                                          <p:spTgt spid="685"/>
                                        </p:tgtEl>
                                      </p:cBhvr>
                                    </p:animEffect>
                                  </p:childTnLst>
                                </p:cTn>
                              </p:par>
                            </p:childTnLst>
                          </p:cTn>
                        </p:par>
                        <p:par>
                          <p:cTn id="115" fill="hold">
                            <p:stCondLst>
                              <p:cond delay="1500"/>
                            </p:stCondLst>
                            <p:childTnLst>
                              <p:par>
                                <p:cTn id="116" presetID="10" presetClass="entr" presetSubtype="0" fill="hold" nodeType="afterEffect">
                                  <p:stCondLst>
                                    <p:cond delay="0"/>
                                  </p:stCondLst>
                                  <p:childTnLst>
                                    <p:set>
                                      <p:cBhvr>
                                        <p:cTn id="117" dur="1" fill="hold">
                                          <p:stCondLst>
                                            <p:cond delay="0"/>
                                          </p:stCondLst>
                                        </p:cTn>
                                        <p:tgtEl>
                                          <p:spTgt spid="567"/>
                                        </p:tgtEl>
                                        <p:attrNameLst>
                                          <p:attrName>style.visibility</p:attrName>
                                        </p:attrNameLst>
                                      </p:cBhvr>
                                      <p:to>
                                        <p:strVal val="visible"/>
                                      </p:to>
                                    </p:set>
                                    <p:animEffect transition="in" filter="fade">
                                      <p:cBhvr>
                                        <p:cTn id="118" dur="500"/>
                                        <p:tgtEl>
                                          <p:spTgt spid="567"/>
                                        </p:tgtEl>
                                      </p:cBhvr>
                                    </p:animEffect>
                                  </p:childTnLst>
                                </p:cTn>
                              </p:par>
                            </p:childTnLst>
                          </p:cTn>
                        </p:par>
                        <p:par>
                          <p:cTn id="119" fill="hold">
                            <p:stCondLst>
                              <p:cond delay="2000"/>
                            </p:stCondLst>
                            <p:childTnLst>
                              <p:par>
                                <p:cTn id="120" presetID="10" presetClass="entr" presetSubtype="0" fill="hold" nodeType="afterEffect">
                                  <p:stCondLst>
                                    <p:cond delay="0"/>
                                  </p:stCondLst>
                                  <p:childTnLst>
                                    <p:set>
                                      <p:cBhvr>
                                        <p:cTn id="121" dur="1" fill="hold">
                                          <p:stCondLst>
                                            <p:cond delay="0"/>
                                          </p:stCondLst>
                                        </p:cTn>
                                        <p:tgtEl>
                                          <p:spTgt spid="648"/>
                                        </p:tgtEl>
                                        <p:attrNameLst>
                                          <p:attrName>style.visibility</p:attrName>
                                        </p:attrNameLst>
                                      </p:cBhvr>
                                      <p:to>
                                        <p:strVal val="visible"/>
                                      </p:to>
                                    </p:set>
                                    <p:animEffect transition="in" filter="fade">
                                      <p:cBhvr>
                                        <p:cTn id="122" dur="500"/>
                                        <p:tgtEl>
                                          <p:spTgt spid="648"/>
                                        </p:tgtEl>
                                      </p:cBhvr>
                                    </p:animEffect>
                                  </p:childTnLst>
                                </p:cTn>
                              </p:par>
                            </p:childTnLst>
                          </p:cTn>
                        </p:par>
                        <p:par>
                          <p:cTn id="123" fill="hold">
                            <p:stCondLst>
                              <p:cond delay="2500"/>
                            </p:stCondLst>
                            <p:childTnLst>
                              <p:par>
                                <p:cTn id="124" presetID="10" presetClass="entr" presetSubtype="0" fill="hold" nodeType="afterEffect">
                                  <p:stCondLst>
                                    <p:cond delay="0"/>
                                  </p:stCondLst>
                                  <p:childTnLst>
                                    <p:set>
                                      <p:cBhvr>
                                        <p:cTn id="125" dur="1" fill="hold">
                                          <p:stCondLst>
                                            <p:cond delay="0"/>
                                          </p:stCondLst>
                                        </p:cTn>
                                        <p:tgtEl>
                                          <p:spTgt spid="548"/>
                                        </p:tgtEl>
                                        <p:attrNameLst>
                                          <p:attrName>style.visibility</p:attrName>
                                        </p:attrNameLst>
                                      </p:cBhvr>
                                      <p:to>
                                        <p:strVal val="visible"/>
                                      </p:to>
                                    </p:set>
                                    <p:animEffect transition="in" filter="fade">
                                      <p:cBhvr>
                                        <p:cTn id="126" dur="500"/>
                                        <p:tgtEl>
                                          <p:spTgt spid="548"/>
                                        </p:tgtEl>
                                      </p:cBhvr>
                                    </p:animEffect>
                                  </p:childTnLst>
                                </p:cTn>
                              </p:par>
                            </p:childTnLst>
                          </p:cTn>
                        </p:par>
                        <p:par>
                          <p:cTn id="127" fill="hold">
                            <p:stCondLst>
                              <p:cond delay="3000"/>
                            </p:stCondLst>
                            <p:childTnLst>
                              <p:par>
                                <p:cTn id="128" presetID="10" presetClass="entr" presetSubtype="0" fill="hold" nodeType="afterEffect">
                                  <p:stCondLst>
                                    <p:cond delay="0"/>
                                  </p:stCondLst>
                                  <p:childTnLst>
                                    <p:set>
                                      <p:cBhvr>
                                        <p:cTn id="129" dur="1" fill="hold">
                                          <p:stCondLst>
                                            <p:cond delay="0"/>
                                          </p:stCondLst>
                                        </p:cTn>
                                        <p:tgtEl>
                                          <p:spTgt spid="645"/>
                                        </p:tgtEl>
                                        <p:attrNameLst>
                                          <p:attrName>style.visibility</p:attrName>
                                        </p:attrNameLst>
                                      </p:cBhvr>
                                      <p:to>
                                        <p:strVal val="visible"/>
                                      </p:to>
                                    </p:set>
                                    <p:animEffect transition="in" filter="fade">
                                      <p:cBhvr>
                                        <p:cTn id="130" dur="500"/>
                                        <p:tgtEl>
                                          <p:spTgt spid="645"/>
                                        </p:tgtEl>
                                      </p:cBhvr>
                                    </p:animEffect>
                                  </p:childTnLst>
                                </p:cTn>
                              </p:par>
                            </p:childTnLst>
                          </p:cTn>
                        </p:par>
                        <p:par>
                          <p:cTn id="131" fill="hold">
                            <p:stCondLst>
                              <p:cond delay="3500"/>
                            </p:stCondLst>
                            <p:childTnLst>
                              <p:par>
                                <p:cTn id="132" presetID="10" presetClass="entr" presetSubtype="0" fill="hold" nodeType="afterEffect">
                                  <p:stCondLst>
                                    <p:cond delay="0"/>
                                  </p:stCondLst>
                                  <p:childTnLst>
                                    <p:set>
                                      <p:cBhvr>
                                        <p:cTn id="133" dur="1" fill="hold">
                                          <p:stCondLst>
                                            <p:cond delay="0"/>
                                          </p:stCondLst>
                                        </p:cTn>
                                        <p:tgtEl>
                                          <p:spTgt spid="20"/>
                                        </p:tgtEl>
                                        <p:attrNameLst>
                                          <p:attrName>style.visibility</p:attrName>
                                        </p:attrNameLst>
                                      </p:cBhvr>
                                      <p:to>
                                        <p:strVal val="visible"/>
                                      </p:to>
                                    </p:set>
                                    <p:animEffect transition="in" filter="fade">
                                      <p:cBhvr>
                                        <p:cTn id="134" dur="500"/>
                                        <p:tgtEl>
                                          <p:spTgt spid="20"/>
                                        </p:tgtEl>
                                      </p:cBhvr>
                                    </p:animEffect>
                                  </p:childTnLst>
                                </p:cTn>
                              </p:par>
                            </p:childTnLst>
                          </p:cTn>
                        </p:par>
                        <p:par>
                          <p:cTn id="135" fill="hold">
                            <p:stCondLst>
                              <p:cond delay="4000"/>
                            </p:stCondLst>
                            <p:childTnLst>
                              <p:par>
                                <p:cTn id="136" presetID="10" presetClass="entr" presetSubtype="0" fill="hold" nodeType="afterEffect">
                                  <p:stCondLst>
                                    <p:cond delay="0"/>
                                  </p:stCondLst>
                                  <p:childTnLst>
                                    <p:set>
                                      <p:cBhvr>
                                        <p:cTn id="137" dur="1" fill="hold">
                                          <p:stCondLst>
                                            <p:cond delay="0"/>
                                          </p:stCondLst>
                                        </p:cTn>
                                        <p:tgtEl>
                                          <p:spTgt spid="21"/>
                                        </p:tgtEl>
                                        <p:attrNameLst>
                                          <p:attrName>style.visibility</p:attrName>
                                        </p:attrNameLst>
                                      </p:cBhvr>
                                      <p:to>
                                        <p:strVal val="visible"/>
                                      </p:to>
                                    </p:set>
                                    <p:animEffect transition="in" filter="fade">
                                      <p:cBhvr>
                                        <p:cTn id="138" dur="500"/>
                                        <p:tgtEl>
                                          <p:spTgt spid="21"/>
                                        </p:tgtEl>
                                      </p:cBhvr>
                                    </p:animEffect>
                                  </p:childTnLst>
                                </p:cTn>
                              </p:par>
                            </p:childTnLst>
                          </p:cTn>
                        </p:par>
                        <p:par>
                          <p:cTn id="139" fill="hold">
                            <p:stCondLst>
                              <p:cond delay="4500"/>
                            </p:stCondLst>
                            <p:childTnLst>
                              <p:par>
                                <p:cTn id="140" presetID="10" presetClass="entr" presetSubtype="0" fill="hold" nodeType="afterEffect">
                                  <p:stCondLst>
                                    <p:cond delay="0"/>
                                  </p:stCondLst>
                                  <p:childTnLst>
                                    <p:set>
                                      <p:cBhvr>
                                        <p:cTn id="141" dur="1" fill="hold">
                                          <p:stCondLst>
                                            <p:cond delay="0"/>
                                          </p:stCondLst>
                                        </p:cTn>
                                        <p:tgtEl>
                                          <p:spTgt spid="625"/>
                                        </p:tgtEl>
                                        <p:attrNameLst>
                                          <p:attrName>style.visibility</p:attrName>
                                        </p:attrNameLst>
                                      </p:cBhvr>
                                      <p:to>
                                        <p:strVal val="visible"/>
                                      </p:to>
                                    </p:set>
                                    <p:animEffect transition="in" filter="fade">
                                      <p:cBhvr>
                                        <p:cTn id="142" dur="500"/>
                                        <p:tgtEl>
                                          <p:spTgt spid="6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5" grpId="0" animBg="1"/>
      <p:bldP spid="99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7E2E9AFE-E3C7-4401-AB3E-5C1316D65949}"/>
              </a:ext>
            </a:extLst>
          </p:cNvPr>
          <p:cNvSpPr>
            <a:spLocks noGrp="1"/>
          </p:cNvSpPr>
          <p:nvPr>
            <p:ph type="title"/>
          </p:nvPr>
        </p:nvSpPr>
        <p:spPr/>
        <p:txBody>
          <a:bodyPr/>
          <a:lstStyle/>
          <a:p>
            <a:r>
              <a:rPr lang="en-US" sz="4799">
                <a:solidFill>
                  <a:srgbClr val="0078D7"/>
                </a:solidFill>
              </a:rPr>
              <a:t>The elements of </a:t>
            </a:r>
            <a:r>
              <a:rPr lang="en-US" sz="4799">
                <a:solidFill>
                  <a:srgbClr val="0078D7"/>
                </a:solidFill>
                <a:cs typeface="Segoe UI Semilight" panose="020B0402040204020203" pitchFamily="34" charset="0"/>
              </a:rPr>
              <a:t>orchestration</a:t>
            </a:r>
          </a:p>
        </p:txBody>
      </p:sp>
      <p:grpSp>
        <p:nvGrpSpPr>
          <p:cNvPr id="39" name="Group 38">
            <a:extLst>
              <a:ext uri="{FF2B5EF4-FFF2-40B4-BE49-F238E27FC236}">
                <a16:creationId xmlns:a16="http://schemas.microsoft.com/office/drawing/2014/main" id="{B14841E6-D9A3-45F8-8489-B9D1F6B5F6E2}"/>
              </a:ext>
            </a:extLst>
          </p:cNvPr>
          <p:cNvGrpSpPr/>
          <p:nvPr/>
        </p:nvGrpSpPr>
        <p:grpSpPr>
          <a:xfrm>
            <a:off x="1313184" y="3114990"/>
            <a:ext cx="9810109" cy="860450"/>
            <a:chOff x="1312487" y="3114934"/>
            <a:chExt cx="9811501" cy="860572"/>
          </a:xfrm>
        </p:grpSpPr>
        <p:sp>
          <p:nvSpPr>
            <p:cNvPr id="20" name="TextBox 19">
              <a:extLst>
                <a:ext uri="{FF2B5EF4-FFF2-40B4-BE49-F238E27FC236}">
                  <a16:creationId xmlns:a16="http://schemas.microsoft.com/office/drawing/2014/main" id="{D84713B1-35F1-4655-B94B-7163F78D437C}"/>
                </a:ext>
              </a:extLst>
            </p:cNvPr>
            <p:cNvSpPr txBox="1"/>
            <p:nvPr/>
          </p:nvSpPr>
          <p:spPr>
            <a:xfrm>
              <a:off x="1312487" y="3114934"/>
              <a:ext cx="1655536" cy="572464"/>
            </a:xfrm>
            <a:prstGeom prst="rect">
              <a:avLst/>
            </a:prstGeom>
            <a:noFill/>
          </p:spPr>
          <p:txBody>
            <a:bodyPr wrap="square" lIns="146283" tIns="146283" rIns="146283" bIns="146283" rtlCol="0">
              <a:spAutoFit/>
            </a:bodyPr>
            <a:lstStyle/>
            <a:p>
              <a:pPr algn="ctr" defTabSz="932563">
                <a:spcAft>
                  <a:spcPts val="2400"/>
                </a:spcAft>
                <a:defRPr/>
              </a:pPr>
              <a:r>
                <a:rPr lang="en-US">
                  <a:solidFill>
                    <a:srgbClr val="1A1A1A"/>
                  </a:solidFill>
                  <a:latin typeface="Segoe UI Semibold" panose="020B0702040204020203" pitchFamily="34" charset="0"/>
                  <a:cs typeface="Segoe UI Semibold" panose="020B0702040204020203" pitchFamily="34" charset="0"/>
                </a:rPr>
                <a:t>Scheduling</a:t>
              </a:r>
            </a:p>
          </p:txBody>
        </p:sp>
        <p:sp>
          <p:nvSpPr>
            <p:cNvPr id="21" name="TextBox 20">
              <a:extLst>
                <a:ext uri="{FF2B5EF4-FFF2-40B4-BE49-F238E27FC236}">
                  <a16:creationId xmlns:a16="http://schemas.microsoft.com/office/drawing/2014/main" id="{23797D90-CD2F-4E85-B5FD-7A39FEDA0657}"/>
                </a:ext>
              </a:extLst>
            </p:cNvPr>
            <p:cNvSpPr txBox="1"/>
            <p:nvPr/>
          </p:nvSpPr>
          <p:spPr>
            <a:xfrm>
              <a:off x="3831369" y="3114934"/>
              <a:ext cx="2055082" cy="860572"/>
            </a:xfrm>
            <a:prstGeom prst="rect">
              <a:avLst/>
            </a:prstGeom>
            <a:noFill/>
          </p:spPr>
          <p:txBody>
            <a:bodyPr wrap="square" lIns="146283" tIns="146283" rIns="146283" bIns="146283" rtlCol="0">
              <a:spAutoFit/>
            </a:bodyPr>
            <a:lstStyle/>
            <a:p>
              <a:pPr algn="ctr" defTabSz="932563">
                <a:spcAft>
                  <a:spcPts val="2400"/>
                </a:spcAft>
                <a:defRPr/>
              </a:pPr>
              <a:r>
                <a:rPr lang="en-US">
                  <a:solidFill>
                    <a:srgbClr val="1A1A1A"/>
                  </a:solidFill>
                  <a:latin typeface="Segoe UI Semibold" panose="020B0702040204020203" pitchFamily="34" charset="0"/>
                  <a:cs typeface="Segoe UI Semibold" panose="020B0702040204020203" pitchFamily="34" charset="0"/>
                </a:rPr>
                <a:t>Affinity/anti-affinity</a:t>
              </a:r>
            </a:p>
          </p:txBody>
        </p:sp>
        <p:sp>
          <p:nvSpPr>
            <p:cNvPr id="22" name="TextBox 21">
              <a:extLst>
                <a:ext uri="{FF2B5EF4-FFF2-40B4-BE49-F238E27FC236}">
                  <a16:creationId xmlns:a16="http://schemas.microsoft.com/office/drawing/2014/main" id="{68E7AB5C-8F46-44DD-AFF6-E6D9D3302120}"/>
                </a:ext>
              </a:extLst>
            </p:cNvPr>
            <p:cNvSpPr txBox="1"/>
            <p:nvPr/>
          </p:nvSpPr>
          <p:spPr>
            <a:xfrm>
              <a:off x="6749797" y="3114934"/>
              <a:ext cx="1655536" cy="860572"/>
            </a:xfrm>
            <a:prstGeom prst="rect">
              <a:avLst/>
            </a:prstGeom>
            <a:noFill/>
          </p:spPr>
          <p:txBody>
            <a:bodyPr wrap="square" lIns="146283" tIns="146283" rIns="146283" bIns="146283" rtlCol="0">
              <a:spAutoFit/>
            </a:bodyPr>
            <a:lstStyle/>
            <a:p>
              <a:pPr algn="ctr" defTabSz="932563">
                <a:spcAft>
                  <a:spcPts val="2400"/>
                </a:spcAft>
                <a:defRPr/>
              </a:pPr>
              <a:r>
                <a:rPr lang="en-US">
                  <a:solidFill>
                    <a:srgbClr val="1A1A1A"/>
                  </a:solidFill>
                  <a:latin typeface="Segoe UI Semibold" panose="020B0702040204020203" pitchFamily="34" charset="0"/>
                  <a:cs typeface="Segoe UI Semibold" panose="020B0702040204020203" pitchFamily="34" charset="0"/>
                </a:rPr>
                <a:t>Health monitoring</a:t>
              </a:r>
            </a:p>
          </p:txBody>
        </p:sp>
        <p:sp>
          <p:nvSpPr>
            <p:cNvPr id="23" name="TextBox 22">
              <a:extLst>
                <a:ext uri="{FF2B5EF4-FFF2-40B4-BE49-F238E27FC236}">
                  <a16:creationId xmlns:a16="http://schemas.microsoft.com/office/drawing/2014/main" id="{58FF037D-D899-4154-9BB0-7D9E53E9DAC9}"/>
                </a:ext>
              </a:extLst>
            </p:cNvPr>
            <p:cNvSpPr txBox="1"/>
            <p:nvPr/>
          </p:nvSpPr>
          <p:spPr>
            <a:xfrm>
              <a:off x="9468452" y="3114934"/>
              <a:ext cx="1655536" cy="572464"/>
            </a:xfrm>
            <a:prstGeom prst="rect">
              <a:avLst/>
            </a:prstGeom>
            <a:noFill/>
          </p:spPr>
          <p:txBody>
            <a:bodyPr wrap="square" lIns="146283" tIns="146283" rIns="146283" bIns="146283" rtlCol="0">
              <a:spAutoFit/>
            </a:bodyPr>
            <a:lstStyle/>
            <a:p>
              <a:pPr algn="ctr" defTabSz="932563">
                <a:spcAft>
                  <a:spcPts val="2400"/>
                </a:spcAft>
                <a:defRPr/>
              </a:pPr>
              <a:r>
                <a:rPr lang="en-US">
                  <a:solidFill>
                    <a:srgbClr val="1A1A1A"/>
                  </a:solidFill>
                  <a:latin typeface="Segoe UI Semibold" panose="020B0702040204020203" pitchFamily="34" charset="0"/>
                  <a:cs typeface="Segoe UI Semibold" panose="020B0702040204020203" pitchFamily="34" charset="0"/>
                </a:rPr>
                <a:t>Failover</a:t>
              </a:r>
            </a:p>
          </p:txBody>
        </p:sp>
      </p:grpSp>
      <p:grpSp>
        <p:nvGrpSpPr>
          <p:cNvPr id="41" name="Group 40">
            <a:extLst>
              <a:ext uri="{FF2B5EF4-FFF2-40B4-BE49-F238E27FC236}">
                <a16:creationId xmlns:a16="http://schemas.microsoft.com/office/drawing/2014/main" id="{F348CCF6-7869-48F6-9057-366E99DB8940}"/>
              </a:ext>
            </a:extLst>
          </p:cNvPr>
          <p:cNvGrpSpPr/>
          <p:nvPr/>
        </p:nvGrpSpPr>
        <p:grpSpPr>
          <a:xfrm>
            <a:off x="2588873" y="2666109"/>
            <a:ext cx="7258730" cy="0"/>
            <a:chOff x="2588358" y="2665991"/>
            <a:chExt cx="7259760" cy="0"/>
          </a:xfrm>
        </p:grpSpPr>
        <p:cxnSp>
          <p:nvCxnSpPr>
            <p:cNvPr id="9" name="Straight Connector 8">
              <a:extLst>
                <a:ext uri="{FF2B5EF4-FFF2-40B4-BE49-F238E27FC236}">
                  <a16:creationId xmlns:a16="http://schemas.microsoft.com/office/drawing/2014/main" id="{AFD90631-E99D-4233-BEF6-CFC2DB051CE7}"/>
                </a:ext>
              </a:extLst>
            </p:cNvPr>
            <p:cNvCxnSpPr>
              <a:cxnSpLocks/>
            </p:cNvCxnSpPr>
            <p:nvPr/>
          </p:nvCxnSpPr>
          <p:spPr>
            <a:xfrm>
              <a:off x="2588358" y="2665991"/>
              <a:ext cx="182245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6FACC0E2-1FB7-4E5A-AE57-0D4858882EAE}"/>
                </a:ext>
              </a:extLst>
            </p:cNvPr>
            <p:cNvCxnSpPr>
              <a:cxnSpLocks/>
            </p:cNvCxnSpPr>
            <p:nvPr/>
          </p:nvCxnSpPr>
          <p:spPr>
            <a:xfrm>
              <a:off x="5307013" y="2665991"/>
              <a:ext cx="182245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99C7E98A-1D13-4AC7-A950-A23CAAEDD757}"/>
                </a:ext>
              </a:extLst>
            </p:cNvPr>
            <p:cNvCxnSpPr>
              <a:cxnSpLocks/>
            </p:cNvCxnSpPr>
            <p:nvPr/>
          </p:nvCxnSpPr>
          <p:spPr>
            <a:xfrm>
              <a:off x="8025668" y="2665991"/>
              <a:ext cx="182245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0" name="Group 39">
            <a:extLst>
              <a:ext uri="{FF2B5EF4-FFF2-40B4-BE49-F238E27FC236}">
                <a16:creationId xmlns:a16="http://schemas.microsoft.com/office/drawing/2014/main" id="{C9E2F249-BD5F-41B6-A793-5179E3171090}"/>
              </a:ext>
            </a:extLst>
          </p:cNvPr>
          <p:cNvGrpSpPr/>
          <p:nvPr/>
        </p:nvGrpSpPr>
        <p:grpSpPr>
          <a:xfrm>
            <a:off x="1313184" y="5200762"/>
            <a:ext cx="9906129" cy="860450"/>
            <a:chOff x="1312487" y="5201000"/>
            <a:chExt cx="9907534" cy="860572"/>
          </a:xfrm>
        </p:grpSpPr>
        <p:sp>
          <p:nvSpPr>
            <p:cNvPr id="28" name="TextBox 27">
              <a:extLst>
                <a:ext uri="{FF2B5EF4-FFF2-40B4-BE49-F238E27FC236}">
                  <a16:creationId xmlns:a16="http://schemas.microsoft.com/office/drawing/2014/main" id="{12666537-16D8-4608-B995-6C33F79FE293}"/>
                </a:ext>
              </a:extLst>
            </p:cNvPr>
            <p:cNvSpPr txBox="1"/>
            <p:nvPr/>
          </p:nvSpPr>
          <p:spPr>
            <a:xfrm>
              <a:off x="1312487" y="5201000"/>
              <a:ext cx="1655536" cy="572464"/>
            </a:xfrm>
            <a:prstGeom prst="rect">
              <a:avLst/>
            </a:prstGeom>
            <a:noFill/>
          </p:spPr>
          <p:txBody>
            <a:bodyPr wrap="square" lIns="146283" tIns="146283" rIns="146283" bIns="146283" rtlCol="0">
              <a:spAutoFit/>
            </a:bodyPr>
            <a:lstStyle/>
            <a:p>
              <a:pPr algn="ctr" defTabSz="932563">
                <a:spcAft>
                  <a:spcPts val="2400"/>
                </a:spcAft>
                <a:defRPr/>
              </a:pPr>
              <a:r>
                <a:rPr lang="en-US">
                  <a:solidFill>
                    <a:srgbClr val="1A1A1A"/>
                  </a:solidFill>
                  <a:latin typeface="Segoe UI Semibold" panose="020B0702040204020203" pitchFamily="34" charset="0"/>
                  <a:cs typeface="Segoe UI Semibold" panose="020B0702040204020203" pitchFamily="34" charset="0"/>
                </a:rPr>
                <a:t>Scaling</a:t>
              </a:r>
            </a:p>
          </p:txBody>
        </p:sp>
        <p:sp>
          <p:nvSpPr>
            <p:cNvPr id="29" name="TextBox 28">
              <a:extLst>
                <a:ext uri="{FF2B5EF4-FFF2-40B4-BE49-F238E27FC236}">
                  <a16:creationId xmlns:a16="http://schemas.microsoft.com/office/drawing/2014/main" id="{9BC60C8A-08F0-414A-871A-37743B632CED}"/>
                </a:ext>
              </a:extLst>
            </p:cNvPr>
            <p:cNvSpPr txBox="1"/>
            <p:nvPr/>
          </p:nvSpPr>
          <p:spPr>
            <a:xfrm>
              <a:off x="3831369" y="5201000"/>
              <a:ext cx="2055082" cy="572464"/>
            </a:xfrm>
            <a:prstGeom prst="rect">
              <a:avLst/>
            </a:prstGeom>
            <a:noFill/>
          </p:spPr>
          <p:txBody>
            <a:bodyPr wrap="square" lIns="146283" tIns="146283" rIns="146283" bIns="146283" rtlCol="0">
              <a:spAutoFit/>
            </a:bodyPr>
            <a:lstStyle/>
            <a:p>
              <a:pPr algn="ctr" defTabSz="932563">
                <a:spcAft>
                  <a:spcPts val="2400"/>
                </a:spcAft>
                <a:defRPr/>
              </a:pPr>
              <a:r>
                <a:rPr lang="en-US">
                  <a:solidFill>
                    <a:srgbClr val="1A1A1A"/>
                  </a:solidFill>
                  <a:latin typeface="Segoe UI Semibold" panose="020B0702040204020203" pitchFamily="34" charset="0"/>
                  <a:cs typeface="Segoe UI Semibold" panose="020B0702040204020203" pitchFamily="34" charset="0"/>
                </a:rPr>
                <a:t>Networking</a:t>
              </a:r>
            </a:p>
          </p:txBody>
        </p:sp>
        <p:sp>
          <p:nvSpPr>
            <p:cNvPr id="30" name="TextBox 29">
              <a:extLst>
                <a:ext uri="{FF2B5EF4-FFF2-40B4-BE49-F238E27FC236}">
                  <a16:creationId xmlns:a16="http://schemas.microsoft.com/office/drawing/2014/main" id="{C45537F3-9C55-4BFD-BA97-7424AE52DC87}"/>
                </a:ext>
              </a:extLst>
            </p:cNvPr>
            <p:cNvSpPr txBox="1"/>
            <p:nvPr/>
          </p:nvSpPr>
          <p:spPr>
            <a:xfrm>
              <a:off x="6749797" y="5201000"/>
              <a:ext cx="1655536" cy="860572"/>
            </a:xfrm>
            <a:prstGeom prst="rect">
              <a:avLst/>
            </a:prstGeom>
            <a:noFill/>
          </p:spPr>
          <p:txBody>
            <a:bodyPr wrap="square" lIns="146283" tIns="146283" rIns="146283" bIns="146283" rtlCol="0">
              <a:spAutoFit/>
            </a:bodyPr>
            <a:lstStyle/>
            <a:p>
              <a:pPr algn="ctr" defTabSz="932563">
                <a:spcAft>
                  <a:spcPts val="2400"/>
                </a:spcAft>
                <a:defRPr/>
              </a:pPr>
              <a:r>
                <a:rPr lang="en-US">
                  <a:solidFill>
                    <a:srgbClr val="1A1A1A"/>
                  </a:solidFill>
                  <a:latin typeface="Segoe UI Semibold" panose="020B0702040204020203" pitchFamily="34" charset="0"/>
                  <a:cs typeface="Segoe UI Semibold" panose="020B0702040204020203" pitchFamily="34" charset="0"/>
                </a:rPr>
                <a:t>Service discovery </a:t>
              </a:r>
            </a:p>
          </p:txBody>
        </p:sp>
        <p:sp>
          <p:nvSpPr>
            <p:cNvPr id="31" name="TextBox 30">
              <a:extLst>
                <a:ext uri="{FF2B5EF4-FFF2-40B4-BE49-F238E27FC236}">
                  <a16:creationId xmlns:a16="http://schemas.microsoft.com/office/drawing/2014/main" id="{36207507-667B-40DD-AE22-3D00E1CEA6D9}"/>
                </a:ext>
              </a:extLst>
            </p:cNvPr>
            <p:cNvSpPr txBox="1"/>
            <p:nvPr/>
          </p:nvSpPr>
          <p:spPr>
            <a:xfrm>
              <a:off x="9372419" y="5201000"/>
              <a:ext cx="1847602" cy="860572"/>
            </a:xfrm>
            <a:prstGeom prst="rect">
              <a:avLst/>
            </a:prstGeom>
            <a:noFill/>
          </p:spPr>
          <p:txBody>
            <a:bodyPr wrap="square" lIns="146283" tIns="146283" rIns="146283" bIns="146283" rtlCol="0">
              <a:spAutoFit/>
            </a:bodyPr>
            <a:lstStyle/>
            <a:p>
              <a:pPr algn="ctr" defTabSz="932563">
                <a:spcAft>
                  <a:spcPts val="2400"/>
                </a:spcAft>
                <a:defRPr/>
              </a:pPr>
              <a:r>
                <a:rPr lang="en-US">
                  <a:solidFill>
                    <a:srgbClr val="1A1A1A"/>
                  </a:solidFill>
                  <a:latin typeface="Segoe UI Semibold" panose="020B0702040204020203" pitchFamily="34" charset="0"/>
                  <a:cs typeface="Segoe UI Semibold" panose="020B0702040204020203" pitchFamily="34" charset="0"/>
                </a:rPr>
                <a:t>Coordinated app upgrades</a:t>
              </a:r>
            </a:p>
          </p:txBody>
        </p:sp>
      </p:grpSp>
      <p:grpSp>
        <p:nvGrpSpPr>
          <p:cNvPr id="42" name="Group 41">
            <a:extLst>
              <a:ext uri="{FF2B5EF4-FFF2-40B4-BE49-F238E27FC236}">
                <a16:creationId xmlns:a16="http://schemas.microsoft.com/office/drawing/2014/main" id="{9AA7FF6B-AC81-4CF3-9D13-BFA582407ADE}"/>
              </a:ext>
            </a:extLst>
          </p:cNvPr>
          <p:cNvGrpSpPr/>
          <p:nvPr/>
        </p:nvGrpSpPr>
        <p:grpSpPr>
          <a:xfrm>
            <a:off x="2588873" y="4751879"/>
            <a:ext cx="7258730" cy="0"/>
            <a:chOff x="2588358" y="4752057"/>
            <a:chExt cx="7259760" cy="0"/>
          </a:xfrm>
        </p:grpSpPr>
        <p:cxnSp>
          <p:nvCxnSpPr>
            <p:cNvPr id="24" name="Straight Connector 23">
              <a:extLst>
                <a:ext uri="{FF2B5EF4-FFF2-40B4-BE49-F238E27FC236}">
                  <a16:creationId xmlns:a16="http://schemas.microsoft.com/office/drawing/2014/main" id="{10B6AA10-DB3E-4911-83A9-36FFE14102E5}"/>
                </a:ext>
              </a:extLst>
            </p:cNvPr>
            <p:cNvCxnSpPr>
              <a:cxnSpLocks/>
            </p:cNvCxnSpPr>
            <p:nvPr/>
          </p:nvCxnSpPr>
          <p:spPr>
            <a:xfrm>
              <a:off x="2588358" y="4752057"/>
              <a:ext cx="182245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0C82BFC-E59C-44A1-BC03-9FC94BE71266}"/>
                </a:ext>
              </a:extLst>
            </p:cNvPr>
            <p:cNvCxnSpPr>
              <a:cxnSpLocks/>
            </p:cNvCxnSpPr>
            <p:nvPr/>
          </p:nvCxnSpPr>
          <p:spPr>
            <a:xfrm>
              <a:off x="5307013" y="4752057"/>
              <a:ext cx="182245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9CD2CADE-38A0-4164-B6DC-AF2ABE976F40}"/>
                </a:ext>
              </a:extLst>
            </p:cNvPr>
            <p:cNvCxnSpPr>
              <a:cxnSpLocks/>
            </p:cNvCxnSpPr>
            <p:nvPr/>
          </p:nvCxnSpPr>
          <p:spPr>
            <a:xfrm>
              <a:off x="8025668" y="4752057"/>
              <a:ext cx="182245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 name="Group 1">
            <a:extLst>
              <a:ext uri="{FF2B5EF4-FFF2-40B4-BE49-F238E27FC236}">
                <a16:creationId xmlns:a16="http://schemas.microsoft.com/office/drawing/2014/main" id="{DAB176FD-1EF0-4C76-A5F0-B5F658BD56C3}"/>
              </a:ext>
            </a:extLst>
          </p:cNvPr>
          <p:cNvGrpSpPr/>
          <p:nvPr/>
        </p:nvGrpSpPr>
        <p:grpSpPr>
          <a:xfrm>
            <a:off x="1809094" y="2334369"/>
            <a:ext cx="663480" cy="663480"/>
            <a:chOff x="1808468" y="2334204"/>
            <a:chExt cx="663574" cy="663574"/>
          </a:xfrm>
        </p:grpSpPr>
        <p:sp>
          <p:nvSpPr>
            <p:cNvPr id="16" name="Oval 15">
              <a:extLst>
                <a:ext uri="{FF2B5EF4-FFF2-40B4-BE49-F238E27FC236}">
                  <a16:creationId xmlns:a16="http://schemas.microsoft.com/office/drawing/2014/main" id="{6CD501BF-E112-4EC8-A392-02C336AA755E}"/>
                </a:ext>
              </a:extLst>
            </p:cNvPr>
            <p:cNvSpPr/>
            <p:nvPr/>
          </p:nvSpPr>
          <p:spPr bwMode="auto">
            <a:xfrm rot="16200000">
              <a:off x="1808468" y="233420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960">
                <a:gradFill>
                  <a:gsLst>
                    <a:gs pos="0">
                      <a:srgbClr val="FFFFFF"/>
                    </a:gs>
                    <a:gs pos="100000">
                      <a:srgbClr val="FFFFFF"/>
                    </a:gs>
                  </a:gsLst>
                  <a:lin ang="5400000" scaled="0"/>
                </a:gradFill>
                <a:latin typeface="Segoe UI Semilight"/>
              </a:endParaRPr>
            </a:p>
          </p:txBody>
        </p:sp>
        <p:grpSp>
          <p:nvGrpSpPr>
            <p:cNvPr id="10" name="Group 9">
              <a:extLst>
                <a:ext uri="{FF2B5EF4-FFF2-40B4-BE49-F238E27FC236}">
                  <a16:creationId xmlns:a16="http://schemas.microsoft.com/office/drawing/2014/main" id="{4E1638D9-6C2C-4993-8BCE-FCDF3A155AF5}"/>
                </a:ext>
              </a:extLst>
            </p:cNvPr>
            <p:cNvGrpSpPr/>
            <p:nvPr/>
          </p:nvGrpSpPr>
          <p:grpSpPr>
            <a:xfrm>
              <a:off x="1986878" y="2512613"/>
              <a:ext cx="306755" cy="306755"/>
              <a:chOff x="687388" y="1670050"/>
              <a:chExt cx="438150" cy="438150"/>
            </a:xfrm>
          </p:grpSpPr>
          <p:sp>
            <p:nvSpPr>
              <p:cNvPr id="4" name="Rectangle 5">
                <a:extLst>
                  <a:ext uri="{FF2B5EF4-FFF2-40B4-BE49-F238E27FC236}">
                    <a16:creationId xmlns:a16="http://schemas.microsoft.com/office/drawing/2014/main" id="{C16060E6-09CA-4E4C-B953-986F46AA45B0}"/>
                  </a:ext>
                </a:extLst>
              </p:cNvPr>
              <p:cNvSpPr>
                <a:spLocks noChangeArrowheads="1"/>
              </p:cNvSpPr>
              <p:nvPr/>
            </p:nvSpPr>
            <p:spPr bwMode="auto">
              <a:xfrm>
                <a:off x="687388" y="1730375"/>
                <a:ext cx="438150" cy="377825"/>
              </a:xfrm>
              <a:prstGeom prst="rect">
                <a:avLst/>
              </a:pr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latin typeface="Segoe UI"/>
                </a:endParaRPr>
              </a:p>
            </p:txBody>
          </p:sp>
          <p:sp>
            <p:nvSpPr>
              <p:cNvPr id="5" name="Line 6">
                <a:extLst>
                  <a:ext uri="{FF2B5EF4-FFF2-40B4-BE49-F238E27FC236}">
                    <a16:creationId xmlns:a16="http://schemas.microsoft.com/office/drawing/2014/main" id="{A550E33E-6BF7-42D5-8455-16A8E617CD5C}"/>
                  </a:ext>
                </a:extLst>
              </p:cNvPr>
              <p:cNvSpPr>
                <a:spLocks noChangeShapeType="1"/>
              </p:cNvSpPr>
              <p:nvPr/>
            </p:nvSpPr>
            <p:spPr bwMode="auto">
              <a:xfrm>
                <a:off x="776288" y="1670050"/>
                <a:ext cx="0" cy="114300"/>
              </a:xfrm>
              <a:prstGeom prst="line">
                <a:avLst/>
              </a:prstGeom>
              <a:noFill/>
              <a:ln w="2857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latin typeface="Segoe UI"/>
                </a:endParaRPr>
              </a:p>
            </p:txBody>
          </p:sp>
          <p:sp>
            <p:nvSpPr>
              <p:cNvPr id="7" name="Line 7">
                <a:extLst>
                  <a:ext uri="{FF2B5EF4-FFF2-40B4-BE49-F238E27FC236}">
                    <a16:creationId xmlns:a16="http://schemas.microsoft.com/office/drawing/2014/main" id="{565BAB52-EA1E-477F-8905-0E64A8FA0D83}"/>
                  </a:ext>
                </a:extLst>
              </p:cNvPr>
              <p:cNvSpPr>
                <a:spLocks noChangeShapeType="1"/>
              </p:cNvSpPr>
              <p:nvPr/>
            </p:nvSpPr>
            <p:spPr bwMode="auto">
              <a:xfrm>
                <a:off x="1033463" y="1670050"/>
                <a:ext cx="0" cy="114300"/>
              </a:xfrm>
              <a:prstGeom prst="line">
                <a:avLst/>
              </a:prstGeom>
              <a:noFill/>
              <a:ln w="2857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latin typeface="Segoe UI"/>
                </a:endParaRPr>
              </a:p>
            </p:txBody>
          </p:sp>
          <p:sp>
            <p:nvSpPr>
              <p:cNvPr id="8" name="Line 8">
                <a:extLst>
                  <a:ext uri="{FF2B5EF4-FFF2-40B4-BE49-F238E27FC236}">
                    <a16:creationId xmlns:a16="http://schemas.microsoft.com/office/drawing/2014/main" id="{8C88B650-D50F-4430-AFCE-33714898168F}"/>
                  </a:ext>
                </a:extLst>
              </p:cNvPr>
              <p:cNvSpPr>
                <a:spLocks noChangeShapeType="1"/>
              </p:cNvSpPr>
              <p:nvPr/>
            </p:nvSpPr>
            <p:spPr bwMode="auto">
              <a:xfrm>
                <a:off x="687388" y="1855788"/>
                <a:ext cx="438150" cy="0"/>
              </a:xfrm>
              <a:prstGeom prst="line">
                <a:avLst/>
              </a:prstGeom>
              <a:noFill/>
              <a:ln w="2857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latin typeface="Segoe UI"/>
                </a:endParaRPr>
              </a:p>
            </p:txBody>
          </p:sp>
        </p:grpSp>
      </p:grpSp>
      <p:grpSp>
        <p:nvGrpSpPr>
          <p:cNvPr id="11" name="Group 10">
            <a:extLst>
              <a:ext uri="{FF2B5EF4-FFF2-40B4-BE49-F238E27FC236}">
                <a16:creationId xmlns:a16="http://schemas.microsoft.com/office/drawing/2014/main" id="{1ADD7E96-4441-4B18-8B33-4E6CAB9E198B}"/>
              </a:ext>
            </a:extLst>
          </p:cNvPr>
          <p:cNvGrpSpPr/>
          <p:nvPr/>
        </p:nvGrpSpPr>
        <p:grpSpPr>
          <a:xfrm>
            <a:off x="7245633" y="2334369"/>
            <a:ext cx="663480" cy="663480"/>
            <a:chOff x="7245779" y="2334204"/>
            <a:chExt cx="663574" cy="663574"/>
          </a:xfrm>
        </p:grpSpPr>
        <p:sp>
          <p:nvSpPr>
            <p:cNvPr id="12" name="Oval 11">
              <a:extLst>
                <a:ext uri="{FF2B5EF4-FFF2-40B4-BE49-F238E27FC236}">
                  <a16:creationId xmlns:a16="http://schemas.microsoft.com/office/drawing/2014/main" id="{56354680-8AB6-4592-A189-D03313D1E6E7}"/>
                </a:ext>
              </a:extLst>
            </p:cNvPr>
            <p:cNvSpPr/>
            <p:nvPr/>
          </p:nvSpPr>
          <p:spPr bwMode="auto">
            <a:xfrm rot="16200000">
              <a:off x="7245779" y="233420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960">
                <a:gradFill>
                  <a:gsLst>
                    <a:gs pos="0">
                      <a:srgbClr val="FFFFFF"/>
                    </a:gs>
                    <a:gs pos="100000">
                      <a:srgbClr val="FFFFFF"/>
                    </a:gs>
                  </a:gsLst>
                  <a:lin ang="5400000" scaled="0"/>
                </a:gradFill>
                <a:latin typeface="Segoe UI Semilight"/>
              </a:endParaRPr>
            </a:p>
          </p:txBody>
        </p:sp>
        <p:grpSp>
          <p:nvGrpSpPr>
            <p:cNvPr id="37" name="Group 36">
              <a:extLst>
                <a:ext uri="{FF2B5EF4-FFF2-40B4-BE49-F238E27FC236}">
                  <a16:creationId xmlns:a16="http://schemas.microsoft.com/office/drawing/2014/main" id="{D4AA54B7-900A-40EA-9A7E-B5923149F67F}"/>
                </a:ext>
              </a:extLst>
            </p:cNvPr>
            <p:cNvGrpSpPr/>
            <p:nvPr/>
          </p:nvGrpSpPr>
          <p:grpSpPr>
            <a:xfrm>
              <a:off x="7402560" y="2527553"/>
              <a:ext cx="350012" cy="276875"/>
              <a:chOff x="629049" y="3399674"/>
              <a:chExt cx="505618" cy="399966"/>
            </a:xfrm>
          </p:grpSpPr>
          <p:sp>
            <p:nvSpPr>
              <p:cNvPr id="17" name="Freeform 12">
                <a:extLst>
                  <a:ext uri="{FF2B5EF4-FFF2-40B4-BE49-F238E27FC236}">
                    <a16:creationId xmlns:a16="http://schemas.microsoft.com/office/drawing/2014/main" id="{5D6C4900-B6EB-4FD7-8B59-250CCF979A44}"/>
                  </a:ext>
                </a:extLst>
              </p:cNvPr>
              <p:cNvSpPr>
                <a:spLocks/>
              </p:cNvSpPr>
              <p:nvPr/>
            </p:nvSpPr>
            <p:spPr bwMode="auto">
              <a:xfrm>
                <a:off x="629049" y="3399674"/>
                <a:ext cx="505618" cy="399966"/>
              </a:xfrm>
              <a:custGeom>
                <a:avLst/>
                <a:gdLst>
                  <a:gd name="T0" fmla="*/ 172 w 187"/>
                  <a:gd name="T1" fmla="*/ 147 h 147"/>
                  <a:gd name="T2" fmla="*/ 15 w 187"/>
                  <a:gd name="T3" fmla="*/ 147 h 147"/>
                  <a:gd name="T4" fmla="*/ 0 w 187"/>
                  <a:gd name="T5" fmla="*/ 132 h 147"/>
                  <a:gd name="T6" fmla="*/ 0 w 187"/>
                  <a:gd name="T7" fmla="*/ 16 h 147"/>
                  <a:gd name="T8" fmla="*/ 15 w 187"/>
                  <a:gd name="T9" fmla="*/ 0 h 147"/>
                  <a:gd name="T10" fmla="*/ 172 w 187"/>
                  <a:gd name="T11" fmla="*/ 0 h 147"/>
                  <a:gd name="T12" fmla="*/ 187 w 187"/>
                  <a:gd name="T13" fmla="*/ 16 h 147"/>
                  <a:gd name="T14" fmla="*/ 187 w 187"/>
                  <a:gd name="T15" fmla="*/ 132 h 147"/>
                  <a:gd name="T16" fmla="*/ 172 w 187"/>
                  <a:gd name="T17" fmla="*/ 147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7" h="147">
                    <a:moveTo>
                      <a:pt x="172" y="147"/>
                    </a:moveTo>
                    <a:cubicBezTo>
                      <a:pt x="15" y="147"/>
                      <a:pt x="15" y="147"/>
                      <a:pt x="15" y="147"/>
                    </a:cubicBezTo>
                    <a:cubicBezTo>
                      <a:pt x="7" y="147"/>
                      <a:pt x="0" y="141"/>
                      <a:pt x="0" y="132"/>
                    </a:cubicBezTo>
                    <a:cubicBezTo>
                      <a:pt x="0" y="16"/>
                      <a:pt x="0" y="16"/>
                      <a:pt x="0" y="16"/>
                    </a:cubicBezTo>
                    <a:cubicBezTo>
                      <a:pt x="0" y="7"/>
                      <a:pt x="7" y="0"/>
                      <a:pt x="15" y="0"/>
                    </a:cubicBezTo>
                    <a:cubicBezTo>
                      <a:pt x="172" y="0"/>
                      <a:pt x="172" y="0"/>
                      <a:pt x="172" y="0"/>
                    </a:cubicBezTo>
                    <a:cubicBezTo>
                      <a:pt x="180" y="0"/>
                      <a:pt x="187" y="7"/>
                      <a:pt x="187" y="16"/>
                    </a:cubicBezTo>
                    <a:cubicBezTo>
                      <a:pt x="187" y="132"/>
                      <a:pt x="187" y="132"/>
                      <a:pt x="187" y="132"/>
                    </a:cubicBezTo>
                    <a:cubicBezTo>
                      <a:pt x="187" y="141"/>
                      <a:pt x="180" y="147"/>
                      <a:pt x="172" y="147"/>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latin typeface="Segoe UI"/>
                </a:endParaRPr>
              </a:p>
            </p:txBody>
          </p:sp>
          <p:sp>
            <p:nvSpPr>
              <p:cNvPr id="19" name="Freeform 14">
                <a:extLst>
                  <a:ext uri="{FF2B5EF4-FFF2-40B4-BE49-F238E27FC236}">
                    <a16:creationId xmlns:a16="http://schemas.microsoft.com/office/drawing/2014/main" id="{9465030D-7B08-4324-990D-276A632FBB31}"/>
                  </a:ext>
                </a:extLst>
              </p:cNvPr>
              <p:cNvSpPr>
                <a:spLocks/>
              </p:cNvSpPr>
              <p:nvPr/>
            </p:nvSpPr>
            <p:spPr bwMode="auto">
              <a:xfrm>
                <a:off x="696913" y="3535363"/>
                <a:ext cx="374650" cy="107950"/>
              </a:xfrm>
              <a:custGeom>
                <a:avLst/>
                <a:gdLst>
                  <a:gd name="T0" fmla="*/ 0 w 236"/>
                  <a:gd name="T1" fmla="*/ 50 h 68"/>
                  <a:gd name="T2" fmla="*/ 73 w 236"/>
                  <a:gd name="T3" fmla="*/ 50 h 68"/>
                  <a:gd name="T4" fmla="*/ 82 w 236"/>
                  <a:gd name="T5" fmla="*/ 40 h 68"/>
                  <a:gd name="T6" fmla="*/ 96 w 236"/>
                  <a:gd name="T7" fmla="*/ 68 h 68"/>
                  <a:gd name="T8" fmla="*/ 123 w 236"/>
                  <a:gd name="T9" fmla="*/ 0 h 68"/>
                  <a:gd name="T10" fmla="*/ 145 w 236"/>
                  <a:gd name="T11" fmla="*/ 68 h 68"/>
                  <a:gd name="T12" fmla="*/ 166 w 236"/>
                  <a:gd name="T13" fmla="*/ 40 h 68"/>
                  <a:gd name="T14" fmla="*/ 177 w 236"/>
                  <a:gd name="T15" fmla="*/ 50 h 68"/>
                  <a:gd name="T16" fmla="*/ 236 w 236"/>
                  <a:gd name="T17" fmla="*/ 5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0" y="50"/>
                    </a:moveTo>
                    <a:lnTo>
                      <a:pt x="73" y="50"/>
                    </a:lnTo>
                    <a:lnTo>
                      <a:pt x="82" y="40"/>
                    </a:lnTo>
                    <a:lnTo>
                      <a:pt x="96" y="68"/>
                    </a:lnTo>
                    <a:lnTo>
                      <a:pt x="123" y="0"/>
                    </a:lnTo>
                    <a:lnTo>
                      <a:pt x="145" y="68"/>
                    </a:lnTo>
                    <a:lnTo>
                      <a:pt x="166" y="40"/>
                    </a:lnTo>
                    <a:lnTo>
                      <a:pt x="177" y="50"/>
                    </a:lnTo>
                    <a:lnTo>
                      <a:pt x="236" y="50"/>
                    </a:ln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latin typeface="Segoe UI"/>
                </a:endParaRPr>
              </a:p>
            </p:txBody>
          </p:sp>
        </p:grpSp>
      </p:grpSp>
      <p:grpSp>
        <p:nvGrpSpPr>
          <p:cNvPr id="14" name="Group 13">
            <a:extLst>
              <a:ext uri="{FF2B5EF4-FFF2-40B4-BE49-F238E27FC236}">
                <a16:creationId xmlns:a16="http://schemas.microsoft.com/office/drawing/2014/main" id="{6D11389B-4514-48A9-90B2-EAD203125671}"/>
              </a:ext>
            </a:extLst>
          </p:cNvPr>
          <p:cNvGrpSpPr/>
          <p:nvPr/>
        </p:nvGrpSpPr>
        <p:grpSpPr>
          <a:xfrm>
            <a:off x="9963901" y="2334369"/>
            <a:ext cx="663480" cy="663480"/>
            <a:chOff x="9964433" y="2334204"/>
            <a:chExt cx="663574" cy="663574"/>
          </a:xfrm>
        </p:grpSpPr>
        <p:sp>
          <p:nvSpPr>
            <p:cNvPr id="13" name="Oval 12">
              <a:extLst>
                <a:ext uri="{FF2B5EF4-FFF2-40B4-BE49-F238E27FC236}">
                  <a16:creationId xmlns:a16="http://schemas.microsoft.com/office/drawing/2014/main" id="{A17B5E94-1806-40BF-B52C-648571C6E591}"/>
                </a:ext>
              </a:extLst>
            </p:cNvPr>
            <p:cNvSpPr/>
            <p:nvPr/>
          </p:nvSpPr>
          <p:spPr bwMode="auto">
            <a:xfrm rot="16200000">
              <a:off x="9964433" y="233420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960">
                <a:gradFill>
                  <a:gsLst>
                    <a:gs pos="0">
                      <a:srgbClr val="FFFFFF"/>
                    </a:gs>
                    <a:gs pos="100000">
                      <a:srgbClr val="FFFFFF"/>
                    </a:gs>
                  </a:gsLst>
                  <a:lin ang="5400000" scaled="0"/>
                </a:gradFill>
                <a:latin typeface="Segoe UI Semilight"/>
              </a:endParaRPr>
            </a:p>
          </p:txBody>
        </p:sp>
        <p:grpSp>
          <p:nvGrpSpPr>
            <p:cNvPr id="51" name="Group 50">
              <a:extLst>
                <a:ext uri="{FF2B5EF4-FFF2-40B4-BE49-F238E27FC236}">
                  <a16:creationId xmlns:a16="http://schemas.microsoft.com/office/drawing/2014/main" id="{50BAC7A7-8CAA-49C5-8098-D6DA5CF9A281}"/>
                </a:ext>
              </a:extLst>
            </p:cNvPr>
            <p:cNvGrpSpPr/>
            <p:nvPr/>
          </p:nvGrpSpPr>
          <p:grpSpPr>
            <a:xfrm>
              <a:off x="10105421" y="2524823"/>
              <a:ext cx="381597" cy="282336"/>
              <a:chOff x="791765" y="3814239"/>
              <a:chExt cx="308968" cy="228600"/>
            </a:xfrm>
          </p:grpSpPr>
          <p:sp>
            <p:nvSpPr>
              <p:cNvPr id="44" name="Rectangle: Rounded Corners 43">
                <a:extLst>
                  <a:ext uri="{FF2B5EF4-FFF2-40B4-BE49-F238E27FC236}">
                    <a16:creationId xmlns:a16="http://schemas.microsoft.com/office/drawing/2014/main" id="{BBAA0A7E-5A80-4411-9049-63D9C1F5204D}"/>
                  </a:ext>
                </a:extLst>
              </p:cNvPr>
              <p:cNvSpPr/>
              <p:nvPr/>
            </p:nvSpPr>
            <p:spPr bwMode="auto">
              <a:xfrm>
                <a:off x="894755" y="3814239"/>
                <a:ext cx="205978" cy="152400"/>
              </a:xfrm>
              <a:prstGeom prst="roundRect">
                <a:avLst>
                  <a:gd name="adj" fmla="val 8724"/>
                </a:avLst>
              </a:prstGeom>
              <a:no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7" name="Rectangle: Rounded Corners 46">
                <a:extLst>
                  <a:ext uri="{FF2B5EF4-FFF2-40B4-BE49-F238E27FC236}">
                    <a16:creationId xmlns:a16="http://schemas.microsoft.com/office/drawing/2014/main" id="{D110A79B-AC85-42DD-ACE2-D64AF46AA43E}"/>
                  </a:ext>
                </a:extLst>
              </p:cNvPr>
              <p:cNvSpPr/>
              <p:nvPr/>
            </p:nvSpPr>
            <p:spPr bwMode="auto">
              <a:xfrm>
                <a:off x="791765" y="3890439"/>
                <a:ext cx="205978" cy="152400"/>
              </a:xfrm>
              <a:prstGeom prst="roundRect">
                <a:avLst>
                  <a:gd name="adj" fmla="val 8724"/>
                </a:avLst>
              </a:prstGeom>
              <a:no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grpSp>
        <p:nvGrpSpPr>
          <p:cNvPr id="18" name="Group 17">
            <a:extLst>
              <a:ext uri="{FF2B5EF4-FFF2-40B4-BE49-F238E27FC236}">
                <a16:creationId xmlns:a16="http://schemas.microsoft.com/office/drawing/2014/main" id="{1111FE9F-C538-4127-BD96-B49836A7BE4E}"/>
              </a:ext>
            </a:extLst>
          </p:cNvPr>
          <p:cNvGrpSpPr/>
          <p:nvPr/>
        </p:nvGrpSpPr>
        <p:grpSpPr>
          <a:xfrm>
            <a:off x="1809094" y="4420139"/>
            <a:ext cx="663480" cy="663480"/>
            <a:chOff x="1808468" y="4420270"/>
            <a:chExt cx="663574" cy="663574"/>
          </a:xfrm>
        </p:grpSpPr>
        <p:sp>
          <p:nvSpPr>
            <p:cNvPr id="32" name="Oval 31">
              <a:extLst>
                <a:ext uri="{FF2B5EF4-FFF2-40B4-BE49-F238E27FC236}">
                  <a16:creationId xmlns:a16="http://schemas.microsoft.com/office/drawing/2014/main" id="{F1F7C31C-7070-46DB-8F66-D92F2F8BB1C4}"/>
                </a:ext>
              </a:extLst>
            </p:cNvPr>
            <p:cNvSpPr/>
            <p:nvPr/>
          </p:nvSpPr>
          <p:spPr bwMode="auto">
            <a:xfrm rot="16200000">
              <a:off x="1808468" y="4420270"/>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960">
                <a:gradFill>
                  <a:gsLst>
                    <a:gs pos="0">
                      <a:srgbClr val="FFFFFF"/>
                    </a:gs>
                    <a:gs pos="100000">
                      <a:srgbClr val="FFFFFF"/>
                    </a:gs>
                  </a:gsLst>
                  <a:lin ang="5400000" scaled="0"/>
                </a:gradFill>
                <a:latin typeface="Segoe UI Semilight"/>
              </a:endParaRPr>
            </a:p>
          </p:txBody>
        </p:sp>
        <p:grpSp>
          <p:nvGrpSpPr>
            <p:cNvPr id="60" name="Group 59">
              <a:extLst>
                <a:ext uri="{FF2B5EF4-FFF2-40B4-BE49-F238E27FC236}">
                  <a16:creationId xmlns:a16="http://schemas.microsoft.com/office/drawing/2014/main" id="{63E5FC84-07C2-4CF2-BF7C-603470124FB0}"/>
                </a:ext>
              </a:extLst>
            </p:cNvPr>
            <p:cNvGrpSpPr/>
            <p:nvPr/>
          </p:nvGrpSpPr>
          <p:grpSpPr>
            <a:xfrm>
              <a:off x="1991229" y="4600527"/>
              <a:ext cx="311675" cy="303058"/>
              <a:chOff x="3287713" y="3454400"/>
              <a:chExt cx="344488" cy="334963"/>
            </a:xfrm>
          </p:grpSpPr>
          <p:sp>
            <p:nvSpPr>
              <p:cNvPr id="61" name="Freeform 34">
                <a:extLst>
                  <a:ext uri="{FF2B5EF4-FFF2-40B4-BE49-F238E27FC236}">
                    <a16:creationId xmlns:a16="http://schemas.microsoft.com/office/drawing/2014/main" id="{DE79610B-7755-4F88-A717-9E31E4DFB606}"/>
                  </a:ext>
                </a:extLst>
              </p:cNvPr>
              <p:cNvSpPr>
                <a:spLocks/>
              </p:cNvSpPr>
              <p:nvPr/>
            </p:nvSpPr>
            <p:spPr bwMode="auto">
              <a:xfrm>
                <a:off x="3373438" y="3544888"/>
                <a:ext cx="158750" cy="158750"/>
              </a:xfrm>
              <a:custGeom>
                <a:avLst/>
                <a:gdLst>
                  <a:gd name="T0" fmla="*/ 100 w 100"/>
                  <a:gd name="T1" fmla="*/ 100 h 100"/>
                  <a:gd name="T2" fmla="*/ 100 w 100"/>
                  <a:gd name="T3" fmla="*/ 0 h 100"/>
                  <a:gd name="T4" fmla="*/ 0 w 100"/>
                  <a:gd name="T5" fmla="*/ 0 h 100"/>
                </a:gdLst>
                <a:ahLst/>
                <a:cxnLst>
                  <a:cxn ang="0">
                    <a:pos x="T0" y="T1"/>
                  </a:cxn>
                  <a:cxn ang="0">
                    <a:pos x="T2" y="T3"/>
                  </a:cxn>
                  <a:cxn ang="0">
                    <a:pos x="T4" y="T5"/>
                  </a:cxn>
                </a:cxnLst>
                <a:rect l="0" t="0" r="r" b="b"/>
                <a:pathLst>
                  <a:path w="100" h="100">
                    <a:moveTo>
                      <a:pt x="100" y="100"/>
                    </a:moveTo>
                    <a:lnTo>
                      <a:pt x="100" y="0"/>
                    </a:lnTo>
                    <a:lnTo>
                      <a:pt x="0" y="0"/>
                    </a:ln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latin typeface="Segoe UI"/>
                </a:endParaRPr>
              </a:p>
            </p:txBody>
          </p:sp>
          <p:sp>
            <p:nvSpPr>
              <p:cNvPr id="62" name="Freeform 35">
                <a:extLst>
                  <a:ext uri="{FF2B5EF4-FFF2-40B4-BE49-F238E27FC236}">
                    <a16:creationId xmlns:a16="http://schemas.microsoft.com/office/drawing/2014/main" id="{8D02AC7E-292E-4C72-A98D-C8F86A41D903}"/>
                  </a:ext>
                </a:extLst>
              </p:cNvPr>
              <p:cNvSpPr>
                <a:spLocks/>
              </p:cNvSpPr>
              <p:nvPr/>
            </p:nvSpPr>
            <p:spPr bwMode="auto">
              <a:xfrm>
                <a:off x="3298826" y="3454400"/>
                <a:ext cx="333375" cy="325438"/>
              </a:xfrm>
              <a:custGeom>
                <a:avLst/>
                <a:gdLst>
                  <a:gd name="T0" fmla="*/ 28 w 116"/>
                  <a:gd name="T1" fmla="*/ 114 h 114"/>
                  <a:gd name="T2" fmla="*/ 111 w 116"/>
                  <a:gd name="T3" fmla="*/ 114 h 114"/>
                  <a:gd name="T4" fmla="*/ 116 w 116"/>
                  <a:gd name="T5" fmla="*/ 110 h 114"/>
                  <a:gd name="T6" fmla="*/ 116 w 116"/>
                  <a:gd name="T7" fmla="*/ 4 h 114"/>
                  <a:gd name="T8" fmla="*/ 111 w 116"/>
                  <a:gd name="T9" fmla="*/ 0 h 114"/>
                  <a:gd name="T10" fmla="*/ 5 w 116"/>
                  <a:gd name="T11" fmla="*/ 0 h 114"/>
                  <a:gd name="T12" fmla="*/ 0 w 116"/>
                  <a:gd name="T13" fmla="*/ 4 h 114"/>
                  <a:gd name="T14" fmla="*/ 0 w 116"/>
                  <a:gd name="T15" fmla="*/ 87 h 1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6" h="114">
                    <a:moveTo>
                      <a:pt x="28" y="114"/>
                    </a:moveTo>
                    <a:cubicBezTo>
                      <a:pt x="111" y="114"/>
                      <a:pt x="111" y="114"/>
                      <a:pt x="111" y="114"/>
                    </a:cubicBezTo>
                    <a:cubicBezTo>
                      <a:pt x="114" y="114"/>
                      <a:pt x="116" y="112"/>
                      <a:pt x="116" y="110"/>
                    </a:cubicBezTo>
                    <a:cubicBezTo>
                      <a:pt x="116" y="4"/>
                      <a:pt x="116" y="4"/>
                      <a:pt x="116" y="4"/>
                    </a:cubicBezTo>
                    <a:cubicBezTo>
                      <a:pt x="116" y="2"/>
                      <a:pt x="114" y="0"/>
                      <a:pt x="111" y="0"/>
                    </a:cubicBezTo>
                    <a:cubicBezTo>
                      <a:pt x="5" y="0"/>
                      <a:pt x="5" y="0"/>
                      <a:pt x="5" y="0"/>
                    </a:cubicBezTo>
                    <a:cubicBezTo>
                      <a:pt x="2" y="0"/>
                      <a:pt x="0" y="2"/>
                      <a:pt x="0" y="4"/>
                    </a:cubicBezTo>
                    <a:cubicBezTo>
                      <a:pt x="0" y="87"/>
                      <a:pt x="0" y="87"/>
                      <a:pt x="0" y="87"/>
                    </a:cubicBez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latin typeface="Segoe UI"/>
                </a:endParaRPr>
              </a:p>
            </p:txBody>
          </p:sp>
          <p:sp>
            <p:nvSpPr>
              <p:cNvPr id="63" name="Line 36">
                <a:extLst>
                  <a:ext uri="{FF2B5EF4-FFF2-40B4-BE49-F238E27FC236}">
                    <a16:creationId xmlns:a16="http://schemas.microsoft.com/office/drawing/2014/main" id="{27BEF296-6A20-4CD5-8198-09C3C26409F1}"/>
                  </a:ext>
                </a:extLst>
              </p:cNvPr>
              <p:cNvSpPr>
                <a:spLocks noChangeShapeType="1"/>
              </p:cNvSpPr>
              <p:nvPr/>
            </p:nvSpPr>
            <p:spPr bwMode="auto">
              <a:xfrm flipH="1">
                <a:off x="3287713" y="3544888"/>
                <a:ext cx="244475" cy="244475"/>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latin typeface="Segoe UI"/>
                </a:endParaRPr>
              </a:p>
            </p:txBody>
          </p:sp>
        </p:grpSp>
      </p:grpSp>
      <p:grpSp>
        <p:nvGrpSpPr>
          <p:cNvPr id="35" name="Group 34">
            <a:extLst>
              <a:ext uri="{FF2B5EF4-FFF2-40B4-BE49-F238E27FC236}">
                <a16:creationId xmlns:a16="http://schemas.microsoft.com/office/drawing/2014/main" id="{3B3E9A2E-2983-45DC-83FC-9E64C93397E3}"/>
              </a:ext>
            </a:extLst>
          </p:cNvPr>
          <p:cNvGrpSpPr/>
          <p:nvPr/>
        </p:nvGrpSpPr>
        <p:grpSpPr>
          <a:xfrm>
            <a:off x="4527363" y="4420139"/>
            <a:ext cx="663480" cy="663480"/>
            <a:chOff x="4527124" y="4420270"/>
            <a:chExt cx="663574" cy="663574"/>
          </a:xfrm>
        </p:grpSpPr>
        <p:sp>
          <p:nvSpPr>
            <p:cNvPr id="27" name="Oval 26">
              <a:extLst>
                <a:ext uri="{FF2B5EF4-FFF2-40B4-BE49-F238E27FC236}">
                  <a16:creationId xmlns:a16="http://schemas.microsoft.com/office/drawing/2014/main" id="{0D14117C-83E6-4B25-90C6-0F8DF14DB159}"/>
                </a:ext>
              </a:extLst>
            </p:cNvPr>
            <p:cNvSpPr/>
            <p:nvPr/>
          </p:nvSpPr>
          <p:spPr bwMode="auto">
            <a:xfrm rot="16200000">
              <a:off x="4527124" y="4420270"/>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960">
                <a:gradFill>
                  <a:gsLst>
                    <a:gs pos="0">
                      <a:srgbClr val="FFFFFF"/>
                    </a:gs>
                    <a:gs pos="100000">
                      <a:srgbClr val="FFFFFF"/>
                    </a:gs>
                  </a:gsLst>
                  <a:lin ang="5400000" scaled="0"/>
                </a:gradFill>
                <a:latin typeface="Segoe UI Semilight"/>
              </a:endParaRPr>
            </a:p>
          </p:txBody>
        </p:sp>
        <p:grpSp>
          <p:nvGrpSpPr>
            <p:cNvPr id="78" name="Group 77">
              <a:extLst>
                <a:ext uri="{FF2B5EF4-FFF2-40B4-BE49-F238E27FC236}">
                  <a16:creationId xmlns:a16="http://schemas.microsoft.com/office/drawing/2014/main" id="{442B04EE-5040-4092-9324-AA011697FB0E}"/>
                </a:ext>
              </a:extLst>
            </p:cNvPr>
            <p:cNvGrpSpPr/>
            <p:nvPr/>
          </p:nvGrpSpPr>
          <p:grpSpPr>
            <a:xfrm>
              <a:off x="4662517" y="4590639"/>
              <a:ext cx="392768" cy="322891"/>
              <a:chOff x="5048251" y="6030913"/>
              <a:chExt cx="523875" cy="434976"/>
            </a:xfrm>
          </p:grpSpPr>
          <p:sp>
            <p:nvSpPr>
              <p:cNvPr id="65" name="Oval 18">
                <a:extLst>
                  <a:ext uri="{FF2B5EF4-FFF2-40B4-BE49-F238E27FC236}">
                    <a16:creationId xmlns:a16="http://schemas.microsoft.com/office/drawing/2014/main" id="{995BEDB4-28B8-4A83-835A-5031C85A04F7}"/>
                  </a:ext>
                </a:extLst>
              </p:cNvPr>
              <p:cNvSpPr>
                <a:spLocks noChangeArrowheads="1"/>
              </p:cNvSpPr>
              <p:nvPr/>
            </p:nvSpPr>
            <p:spPr bwMode="auto">
              <a:xfrm>
                <a:off x="5313363" y="6213476"/>
                <a:ext cx="76200" cy="73025"/>
              </a:xfrm>
              <a:prstGeom prst="ellipse">
                <a:avLst/>
              </a:pr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latin typeface="Segoe UI"/>
                </a:endParaRPr>
              </a:p>
            </p:txBody>
          </p:sp>
          <p:sp>
            <p:nvSpPr>
              <p:cNvPr id="66" name="Oval 19">
                <a:extLst>
                  <a:ext uri="{FF2B5EF4-FFF2-40B4-BE49-F238E27FC236}">
                    <a16:creationId xmlns:a16="http://schemas.microsoft.com/office/drawing/2014/main" id="{18DBFD95-F7A9-4238-8C9F-895F28ED64C8}"/>
                  </a:ext>
                </a:extLst>
              </p:cNvPr>
              <p:cNvSpPr>
                <a:spLocks noChangeArrowheads="1"/>
              </p:cNvSpPr>
              <p:nvPr/>
            </p:nvSpPr>
            <p:spPr bwMode="auto">
              <a:xfrm>
                <a:off x="5497513" y="6213476"/>
                <a:ext cx="74613" cy="73025"/>
              </a:xfrm>
              <a:prstGeom prst="ellipse">
                <a:avLst/>
              </a:pr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latin typeface="Segoe UI"/>
                </a:endParaRPr>
              </a:p>
            </p:txBody>
          </p:sp>
          <p:sp>
            <p:nvSpPr>
              <p:cNvPr id="67" name="Oval 20">
                <a:extLst>
                  <a:ext uri="{FF2B5EF4-FFF2-40B4-BE49-F238E27FC236}">
                    <a16:creationId xmlns:a16="http://schemas.microsoft.com/office/drawing/2014/main" id="{3946CBCF-524C-48F0-AEEF-16BB7BF7BCAB}"/>
                  </a:ext>
                </a:extLst>
              </p:cNvPr>
              <p:cNvSpPr>
                <a:spLocks noChangeArrowheads="1"/>
              </p:cNvSpPr>
              <p:nvPr/>
            </p:nvSpPr>
            <p:spPr bwMode="auto">
              <a:xfrm>
                <a:off x="5048251" y="6213476"/>
                <a:ext cx="74613" cy="73025"/>
              </a:xfrm>
              <a:prstGeom prst="ellipse">
                <a:avLst/>
              </a:pr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latin typeface="Segoe UI"/>
                </a:endParaRPr>
              </a:p>
            </p:txBody>
          </p:sp>
          <p:sp>
            <p:nvSpPr>
              <p:cNvPr id="68" name="Line 21">
                <a:extLst>
                  <a:ext uri="{FF2B5EF4-FFF2-40B4-BE49-F238E27FC236}">
                    <a16:creationId xmlns:a16="http://schemas.microsoft.com/office/drawing/2014/main" id="{FDE0A68D-FF6F-4B52-93D1-A6F4892EE49D}"/>
                  </a:ext>
                </a:extLst>
              </p:cNvPr>
              <p:cNvSpPr>
                <a:spLocks noChangeShapeType="1"/>
              </p:cNvSpPr>
              <p:nvPr/>
            </p:nvSpPr>
            <p:spPr bwMode="auto">
              <a:xfrm flipH="1">
                <a:off x="5389563" y="6249988"/>
                <a:ext cx="107950" cy="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latin typeface="Segoe UI"/>
                </a:endParaRPr>
              </a:p>
            </p:txBody>
          </p:sp>
          <p:sp>
            <p:nvSpPr>
              <p:cNvPr id="69" name="Line 22">
                <a:extLst>
                  <a:ext uri="{FF2B5EF4-FFF2-40B4-BE49-F238E27FC236}">
                    <a16:creationId xmlns:a16="http://schemas.microsoft.com/office/drawing/2014/main" id="{2C8E0C91-4BB2-4007-B923-2D8EB0A0158B}"/>
                  </a:ext>
                </a:extLst>
              </p:cNvPr>
              <p:cNvSpPr>
                <a:spLocks noChangeShapeType="1"/>
              </p:cNvSpPr>
              <p:nvPr/>
            </p:nvSpPr>
            <p:spPr bwMode="auto">
              <a:xfrm flipH="1">
                <a:off x="5122863" y="6249988"/>
                <a:ext cx="190500" cy="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latin typeface="Segoe UI"/>
                </a:endParaRPr>
              </a:p>
            </p:txBody>
          </p:sp>
          <p:sp>
            <p:nvSpPr>
              <p:cNvPr id="70" name="Freeform 23">
                <a:extLst>
                  <a:ext uri="{FF2B5EF4-FFF2-40B4-BE49-F238E27FC236}">
                    <a16:creationId xmlns:a16="http://schemas.microsoft.com/office/drawing/2014/main" id="{028889CD-603E-41CF-AD4C-23689C29E2EA}"/>
                  </a:ext>
                </a:extLst>
              </p:cNvPr>
              <p:cNvSpPr>
                <a:spLocks/>
              </p:cNvSpPr>
              <p:nvPr/>
            </p:nvSpPr>
            <p:spPr bwMode="auto">
              <a:xfrm>
                <a:off x="5426076" y="6338888"/>
                <a:ext cx="85725" cy="87313"/>
              </a:xfrm>
              <a:custGeom>
                <a:avLst/>
                <a:gdLst>
                  <a:gd name="T0" fmla="*/ 4 w 30"/>
                  <a:gd name="T1" fmla="*/ 22 h 31"/>
                  <a:gd name="T2" fmla="*/ 8 w 30"/>
                  <a:gd name="T3" fmla="*/ 4 h 31"/>
                  <a:gd name="T4" fmla="*/ 27 w 30"/>
                  <a:gd name="T5" fmla="*/ 9 h 31"/>
                  <a:gd name="T6" fmla="*/ 22 w 30"/>
                  <a:gd name="T7" fmla="*/ 27 h 31"/>
                  <a:gd name="T8" fmla="*/ 4 w 30"/>
                  <a:gd name="T9" fmla="*/ 22 h 31"/>
                </a:gdLst>
                <a:ahLst/>
                <a:cxnLst>
                  <a:cxn ang="0">
                    <a:pos x="T0" y="T1"/>
                  </a:cxn>
                  <a:cxn ang="0">
                    <a:pos x="T2" y="T3"/>
                  </a:cxn>
                  <a:cxn ang="0">
                    <a:pos x="T4" y="T5"/>
                  </a:cxn>
                  <a:cxn ang="0">
                    <a:pos x="T6" y="T7"/>
                  </a:cxn>
                  <a:cxn ang="0">
                    <a:pos x="T8" y="T9"/>
                  </a:cxn>
                </a:cxnLst>
                <a:rect l="0" t="0" r="r" b="b"/>
                <a:pathLst>
                  <a:path w="30" h="31">
                    <a:moveTo>
                      <a:pt x="4" y="22"/>
                    </a:moveTo>
                    <a:cubicBezTo>
                      <a:pt x="0" y="16"/>
                      <a:pt x="2" y="8"/>
                      <a:pt x="8" y="4"/>
                    </a:cubicBezTo>
                    <a:cubicBezTo>
                      <a:pt x="15" y="0"/>
                      <a:pt x="23" y="2"/>
                      <a:pt x="27" y="9"/>
                    </a:cubicBezTo>
                    <a:cubicBezTo>
                      <a:pt x="30" y="15"/>
                      <a:pt x="28" y="23"/>
                      <a:pt x="22" y="27"/>
                    </a:cubicBezTo>
                    <a:cubicBezTo>
                      <a:pt x="16" y="31"/>
                      <a:pt x="8" y="29"/>
                      <a:pt x="4" y="22"/>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latin typeface="Segoe UI"/>
                </a:endParaRPr>
              </a:p>
            </p:txBody>
          </p:sp>
          <p:sp>
            <p:nvSpPr>
              <p:cNvPr id="71" name="Freeform 24">
                <a:extLst>
                  <a:ext uri="{FF2B5EF4-FFF2-40B4-BE49-F238E27FC236}">
                    <a16:creationId xmlns:a16="http://schemas.microsoft.com/office/drawing/2014/main" id="{95833587-FBA6-4C57-A0DC-88662DFBA0DC}"/>
                  </a:ext>
                </a:extLst>
              </p:cNvPr>
              <p:cNvSpPr>
                <a:spLocks/>
              </p:cNvSpPr>
              <p:nvPr/>
            </p:nvSpPr>
            <p:spPr bwMode="auto">
              <a:xfrm>
                <a:off x="5162551" y="6381751"/>
                <a:ext cx="84138" cy="84138"/>
              </a:xfrm>
              <a:custGeom>
                <a:avLst/>
                <a:gdLst>
                  <a:gd name="T0" fmla="*/ 5 w 30"/>
                  <a:gd name="T1" fmla="*/ 6 h 30"/>
                  <a:gd name="T2" fmla="*/ 24 w 30"/>
                  <a:gd name="T3" fmla="*/ 5 h 30"/>
                  <a:gd name="T4" fmla="*/ 25 w 30"/>
                  <a:gd name="T5" fmla="*/ 24 h 30"/>
                  <a:gd name="T6" fmla="*/ 6 w 30"/>
                  <a:gd name="T7" fmla="*/ 25 h 30"/>
                  <a:gd name="T8" fmla="*/ 5 w 30"/>
                  <a:gd name="T9" fmla="*/ 6 h 30"/>
                </a:gdLst>
                <a:ahLst/>
                <a:cxnLst>
                  <a:cxn ang="0">
                    <a:pos x="T0" y="T1"/>
                  </a:cxn>
                  <a:cxn ang="0">
                    <a:pos x="T2" y="T3"/>
                  </a:cxn>
                  <a:cxn ang="0">
                    <a:pos x="T4" y="T5"/>
                  </a:cxn>
                  <a:cxn ang="0">
                    <a:pos x="T6" y="T7"/>
                  </a:cxn>
                  <a:cxn ang="0">
                    <a:pos x="T8" y="T9"/>
                  </a:cxn>
                </a:cxnLst>
                <a:rect l="0" t="0" r="r" b="b"/>
                <a:pathLst>
                  <a:path w="30" h="30">
                    <a:moveTo>
                      <a:pt x="5" y="6"/>
                    </a:moveTo>
                    <a:cubicBezTo>
                      <a:pt x="10" y="1"/>
                      <a:pt x="18" y="0"/>
                      <a:pt x="24" y="5"/>
                    </a:cubicBezTo>
                    <a:cubicBezTo>
                      <a:pt x="29" y="10"/>
                      <a:pt x="30" y="18"/>
                      <a:pt x="25" y="24"/>
                    </a:cubicBezTo>
                    <a:cubicBezTo>
                      <a:pt x="20" y="29"/>
                      <a:pt x="12" y="30"/>
                      <a:pt x="6" y="25"/>
                    </a:cubicBezTo>
                    <a:cubicBezTo>
                      <a:pt x="1" y="20"/>
                      <a:pt x="0" y="12"/>
                      <a:pt x="5" y="6"/>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latin typeface="Segoe UI"/>
                </a:endParaRPr>
              </a:p>
            </p:txBody>
          </p:sp>
          <p:sp>
            <p:nvSpPr>
              <p:cNvPr id="72" name="Freeform 25">
                <a:extLst>
                  <a:ext uri="{FF2B5EF4-FFF2-40B4-BE49-F238E27FC236}">
                    <a16:creationId xmlns:a16="http://schemas.microsoft.com/office/drawing/2014/main" id="{0A8F1C76-2815-4AB8-8BE4-B1427C766B4B}"/>
                  </a:ext>
                </a:extLst>
              </p:cNvPr>
              <p:cNvSpPr>
                <a:spLocks/>
              </p:cNvSpPr>
              <p:nvPr/>
            </p:nvSpPr>
            <p:spPr bwMode="auto">
              <a:xfrm>
                <a:off x="5426076" y="6067426"/>
                <a:ext cx="85725" cy="82550"/>
              </a:xfrm>
              <a:custGeom>
                <a:avLst/>
                <a:gdLst>
                  <a:gd name="T0" fmla="*/ 5 w 30"/>
                  <a:gd name="T1" fmla="*/ 6 h 29"/>
                  <a:gd name="T2" fmla="*/ 24 w 30"/>
                  <a:gd name="T3" fmla="*/ 5 h 29"/>
                  <a:gd name="T4" fmla="*/ 25 w 30"/>
                  <a:gd name="T5" fmla="*/ 23 h 29"/>
                  <a:gd name="T6" fmla="*/ 7 w 30"/>
                  <a:gd name="T7" fmla="*/ 25 h 29"/>
                  <a:gd name="T8" fmla="*/ 5 w 30"/>
                  <a:gd name="T9" fmla="*/ 6 h 29"/>
                </a:gdLst>
                <a:ahLst/>
                <a:cxnLst>
                  <a:cxn ang="0">
                    <a:pos x="T0" y="T1"/>
                  </a:cxn>
                  <a:cxn ang="0">
                    <a:pos x="T2" y="T3"/>
                  </a:cxn>
                  <a:cxn ang="0">
                    <a:pos x="T4" y="T5"/>
                  </a:cxn>
                  <a:cxn ang="0">
                    <a:pos x="T6" y="T7"/>
                  </a:cxn>
                  <a:cxn ang="0">
                    <a:pos x="T8" y="T9"/>
                  </a:cxn>
                </a:cxnLst>
                <a:rect l="0" t="0" r="r" b="b"/>
                <a:pathLst>
                  <a:path w="30" h="29">
                    <a:moveTo>
                      <a:pt x="5" y="6"/>
                    </a:moveTo>
                    <a:cubicBezTo>
                      <a:pt x="10" y="0"/>
                      <a:pt x="18" y="0"/>
                      <a:pt x="24" y="5"/>
                    </a:cubicBezTo>
                    <a:cubicBezTo>
                      <a:pt x="29" y="9"/>
                      <a:pt x="30" y="18"/>
                      <a:pt x="25" y="23"/>
                    </a:cubicBezTo>
                    <a:cubicBezTo>
                      <a:pt x="21" y="29"/>
                      <a:pt x="12" y="29"/>
                      <a:pt x="7" y="25"/>
                    </a:cubicBezTo>
                    <a:cubicBezTo>
                      <a:pt x="1" y="20"/>
                      <a:pt x="0" y="12"/>
                      <a:pt x="5" y="6"/>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latin typeface="Segoe UI"/>
                </a:endParaRPr>
              </a:p>
            </p:txBody>
          </p:sp>
          <p:sp>
            <p:nvSpPr>
              <p:cNvPr id="73" name="Line 26">
                <a:extLst>
                  <a:ext uri="{FF2B5EF4-FFF2-40B4-BE49-F238E27FC236}">
                    <a16:creationId xmlns:a16="http://schemas.microsoft.com/office/drawing/2014/main" id="{C308D3FE-2D15-405D-98C0-07D77BE38879}"/>
                  </a:ext>
                </a:extLst>
              </p:cNvPr>
              <p:cNvSpPr>
                <a:spLocks noChangeShapeType="1"/>
              </p:cNvSpPr>
              <p:nvPr/>
            </p:nvSpPr>
            <p:spPr bwMode="auto">
              <a:xfrm flipV="1">
                <a:off x="5230813" y="6281738"/>
                <a:ext cx="96838" cy="11430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latin typeface="Segoe UI"/>
                </a:endParaRPr>
              </a:p>
            </p:txBody>
          </p:sp>
          <p:sp>
            <p:nvSpPr>
              <p:cNvPr id="74" name="Freeform 27">
                <a:extLst>
                  <a:ext uri="{FF2B5EF4-FFF2-40B4-BE49-F238E27FC236}">
                    <a16:creationId xmlns:a16="http://schemas.microsoft.com/office/drawing/2014/main" id="{0791D972-4C90-41F6-9D1A-275A7600D101}"/>
                  </a:ext>
                </a:extLst>
              </p:cNvPr>
              <p:cNvSpPr>
                <a:spLocks/>
              </p:cNvSpPr>
              <p:nvPr/>
            </p:nvSpPr>
            <p:spPr bwMode="auto">
              <a:xfrm>
                <a:off x="5162551" y="6030913"/>
                <a:ext cx="84138" cy="82550"/>
              </a:xfrm>
              <a:custGeom>
                <a:avLst/>
                <a:gdLst>
                  <a:gd name="T0" fmla="*/ 5 w 30"/>
                  <a:gd name="T1" fmla="*/ 23 h 29"/>
                  <a:gd name="T2" fmla="*/ 24 w 30"/>
                  <a:gd name="T3" fmla="*/ 25 h 29"/>
                  <a:gd name="T4" fmla="*/ 25 w 30"/>
                  <a:gd name="T5" fmla="*/ 6 h 29"/>
                  <a:gd name="T6" fmla="*/ 6 w 30"/>
                  <a:gd name="T7" fmla="*/ 4 h 29"/>
                  <a:gd name="T8" fmla="*/ 5 w 30"/>
                  <a:gd name="T9" fmla="*/ 23 h 29"/>
                </a:gdLst>
                <a:ahLst/>
                <a:cxnLst>
                  <a:cxn ang="0">
                    <a:pos x="T0" y="T1"/>
                  </a:cxn>
                  <a:cxn ang="0">
                    <a:pos x="T2" y="T3"/>
                  </a:cxn>
                  <a:cxn ang="0">
                    <a:pos x="T4" y="T5"/>
                  </a:cxn>
                  <a:cxn ang="0">
                    <a:pos x="T6" y="T7"/>
                  </a:cxn>
                  <a:cxn ang="0">
                    <a:pos x="T8" y="T9"/>
                  </a:cxn>
                </a:cxnLst>
                <a:rect l="0" t="0" r="r" b="b"/>
                <a:pathLst>
                  <a:path w="30" h="29">
                    <a:moveTo>
                      <a:pt x="5" y="23"/>
                    </a:moveTo>
                    <a:cubicBezTo>
                      <a:pt x="10" y="29"/>
                      <a:pt x="18" y="29"/>
                      <a:pt x="24" y="25"/>
                    </a:cubicBezTo>
                    <a:cubicBezTo>
                      <a:pt x="29" y="20"/>
                      <a:pt x="30" y="12"/>
                      <a:pt x="25" y="6"/>
                    </a:cubicBezTo>
                    <a:cubicBezTo>
                      <a:pt x="20" y="0"/>
                      <a:pt x="12" y="0"/>
                      <a:pt x="6" y="4"/>
                    </a:cubicBezTo>
                    <a:cubicBezTo>
                      <a:pt x="1" y="9"/>
                      <a:pt x="0" y="18"/>
                      <a:pt x="5" y="23"/>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latin typeface="Segoe UI"/>
                </a:endParaRPr>
              </a:p>
            </p:txBody>
          </p:sp>
          <p:sp>
            <p:nvSpPr>
              <p:cNvPr id="75" name="Line 28">
                <a:extLst>
                  <a:ext uri="{FF2B5EF4-FFF2-40B4-BE49-F238E27FC236}">
                    <a16:creationId xmlns:a16="http://schemas.microsoft.com/office/drawing/2014/main" id="{421C6D16-7C87-46A2-83EE-CA1D85E1F5F3}"/>
                  </a:ext>
                </a:extLst>
              </p:cNvPr>
              <p:cNvSpPr>
                <a:spLocks noChangeShapeType="1"/>
              </p:cNvSpPr>
              <p:nvPr/>
            </p:nvSpPr>
            <p:spPr bwMode="auto">
              <a:xfrm>
                <a:off x="5381626" y="6278563"/>
                <a:ext cx="61913" cy="7620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latin typeface="Segoe UI"/>
                </a:endParaRPr>
              </a:p>
            </p:txBody>
          </p:sp>
          <p:sp>
            <p:nvSpPr>
              <p:cNvPr id="76" name="Line 29">
                <a:extLst>
                  <a:ext uri="{FF2B5EF4-FFF2-40B4-BE49-F238E27FC236}">
                    <a16:creationId xmlns:a16="http://schemas.microsoft.com/office/drawing/2014/main" id="{07476225-6029-49B9-BC9F-AEF0E9960B63}"/>
                  </a:ext>
                </a:extLst>
              </p:cNvPr>
              <p:cNvSpPr>
                <a:spLocks noChangeShapeType="1"/>
              </p:cNvSpPr>
              <p:nvPr/>
            </p:nvSpPr>
            <p:spPr bwMode="auto">
              <a:xfrm>
                <a:off x="5230813" y="6102351"/>
                <a:ext cx="96838" cy="115888"/>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latin typeface="Segoe UI"/>
                </a:endParaRPr>
              </a:p>
            </p:txBody>
          </p:sp>
          <p:sp>
            <p:nvSpPr>
              <p:cNvPr id="77" name="Line 30">
                <a:extLst>
                  <a:ext uri="{FF2B5EF4-FFF2-40B4-BE49-F238E27FC236}">
                    <a16:creationId xmlns:a16="http://schemas.microsoft.com/office/drawing/2014/main" id="{D4F5DF33-2BFC-4A47-8701-C959187421E2}"/>
                  </a:ext>
                </a:extLst>
              </p:cNvPr>
              <p:cNvSpPr>
                <a:spLocks noChangeShapeType="1"/>
              </p:cNvSpPr>
              <p:nvPr/>
            </p:nvSpPr>
            <p:spPr bwMode="auto">
              <a:xfrm flipV="1">
                <a:off x="5378451" y="6138863"/>
                <a:ext cx="68263" cy="79375"/>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latin typeface="Segoe UI"/>
                </a:endParaRPr>
              </a:p>
            </p:txBody>
          </p:sp>
        </p:grpSp>
      </p:grpSp>
      <p:grpSp>
        <p:nvGrpSpPr>
          <p:cNvPr id="36" name="Group 35">
            <a:extLst>
              <a:ext uri="{FF2B5EF4-FFF2-40B4-BE49-F238E27FC236}">
                <a16:creationId xmlns:a16="http://schemas.microsoft.com/office/drawing/2014/main" id="{A16049C4-3AC1-4FA5-886C-75B1AA58354D}"/>
              </a:ext>
            </a:extLst>
          </p:cNvPr>
          <p:cNvGrpSpPr/>
          <p:nvPr/>
        </p:nvGrpSpPr>
        <p:grpSpPr>
          <a:xfrm>
            <a:off x="7245633" y="4420139"/>
            <a:ext cx="663480" cy="663480"/>
            <a:chOff x="7245779" y="4420270"/>
            <a:chExt cx="663574" cy="663574"/>
          </a:xfrm>
        </p:grpSpPr>
        <p:sp>
          <p:nvSpPr>
            <p:cNvPr id="25" name="Oval 24">
              <a:extLst>
                <a:ext uri="{FF2B5EF4-FFF2-40B4-BE49-F238E27FC236}">
                  <a16:creationId xmlns:a16="http://schemas.microsoft.com/office/drawing/2014/main" id="{792E54F4-3F5B-451E-BE63-9A5E7D521E83}"/>
                </a:ext>
              </a:extLst>
            </p:cNvPr>
            <p:cNvSpPr/>
            <p:nvPr/>
          </p:nvSpPr>
          <p:spPr bwMode="auto">
            <a:xfrm rot="16200000">
              <a:off x="7245779" y="4420270"/>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960">
                <a:gradFill>
                  <a:gsLst>
                    <a:gs pos="0">
                      <a:srgbClr val="FFFFFF"/>
                    </a:gs>
                    <a:gs pos="100000">
                      <a:srgbClr val="FFFFFF"/>
                    </a:gs>
                  </a:gsLst>
                  <a:lin ang="5400000" scaled="0"/>
                </a:gradFill>
                <a:latin typeface="Segoe UI Semilight"/>
              </a:endParaRPr>
            </a:p>
          </p:txBody>
        </p:sp>
        <p:grpSp>
          <p:nvGrpSpPr>
            <p:cNvPr id="85" name="Group 84">
              <a:extLst>
                <a:ext uri="{FF2B5EF4-FFF2-40B4-BE49-F238E27FC236}">
                  <a16:creationId xmlns:a16="http://schemas.microsoft.com/office/drawing/2014/main" id="{CC0149FE-FF67-4B99-90A0-61EC8BA7ACD0}"/>
                </a:ext>
              </a:extLst>
            </p:cNvPr>
            <p:cNvGrpSpPr/>
            <p:nvPr/>
          </p:nvGrpSpPr>
          <p:grpSpPr>
            <a:xfrm>
              <a:off x="7400015" y="4574506"/>
              <a:ext cx="355101" cy="355101"/>
              <a:chOff x="5775325" y="6122988"/>
              <a:chExt cx="436563" cy="436563"/>
            </a:xfrm>
          </p:grpSpPr>
          <p:sp>
            <p:nvSpPr>
              <p:cNvPr id="82" name="Freeform 34">
                <a:extLst>
                  <a:ext uri="{FF2B5EF4-FFF2-40B4-BE49-F238E27FC236}">
                    <a16:creationId xmlns:a16="http://schemas.microsoft.com/office/drawing/2014/main" id="{C6C65524-CC17-4A05-86D8-B8C09A145324}"/>
                  </a:ext>
                </a:extLst>
              </p:cNvPr>
              <p:cNvSpPr>
                <a:spLocks/>
              </p:cNvSpPr>
              <p:nvPr/>
            </p:nvSpPr>
            <p:spPr bwMode="auto">
              <a:xfrm>
                <a:off x="5775325" y="6122988"/>
                <a:ext cx="239713" cy="239713"/>
              </a:xfrm>
              <a:custGeom>
                <a:avLst/>
                <a:gdLst>
                  <a:gd name="T0" fmla="*/ 69 w 84"/>
                  <a:gd name="T1" fmla="*/ 69 h 84"/>
                  <a:gd name="T2" fmla="*/ 15 w 84"/>
                  <a:gd name="T3" fmla="*/ 69 h 84"/>
                  <a:gd name="T4" fmla="*/ 15 w 84"/>
                  <a:gd name="T5" fmla="*/ 15 h 84"/>
                  <a:gd name="T6" fmla="*/ 69 w 84"/>
                  <a:gd name="T7" fmla="*/ 15 h 84"/>
                  <a:gd name="T8" fmla="*/ 69 w 84"/>
                  <a:gd name="T9" fmla="*/ 69 h 84"/>
                </a:gdLst>
                <a:ahLst/>
                <a:cxnLst>
                  <a:cxn ang="0">
                    <a:pos x="T0" y="T1"/>
                  </a:cxn>
                  <a:cxn ang="0">
                    <a:pos x="T2" y="T3"/>
                  </a:cxn>
                  <a:cxn ang="0">
                    <a:pos x="T4" y="T5"/>
                  </a:cxn>
                  <a:cxn ang="0">
                    <a:pos x="T6" y="T7"/>
                  </a:cxn>
                  <a:cxn ang="0">
                    <a:pos x="T8" y="T9"/>
                  </a:cxn>
                </a:cxnLst>
                <a:rect l="0" t="0" r="r" b="b"/>
                <a:pathLst>
                  <a:path w="84" h="84">
                    <a:moveTo>
                      <a:pt x="69" y="69"/>
                    </a:moveTo>
                    <a:cubicBezTo>
                      <a:pt x="54" y="84"/>
                      <a:pt x="30" y="84"/>
                      <a:pt x="15" y="69"/>
                    </a:cubicBezTo>
                    <a:cubicBezTo>
                      <a:pt x="0" y="54"/>
                      <a:pt x="0" y="30"/>
                      <a:pt x="15" y="15"/>
                    </a:cubicBezTo>
                    <a:cubicBezTo>
                      <a:pt x="30" y="0"/>
                      <a:pt x="54" y="0"/>
                      <a:pt x="69" y="15"/>
                    </a:cubicBezTo>
                    <a:cubicBezTo>
                      <a:pt x="84" y="30"/>
                      <a:pt x="84" y="54"/>
                      <a:pt x="69" y="69"/>
                    </a:cubicBezTo>
                    <a:close/>
                  </a:path>
                </a:pathLst>
              </a:cu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latin typeface="Segoe UI"/>
                </a:endParaRPr>
              </a:p>
            </p:txBody>
          </p:sp>
          <p:sp>
            <p:nvSpPr>
              <p:cNvPr id="83" name="Freeform 35">
                <a:extLst>
                  <a:ext uri="{FF2B5EF4-FFF2-40B4-BE49-F238E27FC236}">
                    <a16:creationId xmlns:a16="http://schemas.microsoft.com/office/drawing/2014/main" id="{40C05945-CBDF-4C50-B465-D8BF53740756}"/>
                  </a:ext>
                </a:extLst>
              </p:cNvPr>
              <p:cNvSpPr>
                <a:spLocks/>
              </p:cNvSpPr>
              <p:nvPr/>
            </p:nvSpPr>
            <p:spPr bwMode="auto">
              <a:xfrm>
                <a:off x="5992813" y="6338888"/>
                <a:ext cx="219075" cy="220663"/>
              </a:xfrm>
              <a:custGeom>
                <a:avLst/>
                <a:gdLst>
                  <a:gd name="T0" fmla="*/ 4 w 77"/>
                  <a:gd name="T1" fmla="*/ 17 h 77"/>
                  <a:gd name="T2" fmla="*/ 59 w 77"/>
                  <a:gd name="T3" fmla="*/ 73 h 77"/>
                  <a:gd name="T4" fmla="*/ 73 w 77"/>
                  <a:gd name="T5" fmla="*/ 73 h 77"/>
                  <a:gd name="T6" fmla="*/ 73 w 77"/>
                  <a:gd name="T7" fmla="*/ 73 h 77"/>
                  <a:gd name="T8" fmla="*/ 73 w 77"/>
                  <a:gd name="T9" fmla="*/ 59 h 77"/>
                  <a:gd name="T10" fmla="*/ 17 w 77"/>
                  <a:gd name="T11" fmla="*/ 4 h 77"/>
                  <a:gd name="T12" fmla="*/ 4 w 77"/>
                  <a:gd name="T13" fmla="*/ 4 h 77"/>
                  <a:gd name="T14" fmla="*/ 4 w 77"/>
                  <a:gd name="T15" fmla="*/ 4 h 77"/>
                  <a:gd name="T16" fmla="*/ 4 w 77"/>
                  <a:gd name="T17" fmla="*/ 1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7">
                    <a:moveTo>
                      <a:pt x="4" y="17"/>
                    </a:moveTo>
                    <a:cubicBezTo>
                      <a:pt x="59" y="73"/>
                      <a:pt x="59" y="73"/>
                      <a:pt x="59" y="73"/>
                    </a:cubicBezTo>
                    <a:cubicBezTo>
                      <a:pt x="63" y="77"/>
                      <a:pt x="69" y="77"/>
                      <a:pt x="73" y="73"/>
                    </a:cubicBezTo>
                    <a:cubicBezTo>
                      <a:pt x="73" y="73"/>
                      <a:pt x="73" y="73"/>
                      <a:pt x="73" y="73"/>
                    </a:cubicBezTo>
                    <a:cubicBezTo>
                      <a:pt x="77" y="69"/>
                      <a:pt x="77" y="63"/>
                      <a:pt x="73" y="59"/>
                    </a:cubicBezTo>
                    <a:cubicBezTo>
                      <a:pt x="17" y="4"/>
                      <a:pt x="17" y="4"/>
                      <a:pt x="17" y="4"/>
                    </a:cubicBezTo>
                    <a:cubicBezTo>
                      <a:pt x="14" y="0"/>
                      <a:pt x="7" y="0"/>
                      <a:pt x="4" y="4"/>
                    </a:cubicBezTo>
                    <a:cubicBezTo>
                      <a:pt x="4" y="4"/>
                      <a:pt x="4" y="4"/>
                      <a:pt x="4" y="4"/>
                    </a:cubicBezTo>
                    <a:cubicBezTo>
                      <a:pt x="0" y="7"/>
                      <a:pt x="0" y="14"/>
                      <a:pt x="4" y="17"/>
                    </a:cubicBezTo>
                    <a:close/>
                  </a:path>
                </a:pathLst>
              </a:cu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latin typeface="Segoe UI"/>
                </a:endParaRPr>
              </a:p>
            </p:txBody>
          </p:sp>
          <p:sp>
            <p:nvSpPr>
              <p:cNvPr id="84" name="Line 36">
                <a:extLst>
                  <a:ext uri="{FF2B5EF4-FFF2-40B4-BE49-F238E27FC236}">
                    <a16:creationId xmlns:a16="http://schemas.microsoft.com/office/drawing/2014/main" id="{51F0ADBE-E3F4-4AC9-8A9B-DE4B1E6FE75D}"/>
                  </a:ext>
                </a:extLst>
              </p:cNvPr>
              <p:cNvSpPr>
                <a:spLocks noChangeShapeType="1"/>
              </p:cNvSpPr>
              <p:nvPr/>
            </p:nvSpPr>
            <p:spPr bwMode="auto">
              <a:xfrm>
                <a:off x="5972175" y="6319838"/>
                <a:ext cx="31750" cy="31750"/>
              </a:xfrm>
              <a:prstGeom prst="line">
                <a:avLst/>
              </a:prstGeom>
              <a:noFill/>
              <a:ln w="2857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latin typeface="Segoe UI"/>
                </a:endParaRPr>
              </a:p>
            </p:txBody>
          </p:sp>
        </p:grpSp>
      </p:grpSp>
      <p:grpSp>
        <p:nvGrpSpPr>
          <p:cNvPr id="38" name="Group 37">
            <a:extLst>
              <a:ext uri="{FF2B5EF4-FFF2-40B4-BE49-F238E27FC236}">
                <a16:creationId xmlns:a16="http://schemas.microsoft.com/office/drawing/2014/main" id="{3D119E9C-1AF1-46B0-8658-2775B05B5BF8}"/>
              </a:ext>
            </a:extLst>
          </p:cNvPr>
          <p:cNvGrpSpPr/>
          <p:nvPr/>
        </p:nvGrpSpPr>
        <p:grpSpPr>
          <a:xfrm>
            <a:off x="9963901" y="4420139"/>
            <a:ext cx="663480" cy="663480"/>
            <a:chOff x="9964433" y="4420270"/>
            <a:chExt cx="663574" cy="663574"/>
          </a:xfrm>
        </p:grpSpPr>
        <p:sp>
          <p:nvSpPr>
            <p:cNvPr id="26" name="Oval 25">
              <a:extLst>
                <a:ext uri="{FF2B5EF4-FFF2-40B4-BE49-F238E27FC236}">
                  <a16:creationId xmlns:a16="http://schemas.microsoft.com/office/drawing/2014/main" id="{5C717866-FF71-4CD0-8F15-90840C259C0D}"/>
                </a:ext>
              </a:extLst>
            </p:cNvPr>
            <p:cNvSpPr/>
            <p:nvPr/>
          </p:nvSpPr>
          <p:spPr bwMode="auto">
            <a:xfrm rot="16200000">
              <a:off x="9964433" y="4420270"/>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960">
                <a:gradFill>
                  <a:gsLst>
                    <a:gs pos="0">
                      <a:srgbClr val="FFFFFF"/>
                    </a:gs>
                    <a:gs pos="100000">
                      <a:srgbClr val="FFFFFF"/>
                    </a:gs>
                  </a:gsLst>
                  <a:lin ang="5400000" scaled="0"/>
                </a:gradFill>
                <a:latin typeface="Segoe UI Semilight"/>
              </a:endParaRPr>
            </a:p>
          </p:txBody>
        </p:sp>
        <p:grpSp>
          <p:nvGrpSpPr>
            <p:cNvPr id="95" name="Group 94">
              <a:extLst>
                <a:ext uri="{FF2B5EF4-FFF2-40B4-BE49-F238E27FC236}">
                  <a16:creationId xmlns:a16="http://schemas.microsoft.com/office/drawing/2014/main" id="{DCAB48A5-41DE-42DA-A46F-84B908D3225D}"/>
                </a:ext>
              </a:extLst>
            </p:cNvPr>
            <p:cNvGrpSpPr/>
            <p:nvPr/>
          </p:nvGrpSpPr>
          <p:grpSpPr>
            <a:xfrm>
              <a:off x="10109185" y="4604869"/>
              <a:ext cx="374079" cy="294377"/>
              <a:chOff x="6515100" y="6343650"/>
              <a:chExt cx="461963" cy="363537"/>
            </a:xfrm>
          </p:grpSpPr>
          <p:sp>
            <p:nvSpPr>
              <p:cNvPr id="89" name="Freeform 40">
                <a:extLst>
                  <a:ext uri="{FF2B5EF4-FFF2-40B4-BE49-F238E27FC236}">
                    <a16:creationId xmlns:a16="http://schemas.microsoft.com/office/drawing/2014/main" id="{82D27643-4334-475C-B880-1C41D2286159}"/>
                  </a:ext>
                </a:extLst>
              </p:cNvPr>
              <p:cNvSpPr>
                <a:spLocks/>
              </p:cNvSpPr>
              <p:nvPr/>
            </p:nvSpPr>
            <p:spPr bwMode="auto">
              <a:xfrm>
                <a:off x="6526213" y="6343650"/>
                <a:ext cx="450850" cy="363537"/>
              </a:xfrm>
              <a:custGeom>
                <a:avLst/>
                <a:gdLst>
                  <a:gd name="T0" fmla="*/ 155 w 158"/>
                  <a:gd name="T1" fmla="*/ 127 h 127"/>
                  <a:gd name="T2" fmla="*/ 4 w 158"/>
                  <a:gd name="T3" fmla="*/ 127 h 127"/>
                  <a:gd name="T4" fmla="*/ 0 w 158"/>
                  <a:gd name="T5" fmla="*/ 124 h 127"/>
                  <a:gd name="T6" fmla="*/ 0 w 158"/>
                  <a:gd name="T7" fmla="*/ 3 h 127"/>
                  <a:gd name="T8" fmla="*/ 4 w 158"/>
                  <a:gd name="T9" fmla="*/ 0 h 127"/>
                  <a:gd name="T10" fmla="*/ 155 w 158"/>
                  <a:gd name="T11" fmla="*/ 0 h 127"/>
                  <a:gd name="T12" fmla="*/ 158 w 158"/>
                  <a:gd name="T13" fmla="*/ 3 h 127"/>
                  <a:gd name="T14" fmla="*/ 158 w 158"/>
                  <a:gd name="T15" fmla="*/ 124 h 127"/>
                  <a:gd name="T16" fmla="*/ 155 w 158"/>
                  <a:gd name="T17" fmla="*/ 127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8" h="127">
                    <a:moveTo>
                      <a:pt x="155" y="127"/>
                    </a:moveTo>
                    <a:cubicBezTo>
                      <a:pt x="4" y="127"/>
                      <a:pt x="4" y="127"/>
                      <a:pt x="4" y="127"/>
                    </a:cubicBezTo>
                    <a:cubicBezTo>
                      <a:pt x="2" y="127"/>
                      <a:pt x="0" y="125"/>
                      <a:pt x="0" y="124"/>
                    </a:cubicBezTo>
                    <a:cubicBezTo>
                      <a:pt x="0" y="3"/>
                      <a:pt x="0" y="3"/>
                      <a:pt x="0" y="3"/>
                    </a:cubicBezTo>
                    <a:cubicBezTo>
                      <a:pt x="0" y="1"/>
                      <a:pt x="2" y="0"/>
                      <a:pt x="4" y="0"/>
                    </a:cubicBezTo>
                    <a:cubicBezTo>
                      <a:pt x="155" y="0"/>
                      <a:pt x="155" y="0"/>
                      <a:pt x="155" y="0"/>
                    </a:cubicBezTo>
                    <a:cubicBezTo>
                      <a:pt x="157" y="0"/>
                      <a:pt x="158" y="1"/>
                      <a:pt x="158" y="3"/>
                    </a:cubicBezTo>
                    <a:cubicBezTo>
                      <a:pt x="158" y="124"/>
                      <a:pt x="158" y="124"/>
                      <a:pt x="158" y="124"/>
                    </a:cubicBezTo>
                    <a:cubicBezTo>
                      <a:pt x="158" y="125"/>
                      <a:pt x="157" y="127"/>
                      <a:pt x="155" y="127"/>
                    </a:cubicBezTo>
                    <a:close/>
                  </a:path>
                </a:pathLst>
              </a:cu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latin typeface="Segoe UI"/>
                </a:endParaRPr>
              </a:p>
            </p:txBody>
          </p:sp>
          <p:sp>
            <p:nvSpPr>
              <p:cNvPr id="90" name="Line 41">
                <a:extLst>
                  <a:ext uri="{FF2B5EF4-FFF2-40B4-BE49-F238E27FC236}">
                    <a16:creationId xmlns:a16="http://schemas.microsoft.com/office/drawing/2014/main" id="{C5DD7E38-7B79-45C9-B4AB-6A9567C61351}"/>
                  </a:ext>
                </a:extLst>
              </p:cNvPr>
              <p:cNvSpPr>
                <a:spLocks noChangeShapeType="1"/>
              </p:cNvSpPr>
              <p:nvPr/>
            </p:nvSpPr>
            <p:spPr bwMode="auto">
              <a:xfrm>
                <a:off x="6529388" y="6435725"/>
                <a:ext cx="447675" cy="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latin typeface="Segoe UI"/>
                </a:endParaRPr>
              </a:p>
            </p:txBody>
          </p:sp>
          <p:sp>
            <p:nvSpPr>
              <p:cNvPr id="94" name="Line 45">
                <a:extLst>
                  <a:ext uri="{FF2B5EF4-FFF2-40B4-BE49-F238E27FC236}">
                    <a16:creationId xmlns:a16="http://schemas.microsoft.com/office/drawing/2014/main" id="{28D1F195-DFEA-4EDA-AB4E-8F5C2AD6C53E}"/>
                  </a:ext>
                </a:extLst>
              </p:cNvPr>
              <p:cNvSpPr>
                <a:spLocks noChangeShapeType="1"/>
              </p:cNvSpPr>
              <p:nvPr/>
            </p:nvSpPr>
            <p:spPr bwMode="auto">
              <a:xfrm>
                <a:off x="6515100" y="6503988"/>
                <a:ext cx="0" cy="0"/>
              </a:xfrm>
              <a:prstGeom prst="line">
                <a:avLst/>
              </a:prstGeom>
              <a:noFill/>
              <a:ln w="2857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latin typeface="Segoe UI"/>
                </a:endParaRPr>
              </a:p>
            </p:txBody>
          </p:sp>
        </p:grpSp>
        <p:grpSp>
          <p:nvGrpSpPr>
            <p:cNvPr id="96" name="Group 95">
              <a:extLst>
                <a:ext uri="{FF2B5EF4-FFF2-40B4-BE49-F238E27FC236}">
                  <a16:creationId xmlns:a16="http://schemas.microsoft.com/office/drawing/2014/main" id="{BEE1A249-FB7D-427C-B9B6-728EB7AE300D}"/>
                </a:ext>
              </a:extLst>
            </p:cNvPr>
            <p:cNvGrpSpPr/>
            <p:nvPr/>
          </p:nvGrpSpPr>
          <p:grpSpPr>
            <a:xfrm flipV="1">
              <a:off x="10237557" y="4729950"/>
              <a:ext cx="117335" cy="109913"/>
              <a:chOff x="10860573" y="4995622"/>
              <a:chExt cx="119693" cy="151971"/>
            </a:xfrm>
          </p:grpSpPr>
          <p:sp>
            <p:nvSpPr>
              <p:cNvPr id="97" name="Line 7">
                <a:extLst>
                  <a:ext uri="{FF2B5EF4-FFF2-40B4-BE49-F238E27FC236}">
                    <a16:creationId xmlns:a16="http://schemas.microsoft.com/office/drawing/2014/main" id="{0EC21DE8-DDEE-4E16-9BEC-67803B7A8AE4}"/>
                  </a:ext>
                </a:extLst>
              </p:cNvPr>
              <p:cNvSpPr>
                <a:spLocks noChangeShapeType="1"/>
              </p:cNvSpPr>
              <p:nvPr/>
            </p:nvSpPr>
            <p:spPr bwMode="auto">
              <a:xfrm>
                <a:off x="10922437" y="4995622"/>
                <a:ext cx="0" cy="151971"/>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latin typeface="Segoe UI"/>
                </a:endParaRPr>
              </a:p>
            </p:txBody>
          </p:sp>
          <p:sp>
            <p:nvSpPr>
              <p:cNvPr id="98" name="Line 8">
                <a:extLst>
                  <a:ext uri="{FF2B5EF4-FFF2-40B4-BE49-F238E27FC236}">
                    <a16:creationId xmlns:a16="http://schemas.microsoft.com/office/drawing/2014/main" id="{26E340C5-6764-4F8B-8A1D-8B75A8281F73}"/>
                  </a:ext>
                </a:extLst>
              </p:cNvPr>
              <p:cNvSpPr>
                <a:spLocks noChangeShapeType="1"/>
              </p:cNvSpPr>
              <p:nvPr/>
            </p:nvSpPr>
            <p:spPr bwMode="auto">
              <a:xfrm>
                <a:off x="10860573" y="5089763"/>
                <a:ext cx="61864" cy="5783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latin typeface="Segoe UI"/>
                </a:endParaRPr>
              </a:p>
            </p:txBody>
          </p:sp>
          <p:sp>
            <p:nvSpPr>
              <p:cNvPr id="99" name="Line 9">
                <a:extLst>
                  <a:ext uri="{FF2B5EF4-FFF2-40B4-BE49-F238E27FC236}">
                    <a16:creationId xmlns:a16="http://schemas.microsoft.com/office/drawing/2014/main" id="{92CD7234-50D8-4F09-ADE4-BE3A73F36DF3}"/>
                  </a:ext>
                </a:extLst>
              </p:cNvPr>
              <p:cNvSpPr>
                <a:spLocks noChangeShapeType="1"/>
              </p:cNvSpPr>
              <p:nvPr/>
            </p:nvSpPr>
            <p:spPr bwMode="auto">
              <a:xfrm flipH="1">
                <a:off x="10922437" y="5089763"/>
                <a:ext cx="57829" cy="5783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latin typeface="Segoe UI"/>
                </a:endParaRPr>
              </a:p>
            </p:txBody>
          </p:sp>
        </p:grpSp>
      </p:grpSp>
      <p:grpSp>
        <p:nvGrpSpPr>
          <p:cNvPr id="3" name="Group 2">
            <a:extLst>
              <a:ext uri="{FF2B5EF4-FFF2-40B4-BE49-F238E27FC236}">
                <a16:creationId xmlns:a16="http://schemas.microsoft.com/office/drawing/2014/main" id="{F571C4A2-1E64-42C8-96E8-B9971FCC912C}"/>
              </a:ext>
            </a:extLst>
          </p:cNvPr>
          <p:cNvGrpSpPr/>
          <p:nvPr/>
        </p:nvGrpSpPr>
        <p:grpSpPr>
          <a:xfrm>
            <a:off x="4527363" y="2334369"/>
            <a:ext cx="663480" cy="663480"/>
            <a:chOff x="4527124" y="2334204"/>
            <a:chExt cx="663574" cy="663574"/>
          </a:xfrm>
        </p:grpSpPr>
        <p:sp>
          <p:nvSpPr>
            <p:cNvPr id="15" name="Oval 14">
              <a:extLst>
                <a:ext uri="{FF2B5EF4-FFF2-40B4-BE49-F238E27FC236}">
                  <a16:creationId xmlns:a16="http://schemas.microsoft.com/office/drawing/2014/main" id="{E644952C-3770-482A-B6CF-0CB3C07D7DA4}"/>
                </a:ext>
              </a:extLst>
            </p:cNvPr>
            <p:cNvSpPr/>
            <p:nvPr/>
          </p:nvSpPr>
          <p:spPr bwMode="auto">
            <a:xfrm rot="16200000">
              <a:off x="4527124" y="233420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960">
                <a:gradFill>
                  <a:gsLst>
                    <a:gs pos="0">
                      <a:srgbClr val="FFFFFF"/>
                    </a:gs>
                    <a:gs pos="100000">
                      <a:srgbClr val="FFFFFF"/>
                    </a:gs>
                  </a:gsLst>
                  <a:lin ang="5400000" scaled="0"/>
                </a:gradFill>
                <a:latin typeface="Segoe UI Semilight"/>
              </a:endParaRPr>
            </a:p>
          </p:txBody>
        </p:sp>
        <p:grpSp>
          <p:nvGrpSpPr>
            <p:cNvPr id="108" name="Group 107">
              <a:extLst>
                <a:ext uri="{FF2B5EF4-FFF2-40B4-BE49-F238E27FC236}">
                  <a16:creationId xmlns:a16="http://schemas.microsoft.com/office/drawing/2014/main" id="{B74A5924-FD6C-40C2-B7F0-9592C15A0635}"/>
                </a:ext>
              </a:extLst>
            </p:cNvPr>
            <p:cNvGrpSpPr/>
            <p:nvPr/>
          </p:nvGrpSpPr>
          <p:grpSpPr>
            <a:xfrm>
              <a:off x="4677196" y="2485020"/>
              <a:ext cx="363431" cy="361942"/>
              <a:chOff x="255588" y="3119438"/>
              <a:chExt cx="387350" cy="385763"/>
            </a:xfrm>
          </p:grpSpPr>
          <p:sp>
            <p:nvSpPr>
              <p:cNvPr id="103" name="Oval 49">
                <a:extLst>
                  <a:ext uri="{FF2B5EF4-FFF2-40B4-BE49-F238E27FC236}">
                    <a16:creationId xmlns:a16="http://schemas.microsoft.com/office/drawing/2014/main" id="{CBA9913B-C996-4ED4-AE22-6946FD06730B}"/>
                  </a:ext>
                </a:extLst>
              </p:cNvPr>
              <p:cNvSpPr>
                <a:spLocks noChangeArrowheads="1"/>
              </p:cNvSpPr>
              <p:nvPr/>
            </p:nvSpPr>
            <p:spPr bwMode="auto">
              <a:xfrm>
                <a:off x="255588" y="3119438"/>
                <a:ext cx="387350" cy="385763"/>
              </a:xfrm>
              <a:prstGeom prst="ellipse">
                <a:avLst/>
              </a:pr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latin typeface="Segoe UI"/>
                </a:endParaRPr>
              </a:p>
            </p:txBody>
          </p:sp>
          <p:sp>
            <p:nvSpPr>
              <p:cNvPr id="104" name="Freeform 50">
                <a:extLst>
                  <a:ext uri="{FF2B5EF4-FFF2-40B4-BE49-F238E27FC236}">
                    <a16:creationId xmlns:a16="http://schemas.microsoft.com/office/drawing/2014/main" id="{C1ED9E15-E2C2-4A92-93CD-39AA2C7230F1}"/>
                  </a:ext>
                </a:extLst>
              </p:cNvPr>
              <p:cNvSpPr>
                <a:spLocks/>
              </p:cNvSpPr>
              <p:nvPr/>
            </p:nvSpPr>
            <p:spPr bwMode="auto">
              <a:xfrm>
                <a:off x="279400" y="3221038"/>
                <a:ext cx="265113" cy="258763"/>
              </a:xfrm>
              <a:custGeom>
                <a:avLst/>
                <a:gdLst>
                  <a:gd name="T0" fmla="*/ 93 w 93"/>
                  <a:gd name="T1" fmla="*/ 90 h 90"/>
                  <a:gd name="T2" fmla="*/ 86 w 93"/>
                  <a:gd name="T3" fmla="*/ 86 h 90"/>
                  <a:gd name="T4" fmla="*/ 86 w 93"/>
                  <a:gd name="T5" fmla="*/ 68 h 90"/>
                  <a:gd name="T6" fmla="*/ 87 w 93"/>
                  <a:gd name="T7" fmla="*/ 52 h 90"/>
                  <a:gd name="T8" fmla="*/ 82 w 93"/>
                  <a:gd name="T9" fmla="*/ 51 h 90"/>
                  <a:gd name="T10" fmla="*/ 72 w 93"/>
                  <a:gd name="T11" fmla="*/ 53 h 90"/>
                  <a:gd name="T12" fmla="*/ 61 w 93"/>
                  <a:gd name="T13" fmla="*/ 59 h 90"/>
                  <a:gd name="T14" fmla="*/ 55 w 93"/>
                  <a:gd name="T15" fmla="*/ 65 h 90"/>
                  <a:gd name="T16" fmla="*/ 47 w 93"/>
                  <a:gd name="T17" fmla="*/ 67 h 90"/>
                  <a:gd name="T18" fmla="*/ 37 w 93"/>
                  <a:gd name="T19" fmla="*/ 48 h 90"/>
                  <a:gd name="T20" fmla="*/ 38 w 93"/>
                  <a:gd name="T21" fmla="*/ 34 h 90"/>
                  <a:gd name="T22" fmla="*/ 38 w 93"/>
                  <a:gd name="T23" fmla="*/ 28 h 90"/>
                  <a:gd name="T24" fmla="*/ 33 w 93"/>
                  <a:gd name="T25" fmla="*/ 12 h 90"/>
                  <a:gd name="T26" fmla="*/ 33 w 93"/>
                  <a:gd name="T27" fmla="*/ 8 h 90"/>
                  <a:gd name="T28" fmla="*/ 5 w 93"/>
                  <a:gd name="T29" fmla="*/ 5 h 90"/>
                  <a:gd name="T30" fmla="*/ 0 w 93"/>
                  <a:gd name="T31"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3" h="90">
                    <a:moveTo>
                      <a:pt x="93" y="90"/>
                    </a:moveTo>
                    <a:cubicBezTo>
                      <a:pt x="92" y="90"/>
                      <a:pt x="87" y="87"/>
                      <a:pt x="86" y="86"/>
                    </a:cubicBezTo>
                    <a:cubicBezTo>
                      <a:pt x="84" y="84"/>
                      <a:pt x="84" y="79"/>
                      <a:pt x="86" y="68"/>
                    </a:cubicBezTo>
                    <a:cubicBezTo>
                      <a:pt x="87" y="63"/>
                      <a:pt x="88" y="54"/>
                      <a:pt x="87" y="52"/>
                    </a:cubicBezTo>
                    <a:cubicBezTo>
                      <a:pt x="85" y="49"/>
                      <a:pt x="84" y="50"/>
                      <a:pt x="82" y="51"/>
                    </a:cubicBezTo>
                    <a:cubicBezTo>
                      <a:pt x="80" y="52"/>
                      <a:pt x="77" y="53"/>
                      <a:pt x="72" y="53"/>
                    </a:cubicBezTo>
                    <a:cubicBezTo>
                      <a:pt x="65" y="52"/>
                      <a:pt x="64" y="55"/>
                      <a:pt x="61" y="59"/>
                    </a:cubicBezTo>
                    <a:cubicBezTo>
                      <a:pt x="60" y="61"/>
                      <a:pt x="58" y="63"/>
                      <a:pt x="55" y="65"/>
                    </a:cubicBezTo>
                    <a:cubicBezTo>
                      <a:pt x="52" y="68"/>
                      <a:pt x="49" y="68"/>
                      <a:pt x="47" y="67"/>
                    </a:cubicBezTo>
                    <a:cubicBezTo>
                      <a:pt x="43" y="65"/>
                      <a:pt x="39" y="59"/>
                      <a:pt x="37" y="48"/>
                    </a:cubicBezTo>
                    <a:cubicBezTo>
                      <a:pt x="35" y="41"/>
                      <a:pt x="37" y="37"/>
                      <a:pt x="38" y="34"/>
                    </a:cubicBezTo>
                    <a:cubicBezTo>
                      <a:pt x="40" y="30"/>
                      <a:pt x="40" y="30"/>
                      <a:pt x="38" y="28"/>
                    </a:cubicBezTo>
                    <a:cubicBezTo>
                      <a:pt x="30" y="21"/>
                      <a:pt x="31" y="17"/>
                      <a:pt x="33" y="12"/>
                    </a:cubicBezTo>
                    <a:cubicBezTo>
                      <a:pt x="33" y="10"/>
                      <a:pt x="34" y="9"/>
                      <a:pt x="33" y="8"/>
                    </a:cubicBezTo>
                    <a:cubicBezTo>
                      <a:pt x="29" y="0"/>
                      <a:pt x="11" y="3"/>
                      <a:pt x="5" y="5"/>
                    </a:cubicBezTo>
                    <a:cubicBezTo>
                      <a:pt x="4" y="5"/>
                      <a:pt x="1" y="2"/>
                      <a:pt x="0" y="0"/>
                    </a:cubicBezTo>
                  </a:path>
                </a:pathLst>
              </a:cu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latin typeface="Segoe UI"/>
                </a:endParaRPr>
              </a:p>
            </p:txBody>
          </p:sp>
          <p:sp>
            <p:nvSpPr>
              <p:cNvPr id="105" name="Freeform 51">
                <a:extLst>
                  <a:ext uri="{FF2B5EF4-FFF2-40B4-BE49-F238E27FC236}">
                    <a16:creationId xmlns:a16="http://schemas.microsoft.com/office/drawing/2014/main" id="{C7B22FC3-159B-4A90-875E-BA438169149C}"/>
                  </a:ext>
                </a:extLst>
              </p:cNvPr>
              <p:cNvSpPr>
                <a:spLocks/>
              </p:cNvSpPr>
              <p:nvPr/>
            </p:nvSpPr>
            <p:spPr bwMode="auto">
              <a:xfrm>
                <a:off x="508000" y="3138488"/>
                <a:ext cx="106363" cy="114300"/>
              </a:xfrm>
              <a:custGeom>
                <a:avLst/>
                <a:gdLst>
                  <a:gd name="T0" fmla="*/ 37 w 37"/>
                  <a:gd name="T1" fmla="*/ 25 h 40"/>
                  <a:gd name="T2" fmla="*/ 26 w 37"/>
                  <a:gd name="T3" fmla="*/ 30 h 40"/>
                  <a:gd name="T4" fmla="*/ 20 w 37"/>
                  <a:gd name="T5" fmla="*/ 37 h 40"/>
                  <a:gd name="T6" fmla="*/ 12 w 37"/>
                  <a:gd name="T7" fmla="*/ 39 h 40"/>
                  <a:gd name="T8" fmla="*/ 1 w 37"/>
                  <a:gd name="T9" fmla="*/ 19 h 40"/>
                  <a:gd name="T10" fmla="*/ 3 w 37"/>
                  <a:gd name="T11" fmla="*/ 5 h 40"/>
                  <a:gd name="T12" fmla="*/ 3 w 37"/>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37" h="40">
                    <a:moveTo>
                      <a:pt x="37" y="25"/>
                    </a:moveTo>
                    <a:cubicBezTo>
                      <a:pt x="30" y="24"/>
                      <a:pt x="28" y="26"/>
                      <a:pt x="26" y="30"/>
                    </a:cubicBezTo>
                    <a:cubicBezTo>
                      <a:pt x="24" y="33"/>
                      <a:pt x="22" y="35"/>
                      <a:pt x="20" y="37"/>
                    </a:cubicBezTo>
                    <a:cubicBezTo>
                      <a:pt x="17" y="40"/>
                      <a:pt x="14" y="39"/>
                      <a:pt x="12" y="39"/>
                    </a:cubicBezTo>
                    <a:cubicBezTo>
                      <a:pt x="7" y="37"/>
                      <a:pt x="4" y="31"/>
                      <a:pt x="1" y="19"/>
                    </a:cubicBezTo>
                    <a:cubicBezTo>
                      <a:pt x="0" y="13"/>
                      <a:pt x="2" y="9"/>
                      <a:pt x="3" y="5"/>
                    </a:cubicBezTo>
                    <a:cubicBezTo>
                      <a:pt x="5" y="2"/>
                      <a:pt x="5" y="1"/>
                      <a:pt x="3" y="0"/>
                    </a:cubicBezTo>
                  </a:path>
                </a:pathLst>
              </a:cu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latin typeface="Segoe UI"/>
                </a:endParaRPr>
              </a:p>
            </p:txBody>
          </p:sp>
        </p:grpSp>
      </p:grpSp>
    </p:spTree>
    <p:extLst>
      <p:ext uri="{BB962C8B-B14F-4D97-AF65-F5344CB8AC3E}">
        <p14:creationId xmlns:p14="http://schemas.microsoft.com/office/powerpoint/2010/main" val="12437114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50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decel="100000" fill="hold" nodeType="withEffect">
                                  <p:stCondLst>
                                    <p:cond delay="75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000" fill="hold"/>
                                        <p:tgtEl>
                                          <p:spTgt spid="3"/>
                                        </p:tgtEl>
                                        <p:attrNameLst>
                                          <p:attrName>ppt_x</p:attrName>
                                        </p:attrNameLst>
                                      </p:cBhvr>
                                      <p:tavLst>
                                        <p:tav tm="0">
                                          <p:val>
                                            <p:strVal val="#ppt_x"/>
                                          </p:val>
                                        </p:tav>
                                        <p:tav tm="100000">
                                          <p:val>
                                            <p:strVal val="#ppt_x"/>
                                          </p:val>
                                        </p:tav>
                                      </p:tavLst>
                                    </p:anim>
                                    <p:anim calcmode="lin" valueType="num">
                                      <p:cBhvr additive="base">
                                        <p:cTn id="12" dur="1000" fill="hold"/>
                                        <p:tgtEl>
                                          <p:spTgt spid="3"/>
                                        </p:tgtEl>
                                        <p:attrNameLst>
                                          <p:attrName>ppt_y</p:attrName>
                                        </p:attrNameLst>
                                      </p:cBhvr>
                                      <p:tavLst>
                                        <p:tav tm="0">
                                          <p:val>
                                            <p:strVal val="1+#ppt_h/2"/>
                                          </p:val>
                                        </p:tav>
                                        <p:tav tm="100000">
                                          <p:val>
                                            <p:strVal val="#ppt_y"/>
                                          </p:val>
                                        </p:tav>
                                      </p:tavLst>
                                    </p:anim>
                                  </p:childTnLst>
                                </p:cTn>
                              </p:par>
                              <p:par>
                                <p:cTn id="13" presetID="2" presetClass="entr" presetSubtype="4" decel="100000" fill="hold" nodeType="withEffect">
                                  <p:stCondLst>
                                    <p:cond delay="100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ppt_x"/>
                                          </p:val>
                                        </p:tav>
                                        <p:tav tm="100000">
                                          <p:val>
                                            <p:strVal val="#ppt_x"/>
                                          </p:val>
                                        </p:tav>
                                      </p:tavLst>
                                    </p:anim>
                                    <p:anim calcmode="lin" valueType="num">
                                      <p:cBhvr additive="base">
                                        <p:cTn id="16" dur="1000" fill="hold"/>
                                        <p:tgtEl>
                                          <p:spTgt spid="11"/>
                                        </p:tgtEl>
                                        <p:attrNameLst>
                                          <p:attrName>ppt_y</p:attrName>
                                        </p:attrNameLst>
                                      </p:cBhvr>
                                      <p:tavLst>
                                        <p:tav tm="0">
                                          <p:val>
                                            <p:strVal val="1+#ppt_h/2"/>
                                          </p:val>
                                        </p:tav>
                                        <p:tav tm="100000">
                                          <p:val>
                                            <p:strVal val="#ppt_y"/>
                                          </p:val>
                                        </p:tav>
                                      </p:tavLst>
                                    </p:anim>
                                  </p:childTnLst>
                                </p:cTn>
                              </p:par>
                              <p:par>
                                <p:cTn id="17" presetID="2" presetClass="entr" presetSubtype="4" decel="100000" fill="hold" nodeType="withEffect">
                                  <p:stCondLst>
                                    <p:cond delay="125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1000" fill="hold"/>
                                        <p:tgtEl>
                                          <p:spTgt spid="14"/>
                                        </p:tgtEl>
                                        <p:attrNameLst>
                                          <p:attrName>ppt_x</p:attrName>
                                        </p:attrNameLst>
                                      </p:cBhvr>
                                      <p:tavLst>
                                        <p:tav tm="0">
                                          <p:val>
                                            <p:strVal val="#ppt_x"/>
                                          </p:val>
                                        </p:tav>
                                        <p:tav tm="100000">
                                          <p:val>
                                            <p:strVal val="#ppt_x"/>
                                          </p:val>
                                        </p:tav>
                                      </p:tavLst>
                                    </p:anim>
                                    <p:anim calcmode="lin" valueType="num">
                                      <p:cBhvr additive="base">
                                        <p:cTn id="20" dur="1000" fill="hold"/>
                                        <p:tgtEl>
                                          <p:spTgt spid="14"/>
                                        </p:tgtEl>
                                        <p:attrNameLst>
                                          <p:attrName>ppt_y</p:attrName>
                                        </p:attrNameLst>
                                      </p:cBhvr>
                                      <p:tavLst>
                                        <p:tav tm="0">
                                          <p:val>
                                            <p:strVal val="1+#ppt_h/2"/>
                                          </p:val>
                                        </p:tav>
                                        <p:tav tm="100000">
                                          <p:val>
                                            <p:strVal val="#ppt_y"/>
                                          </p:val>
                                        </p:tav>
                                      </p:tavLst>
                                    </p:anim>
                                  </p:childTnLst>
                                </p:cTn>
                              </p:par>
                            </p:childTnLst>
                          </p:cTn>
                        </p:par>
                        <p:par>
                          <p:cTn id="21" fill="hold">
                            <p:stCondLst>
                              <p:cond delay="2250"/>
                            </p:stCondLst>
                            <p:childTnLst>
                              <p:par>
                                <p:cTn id="22" presetID="22" presetClass="entr" presetSubtype="1" fill="hold" nodeType="afterEffect">
                                  <p:stCondLst>
                                    <p:cond delay="0"/>
                                  </p:stCondLst>
                                  <p:childTnLst>
                                    <p:set>
                                      <p:cBhvr>
                                        <p:cTn id="23" dur="1" fill="hold">
                                          <p:stCondLst>
                                            <p:cond delay="0"/>
                                          </p:stCondLst>
                                        </p:cTn>
                                        <p:tgtEl>
                                          <p:spTgt spid="39"/>
                                        </p:tgtEl>
                                        <p:attrNameLst>
                                          <p:attrName>style.visibility</p:attrName>
                                        </p:attrNameLst>
                                      </p:cBhvr>
                                      <p:to>
                                        <p:strVal val="visible"/>
                                      </p:to>
                                    </p:set>
                                    <p:animEffect transition="in" filter="wipe(up)">
                                      <p:cBhvr>
                                        <p:cTn id="24" dur="500"/>
                                        <p:tgtEl>
                                          <p:spTgt spid="39"/>
                                        </p:tgtEl>
                                      </p:cBhvr>
                                    </p:animEffect>
                                  </p:childTnLst>
                                </p:cTn>
                              </p:par>
                            </p:childTnLst>
                          </p:cTn>
                        </p:par>
                        <p:par>
                          <p:cTn id="25" fill="hold">
                            <p:stCondLst>
                              <p:cond delay="2750"/>
                            </p:stCondLst>
                            <p:childTnLst>
                              <p:par>
                                <p:cTn id="26" presetID="2" presetClass="entr" presetSubtype="4" decel="100000" fill="hold" nodeType="afterEffect">
                                  <p:stCondLst>
                                    <p:cond delay="0"/>
                                  </p:stCondLst>
                                  <p:childTnLst>
                                    <p:set>
                                      <p:cBhvr>
                                        <p:cTn id="27" dur="1" fill="hold">
                                          <p:stCondLst>
                                            <p:cond delay="0"/>
                                          </p:stCondLst>
                                        </p:cTn>
                                        <p:tgtEl>
                                          <p:spTgt spid="18"/>
                                        </p:tgtEl>
                                        <p:attrNameLst>
                                          <p:attrName>style.visibility</p:attrName>
                                        </p:attrNameLst>
                                      </p:cBhvr>
                                      <p:to>
                                        <p:strVal val="visible"/>
                                      </p:to>
                                    </p:set>
                                    <p:anim calcmode="lin" valueType="num">
                                      <p:cBhvr additive="base">
                                        <p:cTn id="28" dur="1000" fill="hold"/>
                                        <p:tgtEl>
                                          <p:spTgt spid="18"/>
                                        </p:tgtEl>
                                        <p:attrNameLst>
                                          <p:attrName>ppt_x</p:attrName>
                                        </p:attrNameLst>
                                      </p:cBhvr>
                                      <p:tavLst>
                                        <p:tav tm="0">
                                          <p:val>
                                            <p:strVal val="#ppt_x"/>
                                          </p:val>
                                        </p:tav>
                                        <p:tav tm="100000">
                                          <p:val>
                                            <p:strVal val="#ppt_x"/>
                                          </p:val>
                                        </p:tav>
                                      </p:tavLst>
                                    </p:anim>
                                    <p:anim calcmode="lin" valueType="num">
                                      <p:cBhvr additive="base">
                                        <p:cTn id="29" dur="1000" fill="hold"/>
                                        <p:tgtEl>
                                          <p:spTgt spid="18"/>
                                        </p:tgtEl>
                                        <p:attrNameLst>
                                          <p:attrName>ppt_y</p:attrName>
                                        </p:attrNameLst>
                                      </p:cBhvr>
                                      <p:tavLst>
                                        <p:tav tm="0">
                                          <p:val>
                                            <p:strVal val="1+#ppt_h/2"/>
                                          </p:val>
                                        </p:tav>
                                        <p:tav tm="100000">
                                          <p:val>
                                            <p:strVal val="#ppt_y"/>
                                          </p:val>
                                        </p:tav>
                                      </p:tavLst>
                                    </p:anim>
                                  </p:childTnLst>
                                </p:cTn>
                              </p:par>
                              <p:par>
                                <p:cTn id="30" presetID="2" presetClass="entr" presetSubtype="4" decel="100000" fill="hold" nodeType="withEffect">
                                  <p:stCondLst>
                                    <p:cond delay="250"/>
                                  </p:stCondLst>
                                  <p:childTnLst>
                                    <p:set>
                                      <p:cBhvr>
                                        <p:cTn id="31" dur="1" fill="hold">
                                          <p:stCondLst>
                                            <p:cond delay="0"/>
                                          </p:stCondLst>
                                        </p:cTn>
                                        <p:tgtEl>
                                          <p:spTgt spid="35"/>
                                        </p:tgtEl>
                                        <p:attrNameLst>
                                          <p:attrName>style.visibility</p:attrName>
                                        </p:attrNameLst>
                                      </p:cBhvr>
                                      <p:to>
                                        <p:strVal val="visible"/>
                                      </p:to>
                                    </p:set>
                                    <p:anim calcmode="lin" valueType="num">
                                      <p:cBhvr additive="base">
                                        <p:cTn id="32" dur="1000" fill="hold"/>
                                        <p:tgtEl>
                                          <p:spTgt spid="35"/>
                                        </p:tgtEl>
                                        <p:attrNameLst>
                                          <p:attrName>ppt_x</p:attrName>
                                        </p:attrNameLst>
                                      </p:cBhvr>
                                      <p:tavLst>
                                        <p:tav tm="0">
                                          <p:val>
                                            <p:strVal val="#ppt_x"/>
                                          </p:val>
                                        </p:tav>
                                        <p:tav tm="100000">
                                          <p:val>
                                            <p:strVal val="#ppt_x"/>
                                          </p:val>
                                        </p:tav>
                                      </p:tavLst>
                                    </p:anim>
                                    <p:anim calcmode="lin" valueType="num">
                                      <p:cBhvr additive="base">
                                        <p:cTn id="33" dur="1000" fill="hold"/>
                                        <p:tgtEl>
                                          <p:spTgt spid="35"/>
                                        </p:tgtEl>
                                        <p:attrNameLst>
                                          <p:attrName>ppt_y</p:attrName>
                                        </p:attrNameLst>
                                      </p:cBhvr>
                                      <p:tavLst>
                                        <p:tav tm="0">
                                          <p:val>
                                            <p:strVal val="1+#ppt_h/2"/>
                                          </p:val>
                                        </p:tav>
                                        <p:tav tm="100000">
                                          <p:val>
                                            <p:strVal val="#ppt_y"/>
                                          </p:val>
                                        </p:tav>
                                      </p:tavLst>
                                    </p:anim>
                                  </p:childTnLst>
                                </p:cTn>
                              </p:par>
                              <p:par>
                                <p:cTn id="34" presetID="2" presetClass="entr" presetSubtype="4" decel="100000" fill="hold" nodeType="withEffect">
                                  <p:stCondLst>
                                    <p:cond delay="500"/>
                                  </p:stCondLst>
                                  <p:childTnLst>
                                    <p:set>
                                      <p:cBhvr>
                                        <p:cTn id="35" dur="1" fill="hold">
                                          <p:stCondLst>
                                            <p:cond delay="0"/>
                                          </p:stCondLst>
                                        </p:cTn>
                                        <p:tgtEl>
                                          <p:spTgt spid="36"/>
                                        </p:tgtEl>
                                        <p:attrNameLst>
                                          <p:attrName>style.visibility</p:attrName>
                                        </p:attrNameLst>
                                      </p:cBhvr>
                                      <p:to>
                                        <p:strVal val="visible"/>
                                      </p:to>
                                    </p:set>
                                    <p:anim calcmode="lin" valueType="num">
                                      <p:cBhvr additive="base">
                                        <p:cTn id="36" dur="1000" fill="hold"/>
                                        <p:tgtEl>
                                          <p:spTgt spid="36"/>
                                        </p:tgtEl>
                                        <p:attrNameLst>
                                          <p:attrName>ppt_x</p:attrName>
                                        </p:attrNameLst>
                                      </p:cBhvr>
                                      <p:tavLst>
                                        <p:tav tm="0">
                                          <p:val>
                                            <p:strVal val="#ppt_x"/>
                                          </p:val>
                                        </p:tav>
                                        <p:tav tm="100000">
                                          <p:val>
                                            <p:strVal val="#ppt_x"/>
                                          </p:val>
                                        </p:tav>
                                      </p:tavLst>
                                    </p:anim>
                                    <p:anim calcmode="lin" valueType="num">
                                      <p:cBhvr additive="base">
                                        <p:cTn id="37" dur="1000" fill="hold"/>
                                        <p:tgtEl>
                                          <p:spTgt spid="36"/>
                                        </p:tgtEl>
                                        <p:attrNameLst>
                                          <p:attrName>ppt_y</p:attrName>
                                        </p:attrNameLst>
                                      </p:cBhvr>
                                      <p:tavLst>
                                        <p:tav tm="0">
                                          <p:val>
                                            <p:strVal val="1+#ppt_h/2"/>
                                          </p:val>
                                        </p:tav>
                                        <p:tav tm="100000">
                                          <p:val>
                                            <p:strVal val="#ppt_y"/>
                                          </p:val>
                                        </p:tav>
                                      </p:tavLst>
                                    </p:anim>
                                  </p:childTnLst>
                                </p:cTn>
                              </p:par>
                              <p:par>
                                <p:cTn id="38" presetID="2" presetClass="entr" presetSubtype="4" decel="100000" fill="hold" nodeType="withEffect">
                                  <p:stCondLst>
                                    <p:cond delay="750"/>
                                  </p:stCondLst>
                                  <p:childTnLst>
                                    <p:set>
                                      <p:cBhvr>
                                        <p:cTn id="39" dur="1" fill="hold">
                                          <p:stCondLst>
                                            <p:cond delay="0"/>
                                          </p:stCondLst>
                                        </p:cTn>
                                        <p:tgtEl>
                                          <p:spTgt spid="38"/>
                                        </p:tgtEl>
                                        <p:attrNameLst>
                                          <p:attrName>style.visibility</p:attrName>
                                        </p:attrNameLst>
                                      </p:cBhvr>
                                      <p:to>
                                        <p:strVal val="visible"/>
                                      </p:to>
                                    </p:set>
                                    <p:anim calcmode="lin" valueType="num">
                                      <p:cBhvr additive="base">
                                        <p:cTn id="40" dur="1000" fill="hold"/>
                                        <p:tgtEl>
                                          <p:spTgt spid="38"/>
                                        </p:tgtEl>
                                        <p:attrNameLst>
                                          <p:attrName>ppt_x</p:attrName>
                                        </p:attrNameLst>
                                      </p:cBhvr>
                                      <p:tavLst>
                                        <p:tav tm="0">
                                          <p:val>
                                            <p:strVal val="#ppt_x"/>
                                          </p:val>
                                        </p:tav>
                                        <p:tav tm="100000">
                                          <p:val>
                                            <p:strVal val="#ppt_x"/>
                                          </p:val>
                                        </p:tav>
                                      </p:tavLst>
                                    </p:anim>
                                    <p:anim calcmode="lin" valueType="num">
                                      <p:cBhvr additive="base">
                                        <p:cTn id="41" dur="1000" fill="hold"/>
                                        <p:tgtEl>
                                          <p:spTgt spid="38"/>
                                        </p:tgtEl>
                                        <p:attrNameLst>
                                          <p:attrName>ppt_y</p:attrName>
                                        </p:attrNameLst>
                                      </p:cBhvr>
                                      <p:tavLst>
                                        <p:tav tm="0">
                                          <p:val>
                                            <p:strVal val="1+#ppt_h/2"/>
                                          </p:val>
                                        </p:tav>
                                        <p:tav tm="100000">
                                          <p:val>
                                            <p:strVal val="#ppt_y"/>
                                          </p:val>
                                        </p:tav>
                                      </p:tavLst>
                                    </p:anim>
                                  </p:childTnLst>
                                </p:cTn>
                              </p:par>
                            </p:childTnLst>
                          </p:cTn>
                        </p:par>
                        <p:par>
                          <p:cTn id="42" fill="hold">
                            <p:stCondLst>
                              <p:cond delay="4500"/>
                            </p:stCondLst>
                            <p:childTnLst>
                              <p:par>
                                <p:cTn id="43" presetID="22" presetClass="entr" presetSubtype="1" fill="hold" nodeType="afterEffect">
                                  <p:stCondLst>
                                    <p:cond delay="0"/>
                                  </p:stCondLst>
                                  <p:childTnLst>
                                    <p:set>
                                      <p:cBhvr>
                                        <p:cTn id="44" dur="1" fill="hold">
                                          <p:stCondLst>
                                            <p:cond delay="0"/>
                                          </p:stCondLst>
                                        </p:cTn>
                                        <p:tgtEl>
                                          <p:spTgt spid="40"/>
                                        </p:tgtEl>
                                        <p:attrNameLst>
                                          <p:attrName>style.visibility</p:attrName>
                                        </p:attrNameLst>
                                      </p:cBhvr>
                                      <p:to>
                                        <p:strVal val="visible"/>
                                      </p:to>
                                    </p:set>
                                    <p:animEffect transition="in" filter="wipe(up)">
                                      <p:cBhvr>
                                        <p:cTn id="45" dur="500"/>
                                        <p:tgtEl>
                                          <p:spTgt spid="40"/>
                                        </p:tgtEl>
                                      </p:cBhvr>
                                    </p:animEffect>
                                  </p:childTnLst>
                                </p:cTn>
                              </p:par>
                            </p:childTnLst>
                          </p:cTn>
                        </p:par>
                        <p:par>
                          <p:cTn id="46" fill="hold">
                            <p:stCondLst>
                              <p:cond delay="5000"/>
                            </p:stCondLst>
                            <p:childTnLst>
                              <p:par>
                                <p:cTn id="47" presetID="22" presetClass="entr" presetSubtype="8" fill="hold" nodeType="afterEffect">
                                  <p:stCondLst>
                                    <p:cond delay="0"/>
                                  </p:stCondLst>
                                  <p:childTnLst>
                                    <p:set>
                                      <p:cBhvr>
                                        <p:cTn id="48" dur="1" fill="hold">
                                          <p:stCondLst>
                                            <p:cond delay="0"/>
                                          </p:stCondLst>
                                        </p:cTn>
                                        <p:tgtEl>
                                          <p:spTgt spid="41"/>
                                        </p:tgtEl>
                                        <p:attrNameLst>
                                          <p:attrName>style.visibility</p:attrName>
                                        </p:attrNameLst>
                                      </p:cBhvr>
                                      <p:to>
                                        <p:strVal val="visible"/>
                                      </p:to>
                                    </p:set>
                                    <p:animEffect transition="in" filter="wipe(left)">
                                      <p:cBhvr>
                                        <p:cTn id="49" dur="500"/>
                                        <p:tgtEl>
                                          <p:spTgt spid="41"/>
                                        </p:tgtEl>
                                      </p:cBhvr>
                                    </p:animEffect>
                                  </p:childTnLst>
                                </p:cTn>
                              </p:par>
                              <p:par>
                                <p:cTn id="50" presetID="22" presetClass="entr" presetSubtype="8" fill="hold" nodeType="withEffect">
                                  <p:stCondLst>
                                    <p:cond delay="250"/>
                                  </p:stCondLst>
                                  <p:childTnLst>
                                    <p:set>
                                      <p:cBhvr>
                                        <p:cTn id="51" dur="1" fill="hold">
                                          <p:stCondLst>
                                            <p:cond delay="0"/>
                                          </p:stCondLst>
                                        </p:cTn>
                                        <p:tgtEl>
                                          <p:spTgt spid="42"/>
                                        </p:tgtEl>
                                        <p:attrNameLst>
                                          <p:attrName>style.visibility</p:attrName>
                                        </p:attrNameLst>
                                      </p:cBhvr>
                                      <p:to>
                                        <p:strVal val="visible"/>
                                      </p:to>
                                    </p:set>
                                    <p:animEffect transition="in" filter="wipe(left)">
                                      <p:cBhvr>
                                        <p:cTn id="52"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WHITE TEMPLATE">
  <a:themeElements>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Lesson Template Advanced Services Delivery" id="{C1C2A24F-D109-42E5-AC15-AA5D2EC769D9}" vid="{DB32FE43-934C-40BD-B03E-F7F2E05B8611}"/>
    </a:ext>
  </a:extLst>
</a:theme>
</file>

<file path=ppt/theme/theme2.xml><?xml version="1.0" encoding="utf-8"?>
<a:theme xmlns:a="http://schemas.openxmlformats.org/drawingml/2006/main" name="COLOR TEMPLATE">
  <a:themeElements>
    <a:clrScheme name="MSVID Dark Blue">
      <a:dk1>
        <a:srgbClr val="505050"/>
      </a:dk1>
      <a:lt1>
        <a:srgbClr val="FFFFFF"/>
      </a:lt1>
      <a:dk2>
        <a:srgbClr val="002050"/>
      </a:dk2>
      <a:lt2>
        <a:srgbClr val="CDF4FF"/>
      </a:lt2>
      <a:accent1>
        <a:srgbClr val="107C10"/>
      </a:accent1>
      <a:accent2>
        <a:srgbClr val="B4009E"/>
      </a:accent2>
      <a:accent3>
        <a:srgbClr val="0078D7"/>
      </a:accent3>
      <a:accent4>
        <a:srgbClr val="5C2D91"/>
      </a:accent4>
      <a:accent5>
        <a:srgbClr val="008272"/>
      </a:accent5>
      <a:accent6>
        <a:srgbClr val="D83B01"/>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Lesson Template Advanced Services Delivery" id="{C1C2A24F-D109-42E5-AC15-AA5D2EC769D9}" vid="{1A6D54F3-F9C7-407A-9538-6F46E67083DB}"/>
    </a:ext>
  </a:extLst>
</a:theme>
</file>

<file path=ppt/theme/theme3.xml><?xml version="1.0" encoding="utf-8"?>
<a:theme xmlns:a="http://schemas.openxmlformats.org/drawingml/2006/main" name="1_WHITE TEMPLATE">
  <a:themeElements>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Lesson Template Advanced Services Delivery" id="{C1C2A24F-D109-42E5-AC15-AA5D2EC769D9}" vid="{DB32FE43-934C-40BD-B03E-F7F2E05B8611}"/>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themeOverride>
</file>

<file path=ppt/theme/themeOverride2.xml><?xml version="1.0" encoding="utf-8"?>
<a:themeOverride xmlns:a="http://schemas.openxmlformats.org/drawingml/2006/main">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9A62E282DDA434E979CD3E03185182E" ma:contentTypeVersion="22" ma:contentTypeDescription="Create a new document." ma:contentTypeScope="" ma:versionID="411f8dbfa59cee283d63b31959e752b1">
  <xsd:schema xmlns:xsd="http://www.w3.org/2001/XMLSchema" xmlns:xs="http://www.w3.org/2001/XMLSchema" xmlns:p="http://schemas.microsoft.com/office/2006/metadata/properties" xmlns:ns1="http://schemas.microsoft.com/sharepoint/v3" xmlns:ns2="cea7764e-6bf9-427d-be15-e74097e0a61c" xmlns:ns3="fb9ea31f-0ab8-44ff-80d1-5777f6d9d945" targetNamespace="http://schemas.microsoft.com/office/2006/metadata/properties" ma:root="true" ma:fieldsID="492dae4bbc73fa3e5f26ae1920f661a0" ns1:_="" ns2:_="" ns3:_="">
    <xsd:import namespace="http://schemas.microsoft.com/sharepoint/v3"/>
    <xsd:import namespace="cea7764e-6bf9-427d-be15-e74097e0a61c"/>
    <xsd:import namespace="fb9ea31f-0ab8-44ff-80d1-5777f6d9d945"/>
    <xsd:element name="properties">
      <xsd:complexType>
        <xsd:sequence>
          <xsd:element name="documentManagement">
            <xsd:complexType>
              <xsd:all>
                <xsd:element ref="ns2:Title_x0020_ID" minOccurs="0"/>
                <xsd:element ref="ns2:Title_x0020_URL" minOccurs="0"/>
                <xsd:element ref="ns2:Comments" minOccurs="0"/>
                <xsd:element ref="ns2:Sign_x002d_off_x0020_status" minOccurs="0"/>
                <xsd:element ref="ns2:Mail_x0020_Sent" minOccurs="0"/>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MediaServiceAutoTags" minOccurs="0"/>
                <xsd:element ref="ns2:MediaServiceGenerationTime" minOccurs="0"/>
                <xsd:element ref="ns2:MediaServiceEventHashCode" minOccurs="0"/>
                <xsd:element ref="ns2:MediaServiceOCR" minOccurs="0"/>
                <xsd:element ref="ns1:_ip_UnifiedCompliancePolicyProperties" minOccurs="0"/>
                <xsd:element ref="ns1:_ip_UnifiedCompliancePolicyUIAction" minOccurs="0"/>
                <xsd:element ref="ns2:_Flow_SignoffStatus" minOccurs="0"/>
                <xsd:element ref="ns2:MediaServiceDateTaken" minOccurs="0"/>
                <xsd:element ref="ns2:Lead_x0020_Signoff"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3" nillable="true" ma:displayName="Unified Compliance Policy Properties" ma:hidden="true" ma:internalName="_ip_UnifiedCompliancePolicyProperties" ma:readOnly="false">
      <xsd:simpleType>
        <xsd:restriction base="dms:Note"/>
      </xsd:simpleType>
    </xsd:element>
    <xsd:element name="_ip_UnifiedCompliancePolicyUIAction" ma:index="24"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cea7764e-6bf9-427d-be15-e74097e0a61c" elementFormDefault="qualified">
    <xsd:import namespace="http://schemas.microsoft.com/office/2006/documentManagement/types"/>
    <xsd:import namespace="http://schemas.microsoft.com/office/infopath/2007/PartnerControls"/>
    <xsd:element name="Title_x0020_ID" ma:index="2" nillable="true" ma:displayName="Title ID" ma:internalName="Title_x0020_ID" ma:readOnly="false">
      <xsd:simpleType>
        <xsd:restriction base="dms:Number"/>
      </xsd:simpleType>
    </xsd:element>
    <xsd:element name="Title_x0020_URL" ma:index="3" nillable="true" ma:displayName="Title URL" ma:format="Hyperlink" ma:internalName="Title_x0020_URL"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Comments" ma:index="4" nillable="true" ma:displayName="Comments" ma:internalName="Comments" ma:readOnly="false">
      <xsd:simpleType>
        <xsd:restriction base="dms:Note">
          <xsd:maxLength value="255"/>
        </xsd:restriction>
      </xsd:simpleType>
    </xsd:element>
    <xsd:element name="Sign_x002d_off_x0020_status" ma:index="5" nillable="true" ma:displayName="Sign-off status" ma:format="Dropdown" ma:internalName="Sign_x002d_off_x0020_status" ma:readOnly="false">
      <xsd:simpleType>
        <xsd:restriction base="dms:Choice">
          <xsd:enumeration value="Approve"/>
          <xsd:enumeration value="Approved with Comments"/>
          <xsd:enumeration value="Rejected with Comments"/>
        </xsd:restriction>
      </xsd:simpleType>
    </xsd:element>
    <xsd:element name="Mail_x0020_Sent" ma:index="6" nillable="true" ma:displayName="Mail Sent" ma:default="0" ma:internalName="Mail_x0020_Sent" ma:readOnly="false">
      <xsd:simpleType>
        <xsd:restriction base="dms:Boolean"/>
      </xsd:simpleType>
    </xsd:element>
    <xsd:element name="MediaServiceMetadata" ma:index="13" nillable="true" ma:displayName="MediaServiceMetadata" ma:hidden="true" ma:internalName="MediaServiceMetadata" ma:readOnly="true">
      <xsd:simpleType>
        <xsd:restriction base="dms:Note"/>
      </xsd:simpleType>
    </xsd:element>
    <xsd:element name="MediaServiceFastMetadata" ma:index="14" nillable="true" ma:displayName="MediaServiceFastMetadata" ma:hidden="true" ma:internalName="MediaServiceFastMetadata" ma:readOnly="true">
      <xsd:simpleType>
        <xsd:restriction base="dms:Note"/>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hidden="true" ma:internalName="MediaServiceKeyPoints" ma:readOnly="true">
      <xsd:simpleType>
        <xsd:restriction base="dms:Note"/>
      </xsd:simpleType>
    </xsd:element>
    <xsd:element name="MediaServiceAutoTags" ma:index="19" nillable="true" ma:displayName="Tags" ma:hidden="true" ma:internalName="MediaServiceAutoTags" ma:readOnly="true">
      <xsd:simpleType>
        <xsd:restriction base="dms:Text"/>
      </xsd:simpleType>
    </xsd:element>
    <xsd:element name="MediaServiceGenerationTime" ma:index="20" nillable="true" ma:displayName="MediaServiceGenerationTime" ma:hidden="true" ma:internalName="MediaServiceGenerationTime" ma:readOnly="true">
      <xsd:simpleType>
        <xsd:restriction base="dms:Text"/>
      </xsd:simpleType>
    </xsd:element>
    <xsd:element name="MediaServiceEventHashCode" ma:index="21" nillable="true" ma:displayName="MediaServiceEventHashCode" ma:hidden="true" ma:internalName="MediaServiceEventHashCode" ma:readOnly="true">
      <xsd:simpleType>
        <xsd:restriction base="dms:Text"/>
      </xsd:simpleType>
    </xsd:element>
    <xsd:element name="MediaServiceOCR" ma:index="22" nillable="true" ma:displayName="Extracted Text" ma:hidden="true" ma:internalName="MediaServiceOCR" ma:readOnly="true">
      <xsd:simpleType>
        <xsd:restriction base="dms:Note"/>
      </xsd:simpleType>
    </xsd:element>
    <xsd:element name="_Flow_SignoffStatus" ma:index="25" nillable="true" ma:displayName="Sign-off status" ma:hidden="true" ma:internalName="Sign_x002d_off_x0020_status0" ma:readOnly="false">
      <xsd:simpleType>
        <xsd:restriction base="dms:Text"/>
      </xsd:simpleType>
    </xsd:element>
    <xsd:element name="MediaServiceDateTaken" ma:index="26" nillable="true" ma:displayName="MediaServiceDateTaken" ma:hidden="true" ma:internalName="MediaServiceDateTaken" ma:readOnly="true">
      <xsd:simpleType>
        <xsd:restriction base="dms:Text"/>
      </xsd:simpleType>
    </xsd:element>
    <xsd:element name="Lead_x0020_Signoff" ma:index="27" nillable="true" ma:displayName="Lead Signoff" ma:default="0" ma:internalName="Lead_x0020_Signoff">
      <xsd:simpleType>
        <xsd:restriction base="dms:Boolean"/>
      </xsd:simpleType>
    </xsd:element>
    <xsd:element name="MediaServiceLocation" ma:index="28"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b9ea31f-0ab8-44ff-80d1-5777f6d9d945" elementFormDefault="qualified">
    <xsd:import namespace="http://schemas.microsoft.com/office/2006/documentManagement/types"/>
    <xsd:import namespace="http://schemas.microsoft.com/office/infopath/2007/PartnerControls"/>
    <xsd:element name="SharedWithUsers" ma:index="17"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hidden="true" ma:internalName="SharedWithDetail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ign_x002d_off_x0020_status xmlns="cea7764e-6bf9-427d-be15-e74097e0a61c" xsi:nil="true"/>
    <Title_x0020_URL xmlns="cea7764e-6bf9-427d-be15-e74097e0a61c">
      <Url>https://sirona.visualstudio.com/_workitems/edit/41245</Url>
      <Description>https://sirona.visualstudio.com/_workitems/edit/41245</Description>
    </Title_x0020_URL>
    <_ip_UnifiedCompliancePolicyUIAction xmlns="http://schemas.microsoft.com/sharepoint/v3" xsi:nil="true"/>
    <Mail_x0020_Sent xmlns="cea7764e-6bf9-427d-be15-e74097e0a61c">false</Mail_x0020_Sent>
    <_Flow_SignoffStatus xmlns="cea7764e-6bf9-427d-be15-e74097e0a61c" xsi:nil="true"/>
    <Comments xmlns="cea7764e-6bf9-427d-be15-e74097e0a61c" xsi:nil="true"/>
    <_ip_UnifiedCompliancePolicyProperties xmlns="http://schemas.microsoft.com/sharepoint/v3" xsi:nil="true"/>
    <Lead_x0020_Signoff xmlns="cea7764e-6bf9-427d-be15-e74097e0a61c">false</Lead_x0020_Signoff>
    <Title_x0020_ID xmlns="cea7764e-6bf9-427d-be15-e74097e0a61c">41245</Title_x0020_ID>
  </documentManagement>
</p:properties>
</file>

<file path=customXml/itemProps1.xml><?xml version="1.0" encoding="utf-8"?>
<ds:datastoreItem xmlns:ds="http://schemas.openxmlformats.org/officeDocument/2006/customXml" ds:itemID="{3206EC1B-3D4B-476B-9345-97EE0EB383C8}">
  <ds:schemaRefs>
    <ds:schemaRef ds:uri="cea7764e-6bf9-427d-be15-e74097e0a61c"/>
    <ds:schemaRef ds:uri="fb9ea31f-0ab8-44ff-80d1-5777f6d9d94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F990F116-B58F-4255-B05B-DA3808E0E5C6}">
  <ds:schemaRefs>
    <ds:schemaRef ds:uri="http://purl.org/dc/terms/"/>
    <ds:schemaRef ds:uri="http://www.w3.org/XML/1998/namespace"/>
    <ds:schemaRef ds:uri="http://schemas.microsoft.com/office/2006/documentManagement/types"/>
    <ds:schemaRef ds:uri="http://schemas.openxmlformats.org/package/2006/metadata/core-properties"/>
    <ds:schemaRef ds:uri="http://schemas.microsoft.com/sharepoint/v3"/>
    <ds:schemaRef ds:uri="http://schemas.microsoft.com/office/2006/metadata/properties"/>
    <ds:schemaRef ds:uri="cea7764e-6bf9-427d-be15-e74097e0a61c"/>
    <ds:schemaRef ds:uri="http://purl.org/dc/dcmitype/"/>
    <ds:schemaRef ds:uri="http://purl.org/dc/elements/1.1/"/>
    <ds:schemaRef ds:uri="http://schemas.microsoft.com/office/infopath/2007/PartnerControls"/>
    <ds:schemaRef ds:uri="fb9ea31f-0ab8-44ff-80d1-5777f6d9d945"/>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7536</TotalTime>
  <Words>10143</Words>
  <Application>Microsoft Office PowerPoint</Application>
  <PresentationFormat>Custom</PresentationFormat>
  <Paragraphs>1274</Paragraphs>
  <Slides>56</Slides>
  <Notes>55</Notes>
  <HiddenSlides>5</HiddenSlides>
  <MMClips>0</MMClips>
  <ScaleCrop>false</ScaleCrop>
  <HeadingPairs>
    <vt:vector size="6" baseType="variant">
      <vt:variant>
        <vt:lpstr>Fonts Used</vt:lpstr>
      </vt:variant>
      <vt:variant>
        <vt:i4>13</vt:i4>
      </vt:variant>
      <vt:variant>
        <vt:lpstr>Theme</vt:lpstr>
      </vt:variant>
      <vt:variant>
        <vt:i4>3</vt:i4>
      </vt:variant>
      <vt:variant>
        <vt:lpstr>Slide Titles</vt:lpstr>
      </vt:variant>
      <vt:variant>
        <vt:i4>56</vt:i4>
      </vt:variant>
    </vt:vector>
  </HeadingPairs>
  <TitlesOfParts>
    <vt:vector size="72" baseType="lpstr">
      <vt:lpstr>Arial</vt:lpstr>
      <vt:lpstr>Calibri</vt:lpstr>
      <vt:lpstr>Calibri Light</vt:lpstr>
      <vt:lpstr>Consolas</vt:lpstr>
      <vt:lpstr>Lucida Console</vt:lpstr>
      <vt:lpstr>Segoe Pro</vt:lpstr>
      <vt:lpstr>Segoe UI</vt:lpstr>
      <vt:lpstr>Segoe UI Light</vt:lpstr>
      <vt:lpstr>Segoe UI Semibold</vt:lpstr>
      <vt:lpstr>Segoe UI Semilight</vt:lpstr>
      <vt:lpstr>Showcard Gothic</vt:lpstr>
      <vt:lpstr>Symbol</vt:lpstr>
      <vt:lpstr>Wingdings</vt:lpstr>
      <vt:lpstr>WHITE TEMPLATE</vt:lpstr>
      <vt:lpstr>COLOR TEMPLATE</vt:lpstr>
      <vt:lpstr>1_WHITE TEMPLATE</vt:lpstr>
      <vt:lpstr>Modernizing Applications with Containers and Orchestrators</vt:lpstr>
      <vt:lpstr>PowerPoint Presentation</vt:lpstr>
      <vt:lpstr>Module 5 – Container Orchestrators</vt:lpstr>
      <vt:lpstr>Agenda</vt:lpstr>
      <vt:lpstr>Challenges of a containerized world</vt:lpstr>
      <vt:lpstr>Application Scale</vt:lpstr>
      <vt:lpstr>Load Balancing &amp; Fault Tolerance</vt:lpstr>
      <vt:lpstr>Distribution</vt:lpstr>
      <vt:lpstr>The elements of orchestration</vt:lpstr>
      <vt:lpstr>Clustering versus orchestration</vt:lpstr>
      <vt:lpstr>Microsoft Offerings for Containers</vt:lpstr>
      <vt:lpstr>Azure App Service</vt:lpstr>
      <vt:lpstr>Azure Container Instances (ACI)</vt:lpstr>
      <vt:lpstr>Azure Container Instances</vt:lpstr>
      <vt:lpstr>Azure Container Registry</vt:lpstr>
      <vt:lpstr>Azure Service Fabric</vt:lpstr>
      <vt:lpstr>PowerPoint Presentation</vt:lpstr>
      <vt:lpstr>Service Fabric capabilities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Kubernetes  Overview of Kubernetes</vt:lpstr>
      <vt:lpstr>PowerPoint Presentation</vt:lpstr>
      <vt:lpstr>PowerPoint Presentation</vt:lpstr>
      <vt:lpstr>PowerPoint Presentation</vt:lpstr>
      <vt:lpstr>Kubernetes Terminology </vt:lpstr>
      <vt:lpstr>Kubernetes Terminology </vt:lpstr>
      <vt:lpstr>Kubernetes Architecture</vt:lpstr>
      <vt:lpstr>What are Pods?</vt:lpstr>
      <vt:lpstr>Declarative Configuration</vt:lpstr>
      <vt:lpstr>The Pod Lifecycle</vt:lpstr>
      <vt:lpstr>How Pods Work</vt:lpstr>
      <vt:lpstr>How Pods Work</vt:lpstr>
      <vt:lpstr>How Pods Work</vt:lpstr>
      <vt:lpstr>How Pods Work</vt:lpstr>
      <vt:lpstr>What are Replica Sets?</vt:lpstr>
      <vt:lpstr>What are Deployments?</vt:lpstr>
      <vt:lpstr>PowerPoint Presentation</vt:lpstr>
      <vt:lpstr>PowerPoint Presentation</vt:lpstr>
      <vt:lpstr>Why Azure Kubernetes Service?</vt:lpstr>
      <vt:lpstr>AKS Compliance and Certification</vt:lpstr>
      <vt:lpstr>Demonstration:  Kubernetes Cluster in Azure Kubernetes Service  </vt:lpstr>
      <vt:lpstr>PowerPoint Presentation</vt:lpstr>
      <vt:lpstr>PowerPoint Presentation</vt:lpstr>
      <vt:lpstr>PowerPoint Presentation</vt:lpstr>
      <vt:lpstr>Demonstration:  Windows Containers</vt:lpstr>
      <vt:lpstr>PowerPoint Presentation</vt:lpstr>
      <vt:lpstr>PowerPoint Presentation</vt:lpstr>
      <vt:lpstr>Demonstration:  Working with Kubernetes Minikube </vt:lpstr>
      <vt:lpstr>Lab 5: Orchestrators (windows vm)</vt:lpstr>
      <vt:lpstr>PowerPoint Presentation</vt:lpstr>
      <vt:lpstr>Deprecation of Azure Container Services</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Container Orchestrators</dc:title>
  <dc:subject>Container Orchestration Options</dc:subject>
  <dc:creator>Kendall Roden</dc:creator>
  <cp:keywords>Azure Kubernetes Service;container platforms;Containers;Docker</cp:keywords>
  <dc:description/>
  <cp:lastModifiedBy>Pradeep Nair</cp:lastModifiedBy>
  <cp:revision>20</cp:revision>
  <dcterms:modified xsi:type="dcterms:W3CDTF">2021-11-24T02:58:58Z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0x01010039A62E282DDA434E979CD3E03185182E</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_dlc_DocIdItemGuid">
    <vt:lpwstr>48c140d3-4ccb-45d9-863a-d570a78b9d01</vt:lpwstr>
  </property>
  <property fmtid="{D5CDD505-2E9C-101B-9397-08002B2CF9AE}" pid="12" name="MSIP_Label_f42aa342-8706-4288-bd11-ebb85995028c_Enabled">
    <vt:lpwstr>True</vt:lpwstr>
  </property>
  <property fmtid="{D5CDD505-2E9C-101B-9397-08002B2CF9AE}" pid="13" name="MSIP_Label_f42aa342-8706-4288-bd11-ebb85995028c_SiteId">
    <vt:lpwstr>72f988bf-86f1-41af-91ab-2d7cd011db47</vt:lpwstr>
  </property>
  <property fmtid="{D5CDD505-2E9C-101B-9397-08002B2CF9AE}" pid="14" name="MSIP_Label_f42aa342-8706-4288-bd11-ebb85995028c_Owner">
    <vt:lpwstr>crtenn@microsoft.com</vt:lpwstr>
  </property>
  <property fmtid="{D5CDD505-2E9C-101B-9397-08002B2CF9AE}" pid="15" name="MSIP_Label_f42aa342-8706-4288-bd11-ebb85995028c_SetDate">
    <vt:lpwstr>2018-05-18T22:08:31.1397517Z</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ies>
</file>